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91" r:id="rId6"/>
    <p:sldMasterId id="2147483707" r:id="rId7"/>
    <p:sldMasterId id="2147483724" r:id="rId8"/>
  </p:sldMasterIdLst>
  <p:notesMasterIdLst>
    <p:notesMasterId r:id="rId83"/>
  </p:notesMasterIdLst>
  <p:sldIdLst>
    <p:sldId id="2146845376" r:id="rId9"/>
    <p:sldId id="2146845380" r:id="rId10"/>
    <p:sldId id="2134960115" r:id="rId11"/>
    <p:sldId id="2146845355" r:id="rId12"/>
    <p:sldId id="477" r:id="rId13"/>
    <p:sldId id="11234" r:id="rId14"/>
    <p:sldId id="11233" r:id="rId15"/>
    <p:sldId id="2146845382" r:id="rId16"/>
    <p:sldId id="2134960116" r:id="rId17"/>
    <p:sldId id="2146845377" r:id="rId18"/>
    <p:sldId id="2146845386" r:id="rId19"/>
    <p:sldId id="2146845378" r:id="rId20"/>
    <p:sldId id="2146845387" r:id="rId21"/>
    <p:sldId id="2146845379" r:id="rId22"/>
    <p:sldId id="2146845388" r:id="rId23"/>
    <p:sldId id="2146845384" r:id="rId24"/>
    <p:sldId id="2146845389" r:id="rId25"/>
    <p:sldId id="2146845381" r:id="rId26"/>
    <p:sldId id="2146845390" r:id="rId27"/>
    <p:sldId id="2146845385" r:id="rId28"/>
    <p:sldId id="2146845366" r:id="rId29"/>
    <p:sldId id="2146845373" r:id="rId30"/>
    <p:sldId id="2134960119" r:id="rId31"/>
    <p:sldId id="2146845374" r:id="rId32"/>
    <p:sldId id="2146845375" r:id="rId33"/>
    <p:sldId id="266" r:id="rId34"/>
    <p:sldId id="1993219407" r:id="rId35"/>
    <p:sldId id="1993219158" r:id="rId36"/>
    <p:sldId id="1993219395" r:id="rId37"/>
    <p:sldId id="277" r:id="rId38"/>
    <p:sldId id="1993219007" r:id="rId39"/>
    <p:sldId id="1064" r:id="rId40"/>
    <p:sldId id="1993218999" r:id="rId41"/>
    <p:sldId id="1044" r:id="rId42"/>
    <p:sldId id="1993219001" r:id="rId43"/>
    <p:sldId id="1993219021" r:id="rId44"/>
    <p:sldId id="1049" r:id="rId45"/>
    <p:sldId id="1993219003" r:id="rId46"/>
    <p:sldId id="1993219022" r:id="rId47"/>
    <p:sldId id="1042" r:id="rId48"/>
    <p:sldId id="1993219004" r:id="rId49"/>
    <p:sldId id="1993219023" r:id="rId50"/>
    <p:sldId id="1036" r:id="rId51"/>
    <p:sldId id="1993219002" r:id="rId52"/>
    <p:sldId id="1993219024" r:id="rId53"/>
    <p:sldId id="281" r:id="rId54"/>
    <p:sldId id="1993219408" r:id="rId55"/>
    <p:sldId id="1993219409" r:id="rId56"/>
    <p:sldId id="1993219393" r:id="rId57"/>
    <p:sldId id="1993219005" r:id="rId58"/>
    <p:sldId id="283" r:id="rId59"/>
    <p:sldId id="286" r:id="rId60"/>
    <p:sldId id="284" r:id="rId61"/>
    <p:sldId id="1993219006" r:id="rId62"/>
    <p:sldId id="287" r:id="rId63"/>
    <p:sldId id="289" r:id="rId64"/>
    <p:sldId id="285" r:id="rId65"/>
    <p:sldId id="1067" r:id="rId66"/>
    <p:sldId id="291" r:id="rId67"/>
    <p:sldId id="292" r:id="rId68"/>
    <p:sldId id="293" r:id="rId69"/>
    <p:sldId id="1993219400" r:id="rId70"/>
    <p:sldId id="288" r:id="rId71"/>
    <p:sldId id="1993219399" r:id="rId72"/>
    <p:sldId id="295" r:id="rId73"/>
    <p:sldId id="296" r:id="rId74"/>
    <p:sldId id="1993219394" r:id="rId75"/>
    <p:sldId id="297" r:id="rId76"/>
    <p:sldId id="1993219398" r:id="rId77"/>
    <p:sldId id="299" r:id="rId78"/>
    <p:sldId id="309" r:id="rId79"/>
    <p:sldId id="1993219396" r:id="rId80"/>
    <p:sldId id="1880" r:id="rId81"/>
    <p:sldId id="199321940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eth Allott" initials="GA" lastIdx="1" clrIdx="0">
    <p:extLst>
      <p:ext uri="{19B8F6BF-5375-455C-9EA6-DF929625EA0E}">
        <p15:presenceInfo xmlns:p15="http://schemas.microsoft.com/office/powerpoint/2012/main" userId="S::gareth.allott@veeva.com::d67bc1e7-5e6e-4540-bcf9-468a02f7a8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986"/>
    <a:srgbClr val="8CA509"/>
    <a:srgbClr val="A15699"/>
    <a:srgbClr val="8EA809"/>
    <a:srgbClr val="7B8C46"/>
    <a:srgbClr val="000000"/>
    <a:srgbClr val="C63044"/>
    <a:srgbClr val="C1B29C"/>
    <a:srgbClr val="58585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8"/>
    <p:restoredTop sz="94648"/>
  </p:normalViewPr>
  <p:slideViewPr>
    <p:cSldViewPr snapToGrid="0">
      <p:cViewPr varScale="1">
        <p:scale>
          <a:sx n="112" d="100"/>
          <a:sy n="112" d="100"/>
        </p:scale>
        <p:origin x="904"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commentAuthors" Target="commentAuthor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theme" Target="theme/theme1.xml"/><Relationship Id="rId61" Type="http://schemas.openxmlformats.org/officeDocument/2006/relationships/slide" Target="slides/slide53.xml"/><Relationship Id="rId82"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B0AF9-1910-49B4-A8EA-88EEC742EC4D}" type="doc">
      <dgm:prSet loTypeId="urn:microsoft.com/office/officeart/2016/7/layout/VerticalDownArrowProcess" loCatId="process" qsTypeId="urn:microsoft.com/office/officeart/2005/8/quickstyle/simple4" qsCatId="simple" csTypeId="urn:microsoft.com/office/officeart/2005/8/colors/accent6_2" csCatId="accent6" phldr="1"/>
      <dgm:spPr/>
      <dgm:t>
        <a:bodyPr/>
        <a:lstStyle/>
        <a:p>
          <a:endParaRPr lang="en-IN"/>
        </a:p>
      </dgm:t>
    </dgm:pt>
    <dgm:pt modelId="{1BD478DF-E002-4B8A-B8B2-C1797F4B3C2E}">
      <dgm:prSet phldrT="[Text]"/>
      <dgm:spPr>
        <a:xfrm rot="10800000">
          <a:off x="0" y="1832"/>
          <a:ext cx="6096000" cy="2475146"/>
        </a:xfrm>
        <a:solidFill>
          <a:schemeClr val="accent1"/>
        </a:solidFill>
        <a:ln>
          <a:solidFill>
            <a:schemeClr val="accent1"/>
          </a:solidFill>
        </a:ln>
      </dgm:spPr>
      <dgm:t>
        <a:bodyPr/>
        <a:lstStyle/>
        <a:p>
          <a:pPr>
            <a:buNone/>
          </a:pPr>
          <a:r>
            <a:rPr lang="en-IN" b="1">
              <a:latin typeface="Calibri" panose="020F0502020204030204"/>
              <a:ea typeface="+mn-ea"/>
              <a:cs typeface="+mn-cs"/>
            </a:rPr>
            <a:t>After the call</a:t>
          </a:r>
        </a:p>
      </dgm:t>
    </dgm:pt>
    <dgm:pt modelId="{2A26C020-9E1C-475C-945D-EFD9B938C00B}" type="parTrans" cxnId="{8433F1C5-F0FD-43F0-995E-AA87DC7D63F7}">
      <dgm:prSet/>
      <dgm:spPr/>
      <dgm:t>
        <a:bodyPr/>
        <a:lstStyle/>
        <a:p>
          <a:endParaRPr lang="en-IN"/>
        </a:p>
      </dgm:t>
    </dgm:pt>
    <dgm:pt modelId="{636B6093-2AEF-4703-AF65-B97E70764AB7}" type="sibTrans" cxnId="{8433F1C5-F0FD-43F0-995E-AA87DC7D63F7}">
      <dgm:prSet/>
      <dgm:spPr/>
      <dgm:t>
        <a:bodyPr/>
        <a:lstStyle/>
        <a:p>
          <a:endParaRPr lang="en-IN"/>
        </a:p>
      </dgm:t>
    </dgm:pt>
    <dgm:pt modelId="{49E78A00-360A-454D-83A9-9A3F8804A23D}">
      <dgm:prSet phldrT="[Text]" custT="1">
        <dgm:style>
          <a:lnRef idx="2">
            <a:schemeClr val="dk1"/>
          </a:lnRef>
          <a:fillRef idx="1">
            <a:schemeClr val="lt1"/>
          </a:fillRef>
          <a:effectRef idx="0">
            <a:schemeClr val="dk1"/>
          </a:effectRef>
          <a:fontRef idx="minor">
            <a:schemeClr val="dk1"/>
          </a:fontRef>
        </dgm:style>
      </dgm:prSet>
      <dgm:spPr>
        <a:xfrm>
          <a:off x="0" y="870609"/>
          <a:ext cx="6096000" cy="740068"/>
        </a:xfrm>
        <a:ln>
          <a:solidFill>
            <a:schemeClr val="accent1"/>
          </a:solidFill>
        </a:ln>
      </dgm:spPr>
      <dgm:t>
        <a:bodyPr/>
        <a:lstStyle/>
        <a:p>
          <a:pPr>
            <a:buNone/>
          </a:pPr>
          <a:r>
            <a:rPr lang="en-US" sz="1600">
              <a:solidFill>
                <a:schemeClr val="tx2"/>
              </a:solidFill>
              <a:latin typeface="Arial" panose="020B0604020202020204" pitchFamily="34" charset="0"/>
              <a:ea typeface="+mn-ea"/>
              <a:cs typeface="Arial" panose="020B0604020202020204" pitchFamily="34" charset="0"/>
            </a:rPr>
            <a:t>Thorough Performance Analysis</a:t>
          </a:r>
          <a:endParaRPr lang="en-IN" sz="1600">
            <a:solidFill>
              <a:schemeClr val="tx2"/>
            </a:solidFill>
            <a:latin typeface="Arial" panose="020B0604020202020204" pitchFamily="34" charset="0"/>
            <a:ea typeface="+mn-ea"/>
            <a:cs typeface="Arial" panose="020B0604020202020204" pitchFamily="34" charset="0"/>
          </a:endParaRPr>
        </a:p>
      </dgm:t>
    </dgm:pt>
    <dgm:pt modelId="{B5D5B490-B381-4D40-B275-12A2F5BA617D}" type="parTrans" cxnId="{0965D5D0-2556-4BC0-B254-48A700FF27EC}">
      <dgm:prSet/>
      <dgm:spPr/>
      <dgm:t>
        <a:bodyPr/>
        <a:lstStyle/>
        <a:p>
          <a:endParaRPr lang="en-IN"/>
        </a:p>
      </dgm:t>
    </dgm:pt>
    <dgm:pt modelId="{871E2578-5149-472B-9569-93E55F9EC297}" type="sibTrans" cxnId="{0965D5D0-2556-4BC0-B254-48A700FF27EC}">
      <dgm:prSet/>
      <dgm:spPr/>
      <dgm:t>
        <a:bodyPr/>
        <a:lstStyle/>
        <a:p>
          <a:endParaRPr lang="en-IN"/>
        </a:p>
      </dgm:t>
    </dgm:pt>
    <dgm:pt modelId="{8E9526B5-1467-417D-948D-55E080BFD89E}">
      <dgm:prSet phldrT="[Text]"/>
      <dgm:spPr>
        <a:xfrm>
          <a:off x="0" y="2452839"/>
          <a:ext cx="6096000" cy="1609328"/>
        </a:xfrm>
        <a:solidFill>
          <a:schemeClr val="accent2"/>
        </a:solidFill>
        <a:ln>
          <a:solidFill>
            <a:schemeClr val="accent2"/>
          </a:solidFill>
        </a:ln>
      </dgm:spPr>
      <dgm:t>
        <a:bodyPr/>
        <a:lstStyle/>
        <a:p>
          <a:pPr>
            <a:buNone/>
          </a:pPr>
          <a:r>
            <a:rPr lang="en-IN" b="1">
              <a:latin typeface="Calibri" panose="020F0502020204030204"/>
              <a:ea typeface="+mn-ea"/>
              <a:cs typeface="+mn-cs"/>
            </a:rPr>
            <a:t>Before the next call</a:t>
          </a:r>
        </a:p>
      </dgm:t>
    </dgm:pt>
    <dgm:pt modelId="{B67F0896-77F6-4B44-A628-BC83AD51AC09}" type="sibTrans" cxnId="{5E158B1A-A709-47DC-A3FE-5740DB1B163A}">
      <dgm:prSet/>
      <dgm:spPr/>
      <dgm:t>
        <a:bodyPr/>
        <a:lstStyle/>
        <a:p>
          <a:endParaRPr lang="en-IN"/>
        </a:p>
      </dgm:t>
    </dgm:pt>
    <dgm:pt modelId="{C7CA221B-E88E-47EE-942C-B9A1FBBCA2F4}" type="parTrans" cxnId="{5E158B1A-A709-47DC-A3FE-5740DB1B163A}">
      <dgm:prSet/>
      <dgm:spPr/>
      <dgm:t>
        <a:bodyPr/>
        <a:lstStyle/>
        <a:p>
          <a:endParaRPr lang="en-IN"/>
        </a:p>
      </dgm:t>
    </dgm:pt>
    <dgm:pt modelId="{9D12D685-50D4-466A-AB48-47A55C3D5BF7}">
      <dgm:prSet phldrT="[Text]" custT="1">
        <dgm:style>
          <a:lnRef idx="2">
            <a:schemeClr val="dk1"/>
          </a:lnRef>
          <a:fillRef idx="1">
            <a:schemeClr val="lt1"/>
          </a:fillRef>
          <a:effectRef idx="0">
            <a:schemeClr val="dk1"/>
          </a:effectRef>
          <a:fontRef idx="minor">
            <a:schemeClr val="dk1"/>
          </a:fontRef>
        </dgm:style>
      </dgm:prSet>
      <dgm:spPr>
        <a:xfrm>
          <a:off x="0" y="3289689"/>
          <a:ext cx="6096000" cy="740290"/>
        </a:xfrm>
        <a:ln>
          <a:solidFill>
            <a:schemeClr val="accent2"/>
          </a:solidFill>
        </a:ln>
      </dgm:spPr>
      <dgm:t>
        <a:bodyPr/>
        <a:lstStyle/>
        <a:p>
          <a:pPr>
            <a:buNone/>
          </a:pPr>
          <a:r>
            <a:rPr lang="en-US" sz="1600">
              <a:solidFill>
                <a:schemeClr val="tx2"/>
              </a:solidFill>
              <a:latin typeface="Arial" panose="020B0604020202020204" pitchFamily="34" charset="0"/>
              <a:ea typeface="+mn-ea"/>
              <a:cs typeface="Arial" panose="020B0604020202020204" pitchFamily="34" charset="0"/>
            </a:rPr>
            <a:t>Effective Performance Planning</a:t>
          </a:r>
          <a:r>
            <a:rPr lang="en-US" sz="1800">
              <a:solidFill>
                <a:schemeClr val="tx2"/>
              </a:solidFill>
              <a:latin typeface="+mj-lt"/>
              <a:ea typeface="+mn-ea"/>
              <a:cs typeface="+mn-cs"/>
            </a:rPr>
            <a:t> </a:t>
          </a:r>
          <a:endParaRPr lang="en-IN" sz="1800">
            <a:solidFill>
              <a:schemeClr val="tx2"/>
            </a:solidFill>
            <a:latin typeface="+mj-lt"/>
            <a:ea typeface="+mn-ea"/>
            <a:cs typeface="+mn-cs"/>
          </a:endParaRPr>
        </a:p>
      </dgm:t>
    </dgm:pt>
    <dgm:pt modelId="{4A7B00AC-7533-4805-B3CD-B7B7496EB410}" type="sibTrans" cxnId="{68190087-81D1-47D5-A3A3-CEE72833E871}">
      <dgm:prSet/>
      <dgm:spPr/>
      <dgm:t>
        <a:bodyPr/>
        <a:lstStyle/>
        <a:p>
          <a:endParaRPr lang="en-IN"/>
        </a:p>
      </dgm:t>
    </dgm:pt>
    <dgm:pt modelId="{FBC243C0-3CA4-492F-BB9F-EEBE59567333}" type="parTrans" cxnId="{68190087-81D1-47D5-A3A3-CEE72833E871}">
      <dgm:prSet/>
      <dgm:spPr/>
      <dgm:t>
        <a:bodyPr/>
        <a:lstStyle/>
        <a:p>
          <a:endParaRPr lang="en-IN"/>
        </a:p>
      </dgm:t>
    </dgm:pt>
    <dgm:pt modelId="{D6F6376A-8DF0-4B71-A5F9-19223CDD7DB2}" type="pres">
      <dgm:prSet presAssocID="{DCCB0AF9-1910-49B4-A8EA-88EEC742EC4D}" presName="Name0" presStyleCnt="0">
        <dgm:presLayoutVars>
          <dgm:dir/>
          <dgm:animLvl val="lvl"/>
          <dgm:resizeHandles val="exact"/>
        </dgm:presLayoutVars>
      </dgm:prSet>
      <dgm:spPr/>
    </dgm:pt>
    <dgm:pt modelId="{61A020E2-E86E-481D-A285-A4022F31F1F9}" type="pres">
      <dgm:prSet presAssocID="{8E9526B5-1467-417D-948D-55E080BFD89E}" presName="boxAndChildren" presStyleCnt="0"/>
      <dgm:spPr/>
    </dgm:pt>
    <dgm:pt modelId="{E2F1D4E2-02DD-4007-96A8-43A3344278FB}" type="pres">
      <dgm:prSet presAssocID="{8E9526B5-1467-417D-948D-55E080BFD89E}" presName="parentTextBox" presStyleLbl="alignNode1" presStyleIdx="0" presStyleCnt="2"/>
      <dgm:spPr/>
    </dgm:pt>
    <dgm:pt modelId="{FC2040E6-EC9E-4151-8CE7-EE28D0A92A79}" type="pres">
      <dgm:prSet presAssocID="{8E9526B5-1467-417D-948D-55E080BFD89E}" presName="descendantBox" presStyleLbl="bgAccFollowNode1" presStyleIdx="0" presStyleCnt="2"/>
      <dgm:spPr/>
    </dgm:pt>
    <dgm:pt modelId="{66CB72FA-C5DB-4638-9B49-AEB4A3A57153}" type="pres">
      <dgm:prSet presAssocID="{636B6093-2AEF-4703-AF65-B97E70764AB7}" presName="sp" presStyleCnt="0"/>
      <dgm:spPr/>
    </dgm:pt>
    <dgm:pt modelId="{77BADDBA-7822-4209-B71C-2E0F9BC15093}" type="pres">
      <dgm:prSet presAssocID="{1BD478DF-E002-4B8A-B8B2-C1797F4B3C2E}" presName="arrowAndChildren" presStyleCnt="0"/>
      <dgm:spPr/>
    </dgm:pt>
    <dgm:pt modelId="{51BF2467-5A48-468D-A90C-34EACD4985A2}" type="pres">
      <dgm:prSet presAssocID="{1BD478DF-E002-4B8A-B8B2-C1797F4B3C2E}" presName="parentTextArrow" presStyleLbl="node1" presStyleIdx="0" presStyleCnt="0"/>
      <dgm:spPr/>
    </dgm:pt>
    <dgm:pt modelId="{72277000-3727-4F3D-8400-24EE1FF2256A}" type="pres">
      <dgm:prSet presAssocID="{1BD478DF-E002-4B8A-B8B2-C1797F4B3C2E}" presName="arrow" presStyleLbl="alignNode1" presStyleIdx="1" presStyleCnt="2" custLinFactNeighborX="-495" custLinFactNeighborY="860"/>
      <dgm:spPr/>
    </dgm:pt>
    <dgm:pt modelId="{799F53C7-5222-4C20-A3AE-74213E6CB81E}" type="pres">
      <dgm:prSet presAssocID="{1BD478DF-E002-4B8A-B8B2-C1797F4B3C2E}" presName="descendantArrow" presStyleLbl="bgAccFollowNode1" presStyleIdx="1" presStyleCnt="2" custScaleY="99518" custLinFactNeighborY="1251"/>
      <dgm:spPr/>
    </dgm:pt>
  </dgm:ptLst>
  <dgm:cxnLst>
    <dgm:cxn modelId="{BCC2270D-DA27-4795-8CEE-3F537809E906}" type="presOf" srcId="{8E9526B5-1467-417D-948D-55E080BFD89E}" destId="{E2F1D4E2-02DD-4007-96A8-43A3344278FB}" srcOrd="0" destOrd="0" presId="urn:microsoft.com/office/officeart/2016/7/layout/VerticalDownArrowProcess"/>
    <dgm:cxn modelId="{67045A0E-2EBB-4579-B287-FAB0DBB04478}" type="presOf" srcId="{1BD478DF-E002-4B8A-B8B2-C1797F4B3C2E}" destId="{72277000-3727-4F3D-8400-24EE1FF2256A}" srcOrd="1" destOrd="0" presId="urn:microsoft.com/office/officeart/2016/7/layout/VerticalDownArrowProcess"/>
    <dgm:cxn modelId="{5E158B1A-A709-47DC-A3FE-5740DB1B163A}" srcId="{DCCB0AF9-1910-49B4-A8EA-88EEC742EC4D}" destId="{8E9526B5-1467-417D-948D-55E080BFD89E}" srcOrd="1" destOrd="0" parTransId="{C7CA221B-E88E-47EE-942C-B9A1FBBCA2F4}" sibTransId="{B67F0896-77F6-4B44-A628-BC83AD51AC09}"/>
    <dgm:cxn modelId="{C641EC1B-775D-403B-AEE0-002E8B5E9578}" type="presOf" srcId="{1BD478DF-E002-4B8A-B8B2-C1797F4B3C2E}" destId="{51BF2467-5A48-468D-A90C-34EACD4985A2}" srcOrd="0" destOrd="0" presId="urn:microsoft.com/office/officeart/2016/7/layout/VerticalDownArrowProcess"/>
    <dgm:cxn modelId="{9B5B4A28-F5CC-40E3-A769-09C5DD7F78BC}" type="presOf" srcId="{DCCB0AF9-1910-49B4-A8EA-88EEC742EC4D}" destId="{D6F6376A-8DF0-4B71-A5F9-19223CDD7DB2}" srcOrd="0" destOrd="0" presId="urn:microsoft.com/office/officeart/2016/7/layout/VerticalDownArrowProcess"/>
    <dgm:cxn modelId="{68190087-81D1-47D5-A3A3-CEE72833E871}" srcId="{8E9526B5-1467-417D-948D-55E080BFD89E}" destId="{9D12D685-50D4-466A-AB48-47A55C3D5BF7}" srcOrd="0" destOrd="0" parTransId="{FBC243C0-3CA4-492F-BB9F-EEBE59567333}" sibTransId="{4A7B00AC-7533-4805-B3CD-B7B7496EB410}"/>
    <dgm:cxn modelId="{54BFE2C0-010E-4783-AF6F-5C84FCD74D98}" type="presOf" srcId="{49E78A00-360A-454D-83A9-9A3F8804A23D}" destId="{799F53C7-5222-4C20-A3AE-74213E6CB81E}" srcOrd="0" destOrd="0" presId="urn:microsoft.com/office/officeart/2016/7/layout/VerticalDownArrowProcess"/>
    <dgm:cxn modelId="{8433F1C5-F0FD-43F0-995E-AA87DC7D63F7}" srcId="{DCCB0AF9-1910-49B4-A8EA-88EEC742EC4D}" destId="{1BD478DF-E002-4B8A-B8B2-C1797F4B3C2E}" srcOrd="0" destOrd="0" parTransId="{2A26C020-9E1C-475C-945D-EFD9B938C00B}" sibTransId="{636B6093-2AEF-4703-AF65-B97E70764AB7}"/>
    <dgm:cxn modelId="{0965D5D0-2556-4BC0-B254-48A700FF27EC}" srcId="{1BD478DF-E002-4B8A-B8B2-C1797F4B3C2E}" destId="{49E78A00-360A-454D-83A9-9A3F8804A23D}" srcOrd="0" destOrd="0" parTransId="{B5D5B490-B381-4D40-B275-12A2F5BA617D}" sibTransId="{871E2578-5149-472B-9569-93E55F9EC297}"/>
    <dgm:cxn modelId="{A318C2D9-477F-448E-80C8-67AC2E22CB34}" type="presOf" srcId="{9D12D685-50D4-466A-AB48-47A55C3D5BF7}" destId="{FC2040E6-EC9E-4151-8CE7-EE28D0A92A79}" srcOrd="0" destOrd="0" presId="urn:microsoft.com/office/officeart/2016/7/layout/VerticalDownArrowProcess"/>
    <dgm:cxn modelId="{9BF43D47-1072-4FCF-9347-BA25A476B000}" type="presParOf" srcId="{D6F6376A-8DF0-4B71-A5F9-19223CDD7DB2}" destId="{61A020E2-E86E-481D-A285-A4022F31F1F9}" srcOrd="0" destOrd="0" presId="urn:microsoft.com/office/officeart/2016/7/layout/VerticalDownArrowProcess"/>
    <dgm:cxn modelId="{786873D7-54A3-45E5-9CE7-E762A25490B2}" type="presParOf" srcId="{61A020E2-E86E-481D-A285-A4022F31F1F9}" destId="{E2F1D4E2-02DD-4007-96A8-43A3344278FB}" srcOrd="0" destOrd="0" presId="urn:microsoft.com/office/officeart/2016/7/layout/VerticalDownArrowProcess"/>
    <dgm:cxn modelId="{F95C38B2-FA95-4B95-9EDC-ABC2F710F557}" type="presParOf" srcId="{61A020E2-E86E-481D-A285-A4022F31F1F9}" destId="{FC2040E6-EC9E-4151-8CE7-EE28D0A92A79}" srcOrd="1" destOrd="0" presId="urn:microsoft.com/office/officeart/2016/7/layout/VerticalDownArrowProcess"/>
    <dgm:cxn modelId="{28DDF048-5605-4719-8D72-64CC7E9B7002}" type="presParOf" srcId="{D6F6376A-8DF0-4B71-A5F9-19223CDD7DB2}" destId="{66CB72FA-C5DB-4638-9B49-AEB4A3A57153}" srcOrd="1" destOrd="0" presId="urn:microsoft.com/office/officeart/2016/7/layout/VerticalDownArrowProcess"/>
    <dgm:cxn modelId="{33584A15-8D18-4957-86E3-A6423E181464}" type="presParOf" srcId="{D6F6376A-8DF0-4B71-A5F9-19223CDD7DB2}" destId="{77BADDBA-7822-4209-B71C-2E0F9BC15093}" srcOrd="2" destOrd="0" presId="urn:microsoft.com/office/officeart/2016/7/layout/VerticalDownArrowProcess"/>
    <dgm:cxn modelId="{548DEE1F-F8FE-4BED-A6B0-A13BDA05D1AC}" type="presParOf" srcId="{77BADDBA-7822-4209-B71C-2E0F9BC15093}" destId="{51BF2467-5A48-468D-A90C-34EACD4985A2}" srcOrd="0" destOrd="0" presId="urn:microsoft.com/office/officeart/2016/7/layout/VerticalDownArrowProcess"/>
    <dgm:cxn modelId="{811C5788-904C-4850-A1FE-FF524AF89A8F}" type="presParOf" srcId="{77BADDBA-7822-4209-B71C-2E0F9BC15093}" destId="{72277000-3727-4F3D-8400-24EE1FF2256A}" srcOrd="1" destOrd="0" presId="urn:microsoft.com/office/officeart/2016/7/layout/VerticalDownArrowProcess"/>
    <dgm:cxn modelId="{4642F122-EAB8-49CB-BD4C-5482C9C06589}" type="presParOf" srcId="{77BADDBA-7822-4209-B71C-2E0F9BC15093}" destId="{799F53C7-5222-4C20-A3AE-74213E6CB81E}"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D4E2-02DD-4007-96A8-43A3344278FB}">
      <dsp:nvSpPr>
        <dsp:cNvPr id="0" name=""/>
        <dsp:cNvSpPr/>
      </dsp:nvSpPr>
      <dsp:spPr>
        <a:xfrm>
          <a:off x="0" y="2064971"/>
          <a:ext cx="1633204" cy="1354844"/>
        </a:xfrm>
        <a:prstGeom prst="rect">
          <a:avLst/>
        </a:prstGeom>
        <a:solidFill>
          <a:schemeClr val="accent2"/>
        </a:solidFill>
        <a:ln w="6350" cap="flat" cmpd="sng" algn="ctr">
          <a:solidFill>
            <a:schemeClr val="accent2"/>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6154" tIns="177800" rIns="116154" bIns="177800" numCol="1" spcCol="1270" anchor="ctr" anchorCtr="0">
          <a:noAutofit/>
        </a:bodyPr>
        <a:lstStyle/>
        <a:p>
          <a:pPr marL="0" lvl="0" indent="0" algn="ctr" defTabSz="1111250">
            <a:lnSpc>
              <a:spcPct val="90000"/>
            </a:lnSpc>
            <a:spcBef>
              <a:spcPct val="0"/>
            </a:spcBef>
            <a:spcAft>
              <a:spcPct val="35000"/>
            </a:spcAft>
            <a:buNone/>
          </a:pPr>
          <a:r>
            <a:rPr lang="en-IN" sz="2500" b="1" kern="1200">
              <a:latin typeface="Calibri" panose="020F0502020204030204"/>
              <a:ea typeface="+mn-ea"/>
              <a:cs typeface="+mn-cs"/>
            </a:rPr>
            <a:t>Before the next call</a:t>
          </a:r>
        </a:p>
      </dsp:txBody>
      <dsp:txXfrm>
        <a:off x="0" y="2064971"/>
        <a:ext cx="1633204" cy="1354844"/>
      </dsp:txXfrm>
    </dsp:sp>
    <dsp:sp modelId="{FC2040E6-EC9E-4151-8CE7-EE28D0A92A79}">
      <dsp:nvSpPr>
        <dsp:cNvPr id="0" name=""/>
        <dsp:cNvSpPr/>
      </dsp:nvSpPr>
      <dsp:spPr>
        <a:xfrm>
          <a:off x="1633204" y="2064971"/>
          <a:ext cx="4899614" cy="1354844"/>
        </a:xfrm>
        <a:prstGeom prst="rect">
          <a:avLst/>
        </a:prstGeom>
        <a:solidFill>
          <a:schemeClr val="lt1"/>
        </a:solidFill>
        <a:ln w="12700" cap="flat" cmpd="sng" algn="ctr">
          <a:solidFill>
            <a:schemeClr val="accent2"/>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9387" tIns="203200" rIns="99387" bIns="20320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2"/>
              </a:solidFill>
              <a:latin typeface="Arial" panose="020B0604020202020204" pitchFamily="34" charset="0"/>
              <a:ea typeface="+mn-ea"/>
              <a:cs typeface="Arial" panose="020B0604020202020204" pitchFamily="34" charset="0"/>
            </a:rPr>
            <a:t>Effective Performance Planning</a:t>
          </a:r>
          <a:r>
            <a:rPr lang="en-US" sz="1800" kern="1200">
              <a:solidFill>
                <a:schemeClr val="tx2"/>
              </a:solidFill>
              <a:latin typeface="+mj-lt"/>
              <a:ea typeface="+mn-ea"/>
              <a:cs typeface="+mn-cs"/>
            </a:rPr>
            <a:t> </a:t>
          </a:r>
          <a:endParaRPr lang="en-IN" sz="1800" kern="1200">
            <a:solidFill>
              <a:schemeClr val="tx2"/>
            </a:solidFill>
            <a:latin typeface="+mj-lt"/>
            <a:ea typeface="+mn-ea"/>
            <a:cs typeface="+mn-cs"/>
          </a:endParaRPr>
        </a:p>
      </dsp:txBody>
      <dsp:txXfrm>
        <a:off x="1633204" y="2064971"/>
        <a:ext cx="4899614" cy="1354844"/>
      </dsp:txXfrm>
    </dsp:sp>
    <dsp:sp modelId="{72277000-3727-4F3D-8400-24EE1FF2256A}">
      <dsp:nvSpPr>
        <dsp:cNvPr id="0" name=""/>
        <dsp:cNvSpPr/>
      </dsp:nvSpPr>
      <dsp:spPr>
        <a:xfrm rot="10800000">
          <a:off x="0" y="19463"/>
          <a:ext cx="1633204" cy="2083751"/>
        </a:xfrm>
        <a:prstGeom prst="upArrowCallout">
          <a:avLst>
            <a:gd name="adj1" fmla="val 5000"/>
            <a:gd name="adj2" fmla="val 10000"/>
            <a:gd name="adj3" fmla="val 15000"/>
            <a:gd name="adj4" fmla="val 64977"/>
          </a:avLst>
        </a:prstGeom>
        <a:solidFill>
          <a:schemeClr val="accent1"/>
        </a:solidFill>
        <a:ln w="6350" cap="flat" cmpd="sng" algn="ctr">
          <a:solidFill>
            <a:schemeClr val="accent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6154" tIns="177800" rIns="116154" bIns="177800" numCol="1" spcCol="1270" anchor="ctr" anchorCtr="0">
          <a:noAutofit/>
        </a:bodyPr>
        <a:lstStyle/>
        <a:p>
          <a:pPr marL="0" lvl="0" indent="0" algn="ctr" defTabSz="1111250">
            <a:lnSpc>
              <a:spcPct val="90000"/>
            </a:lnSpc>
            <a:spcBef>
              <a:spcPct val="0"/>
            </a:spcBef>
            <a:spcAft>
              <a:spcPct val="35000"/>
            </a:spcAft>
            <a:buNone/>
          </a:pPr>
          <a:r>
            <a:rPr lang="en-IN" sz="2500" b="1" kern="1200">
              <a:latin typeface="Calibri" panose="020F0502020204030204"/>
              <a:ea typeface="+mn-ea"/>
              <a:cs typeface="+mn-cs"/>
            </a:rPr>
            <a:t>After the call</a:t>
          </a:r>
        </a:p>
      </dsp:txBody>
      <dsp:txXfrm rot="-10800000">
        <a:off x="0" y="19463"/>
        <a:ext cx="1633204" cy="1354438"/>
      </dsp:txXfrm>
    </dsp:sp>
    <dsp:sp modelId="{799F53C7-5222-4C20-A3AE-74213E6CB81E}">
      <dsp:nvSpPr>
        <dsp:cNvPr id="0" name=""/>
        <dsp:cNvSpPr/>
      </dsp:nvSpPr>
      <dsp:spPr>
        <a:xfrm>
          <a:off x="1633204" y="21751"/>
          <a:ext cx="4899614" cy="1347909"/>
        </a:xfrm>
        <a:prstGeom prst="rect">
          <a:avLst/>
        </a:prstGeom>
        <a:solidFill>
          <a:schemeClr val="lt1"/>
        </a:solidFill>
        <a:ln w="12700" cap="flat" cmpd="sng" algn="ctr">
          <a:solidFill>
            <a:schemeClr val="accent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9387" tIns="203200" rIns="99387" bIns="20320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2"/>
              </a:solidFill>
              <a:latin typeface="Arial" panose="020B0604020202020204" pitchFamily="34" charset="0"/>
              <a:ea typeface="+mn-ea"/>
              <a:cs typeface="Arial" panose="020B0604020202020204" pitchFamily="34" charset="0"/>
            </a:rPr>
            <a:t>Thorough Performance Analysis</a:t>
          </a:r>
          <a:endParaRPr lang="en-IN" sz="1600" kern="1200">
            <a:solidFill>
              <a:schemeClr val="tx2"/>
            </a:solidFill>
            <a:latin typeface="Arial" panose="020B0604020202020204" pitchFamily="34" charset="0"/>
            <a:ea typeface="+mn-ea"/>
            <a:cs typeface="Arial" panose="020B0604020202020204" pitchFamily="34" charset="0"/>
          </a:endParaRPr>
        </a:p>
      </dsp:txBody>
      <dsp:txXfrm>
        <a:off x="1633204" y="21751"/>
        <a:ext cx="4899614" cy="1347909"/>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E895C-CFD7-4F98-8A19-2E8E3E1D1E68}" type="datetimeFigureOut">
              <a:rPr lang="en-GB" smtClean="0"/>
              <a:t>26/03/2021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5F5EB-E4E0-4709-9BD7-A22EE9051C14}" type="slidenum">
              <a:rPr lang="en-GB" smtClean="0"/>
              <a:t>‹#›</a:t>
            </a:fld>
            <a:endParaRPr lang="en-GB"/>
          </a:p>
        </p:txBody>
      </p:sp>
    </p:spTree>
    <p:extLst>
      <p:ext uri="{BB962C8B-B14F-4D97-AF65-F5344CB8AC3E}">
        <p14:creationId xmlns:p14="http://schemas.microsoft.com/office/powerpoint/2010/main" val="1634465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D6F37CB-20C2-43A8-9980-39E8FB6FDE33}" type="slidenum">
              <a:rPr lang="fr-FR" smtClean="0"/>
              <a:t>6</a:t>
            </a:fld>
            <a:endParaRPr lang="fr-FR"/>
          </a:p>
        </p:txBody>
      </p:sp>
    </p:spTree>
    <p:extLst>
      <p:ext uri="{BB962C8B-B14F-4D97-AF65-F5344CB8AC3E}">
        <p14:creationId xmlns:p14="http://schemas.microsoft.com/office/powerpoint/2010/main" val="409430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99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897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176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403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342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804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26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28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018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77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D704BDA-0F5F-0B48-8691-EBC99D2969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585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693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602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50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provided an initial snap shot of the segments  through a BE Lens </a:t>
            </a:r>
          </a:p>
          <a:p>
            <a:pPr marL="457200" indent="-317500">
              <a:lnSpc>
                <a:spcPct val="100000"/>
              </a:lnSpc>
              <a:spcBef>
                <a:spcPts val="0"/>
              </a:spcBef>
              <a:buClr>
                <a:schemeClr val="dk1"/>
              </a:buClr>
              <a:buSzPts val="1400"/>
              <a:buFontTx/>
              <a:buChar char="●"/>
            </a:pPr>
            <a:r>
              <a:rPr lang="en-GB" sz="1200">
                <a:solidFill>
                  <a:schemeClr val="dk1"/>
                </a:solidFill>
              </a:rPr>
              <a:t>Lack of motivation and/or ability can be barriers that we address by developing behavioural triggers or nudges which may differ slightly for each segment</a:t>
            </a:r>
          </a:p>
          <a:p>
            <a:pPr marL="457200" indent="-317500">
              <a:lnSpc>
                <a:spcPct val="100000"/>
              </a:lnSpc>
              <a:spcBef>
                <a:spcPts val="0"/>
              </a:spcBef>
              <a:buClr>
                <a:schemeClr val="dk1"/>
              </a:buClr>
              <a:buSzPts val="1400"/>
              <a:buFontTx/>
              <a:buChar char="●"/>
            </a:pPr>
            <a:endParaRPr lang="en-GB" sz="1200">
              <a:solidFill>
                <a:schemeClr val="dk1"/>
              </a:solidFill>
            </a:endParaRPr>
          </a:p>
          <a:p>
            <a:pPr marL="457200" indent="-317500">
              <a:lnSpc>
                <a:spcPct val="100000"/>
              </a:lnSpc>
              <a:spcBef>
                <a:spcPts val="0"/>
              </a:spcBef>
              <a:buClr>
                <a:schemeClr val="dk1"/>
              </a:buClr>
              <a:buSzPts val="1400"/>
              <a:buFontTx/>
              <a:buChar char="●"/>
            </a:pPr>
            <a:r>
              <a:rPr lang="en-GB" sz="1200">
                <a:solidFill>
                  <a:schemeClr val="dk1"/>
                </a:solidFill>
              </a:rPr>
              <a:t>We have used the model and overlaid segment insights from activation plans and profiles to understand what the motivations, ability and  start to identify triggers for each segment</a:t>
            </a:r>
          </a:p>
          <a:p>
            <a:pPr marL="457200" indent="-317500">
              <a:lnSpc>
                <a:spcPct val="100000"/>
              </a:lnSpc>
              <a:spcBef>
                <a:spcPts val="0"/>
              </a:spcBef>
              <a:buClr>
                <a:schemeClr val="dk1"/>
              </a:buClr>
              <a:buSzPts val="1400"/>
              <a:buFontTx/>
              <a:buChar char="●"/>
            </a:pPr>
            <a:endParaRPr lang="en-GB" sz="1200">
              <a:solidFill>
                <a:schemeClr val="dk1"/>
              </a:solidFill>
            </a:endParaRPr>
          </a:p>
          <a:p>
            <a:pPr marL="457200" indent="-317500">
              <a:lnSpc>
                <a:spcPct val="100000"/>
              </a:lnSpc>
              <a:spcBef>
                <a:spcPts val="0"/>
              </a:spcBef>
              <a:buClr>
                <a:schemeClr val="dk1"/>
              </a:buClr>
              <a:buSzPts val="1400"/>
              <a:buFontTx/>
              <a:buChar char="●"/>
            </a:pPr>
            <a:r>
              <a:rPr lang="en-GB" sz="1200">
                <a:solidFill>
                  <a:schemeClr val="dk1"/>
                </a:solidFill>
              </a:rPr>
              <a:t>An approach to take to your teams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FF5BEC-13C4-7F45-A7C4-A11CD854F5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1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FF5BEC-13C4-7F45-A7C4-A11CD854F5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478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82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990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57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51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897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Master" Target="../slideMasters/slideMaster3.xml"/><Relationship Id="rId1" Type="http://schemas.openxmlformats.org/officeDocument/2006/relationships/vmlDrawing" Target="../drawings/vmlDrawing7.vml"/><Relationship Id="rId4" Type="http://schemas.openxmlformats.org/officeDocument/2006/relationships/image" Target="../media/image1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0.vml"/><Relationship Id="rId5" Type="http://schemas.openxmlformats.org/officeDocument/2006/relationships/image" Target="../media/image13.emf"/><Relationship Id="rId4" Type="http://schemas.openxmlformats.org/officeDocument/2006/relationships/oleObject" Target="../embeddings/oleObject8.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vmlDrawing" Target="../drawings/vmlDrawing11.vml"/><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774144176"/>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858908485"/>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1242376601"/>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2667043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5CBCD1-B062-F44F-A67F-EA840BD1A9D7}"/>
              </a:ext>
            </a:extLst>
          </p:cNvPr>
          <p:cNvSpPr>
            <a:spLocks noGrp="1"/>
          </p:cNvSpPr>
          <p:nvPr>
            <p:ph type="title" hasCustomPrompt="1"/>
          </p:nvPr>
        </p:nvSpPr>
        <p:spPr>
          <a:xfrm>
            <a:off x="276303" y="240653"/>
            <a:ext cx="11639394" cy="1101213"/>
          </a:xfrm>
        </p:spPr>
        <p:txBody>
          <a:bodyPr/>
          <a:lstStyle/>
          <a:p>
            <a:r>
              <a:rPr lang="en-US"/>
              <a:t>Standard Title Only</a:t>
            </a:r>
          </a:p>
        </p:txBody>
      </p:sp>
    </p:spTree>
    <p:extLst>
      <p:ext uri="{BB962C8B-B14F-4D97-AF65-F5344CB8AC3E}">
        <p14:creationId xmlns:p14="http://schemas.microsoft.com/office/powerpoint/2010/main" val="15338195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154062013"/>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69182640"/>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4099"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97464568"/>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115980540"/>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37391959"/>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445"/>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10980737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2051"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40293520"/>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004125635"/>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776513813"/>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115833329"/>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1493067298"/>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2477482458"/>
      </p:ext>
    </p:extLst>
  </p:cSld>
  <p:clrMapOvr>
    <a:masterClrMapping/>
  </p:clrMapOvr>
  <p:transition>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455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113745275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10" name="Title 1"/>
          <p:cNvSpPr>
            <a:spLocks noGrp="1"/>
          </p:cNvSpPr>
          <p:nvPr>
            <p:ph type="title"/>
          </p:nvPr>
        </p:nvSpPr>
        <p:spPr>
          <a:xfrm>
            <a:off x="276303" y="96277"/>
            <a:ext cx="11639394" cy="1101213"/>
          </a:xfrm>
        </p:spPr>
        <p:txBody>
          <a:bodyPr/>
          <a:lstStyle/>
          <a:p>
            <a:r>
              <a:rPr lang="en-US"/>
              <a:t>Click to edit Master title style</a:t>
            </a:r>
          </a:p>
        </p:txBody>
      </p:sp>
      <p:sp>
        <p:nvSpPr>
          <p:cNvPr id="11" name="Content Placeholder 2"/>
          <p:cNvSpPr>
            <a:spLocks noGrp="1"/>
          </p:cNvSpPr>
          <p:nvPr>
            <p:ph idx="1"/>
          </p:nvPr>
        </p:nvSpPr>
        <p:spPr>
          <a:xfrm>
            <a:off x="826624" y="1066800"/>
            <a:ext cx="10538752" cy="5410200"/>
          </a:xfrm>
        </p:spPr>
        <p:txBody>
          <a:bodyPr/>
          <a:lstStyle>
            <a:lvl1pPr>
              <a:lnSpc>
                <a:spcPct val="80000"/>
              </a:lnSpc>
              <a:spcBef>
                <a:spcPts val="999"/>
              </a:spcBef>
              <a:defRPr/>
            </a:lvl1pPr>
            <a:lvl2pPr>
              <a:lnSpc>
                <a:spcPct val="80000"/>
              </a:lnSpc>
              <a:spcBef>
                <a:spcPts val="599"/>
              </a:spcBef>
              <a:defRPr/>
            </a:lvl2pPr>
            <a:lvl3pPr>
              <a:lnSpc>
                <a:spcPct val="80000"/>
              </a:lnSpc>
              <a:spcBef>
                <a:spcPts val="599"/>
              </a:spcBef>
              <a:defRPr/>
            </a:lvl3pPr>
            <a:lvl4pPr>
              <a:lnSpc>
                <a:spcPct val="80000"/>
              </a:lnSpc>
              <a:spcBef>
                <a:spcPts val="599"/>
              </a:spcBef>
              <a:defRPr/>
            </a:lvl4pPr>
            <a:lvl5pPr>
              <a:lnSpc>
                <a:spcPct val="80000"/>
              </a:lnSpc>
              <a:spcBef>
                <a:spcPts val="599"/>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4723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pic>
        <p:nvPicPr>
          <p:cNvPr id="7" name="Picture 1">
            <a:extLst>
              <a:ext uri="{FF2B5EF4-FFF2-40B4-BE49-F238E27FC236}">
                <a16:creationId xmlns:a16="http://schemas.microsoft.com/office/drawing/2014/main" id="{ECAA157B-F801-49EE-9C3F-93880E630A0C}"/>
              </a:ext>
            </a:extLst>
          </p:cNvPr>
          <p:cNvPicPr>
            <a:picLocks noChangeAspect="1"/>
          </p:cNvPicPr>
          <p:nvPr userDrawn="1"/>
        </p:nvPicPr>
        <p:blipFill rotWithShape="1">
          <a:blip r:embed="rId2">
            <a:alphaModFix amt="16000"/>
          </a:blip>
          <a:srcRect l="7692" t="27780" r="8073" b="19481"/>
          <a:stretch/>
        </p:blipFill>
        <p:spPr>
          <a:xfrm>
            <a:off x="1942167" y="1108892"/>
            <a:ext cx="8264422" cy="1534305"/>
          </a:xfrm>
          <a:prstGeom prst="rect">
            <a:avLst/>
          </a:prstGeom>
        </p:spPr>
      </p:pic>
    </p:spTree>
    <p:extLst>
      <p:ext uri="{BB962C8B-B14F-4D97-AF65-F5344CB8AC3E}">
        <p14:creationId xmlns:p14="http://schemas.microsoft.com/office/powerpoint/2010/main" val="129577434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87EC-C401-AC47-B125-2124B5F4E54D}"/>
              </a:ext>
            </a:extLst>
          </p:cNvPr>
          <p:cNvSpPr>
            <a:spLocks noGrp="1"/>
          </p:cNvSpPr>
          <p:nvPr>
            <p:ph type="title" hasCustomPrompt="1"/>
          </p:nvPr>
        </p:nvSpPr>
        <p:spPr/>
        <p:txBody>
          <a:bodyPr/>
          <a:lstStyle>
            <a:lvl1pPr>
              <a:defRPr cap="all" baseline="0"/>
            </a:lvl1pPr>
          </a:lstStyle>
          <a:p>
            <a:r>
              <a:rPr lang="en-US" err="1"/>
              <a:t>Suspendisse</a:t>
            </a:r>
            <a:r>
              <a:rPr lang="en-US"/>
              <a:t> </a:t>
            </a:r>
            <a:r>
              <a:rPr lang="en-US" err="1"/>
              <a:t>porttitor</a:t>
            </a:r>
            <a:r>
              <a:rPr lang="en-US"/>
              <a:t> </a:t>
            </a:r>
            <a:r>
              <a:rPr lang="en-US" err="1"/>
              <a:t>quis</a:t>
            </a:r>
            <a:r>
              <a:rPr lang="en-US"/>
              <a:t> </a:t>
            </a:r>
            <a:r>
              <a:rPr lang="en-US" err="1"/>
              <a:t>eros</a:t>
            </a:r>
            <a:r>
              <a:rPr lang="en-US"/>
              <a:t> </a:t>
            </a:r>
            <a:r>
              <a:rPr lang="en-US" err="1"/>
              <a:t>vel</a:t>
            </a:r>
            <a:r>
              <a:rPr lang="en-US"/>
              <a:t> </a:t>
            </a:r>
            <a:r>
              <a:rPr lang="en-US" err="1"/>
              <a:t>consectetur</a:t>
            </a:r>
            <a:endParaRPr lang="en-US"/>
          </a:p>
        </p:txBody>
      </p:sp>
      <p:sp>
        <p:nvSpPr>
          <p:cNvPr id="10" name="Footer Placeholder 9">
            <a:extLst>
              <a:ext uri="{FF2B5EF4-FFF2-40B4-BE49-F238E27FC236}">
                <a16:creationId xmlns:a16="http://schemas.microsoft.com/office/drawing/2014/main" id="{9C0DFA45-94D6-A04C-BC41-D8638C36BDDA}"/>
              </a:ext>
            </a:extLst>
          </p:cNvPr>
          <p:cNvSpPr>
            <a:spLocks noGrp="1"/>
          </p:cNvSpPr>
          <p:nvPr>
            <p:ph type="ftr" sz="quarter" idx="10"/>
          </p:nvPr>
        </p:nvSpPr>
        <p:spPr/>
        <p:txBody>
          <a:bodyPr/>
          <a:lstStyle/>
          <a:p>
            <a:endParaRPr lang="en-US"/>
          </a:p>
        </p:txBody>
      </p:sp>
      <p:sp>
        <p:nvSpPr>
          <p:cNvPr id="11" name="Slide Number Placeholder 10">
            <a:extLst>
              <a:ext uri="{FF2B5EF4-FFF2-40B4-BE49-F238E27FC236}">
                <a16:creationId xmlns:a16="http://schemas.microsoft.com/office/drawing/2014/main" id="{2E127E15-212D-2A4D-8C5A-B6ABED2A730E}"/>
              </a:ext>
            </a:extLst>
          </p:cNvPr>
          <p:cNvSpPr>
            <a:spLocks noGrp="1"/>
          </p:cNvSpPr>
          <p:nvPr>
            <p:ph type="sldNum" sz="quarter" idx="11"/>
          </p:nvPr>
        </p:nvSpPr>
        <p:spPr/>
        <p:txBody>
          <a:bodyPr/>
          <a:lstStyle/>
          <a:p>
            <a:fld id="{55C9619B-2AE5-564D-AF08-FA5945562B09}" type="slidenum">
              <a:rPr lang="en-US" smtClean="0"/>
              <a:t>‹#›</a:t>
            </a:fld>
            <a:endParaRPr lang="en-US"/>
          </a:p>
        </p:txBody>
      </p:sp>
      <p:sp>
        <p:nvSpPr>
          <p:cNvPr id="15" name="Text Placeholder 19">
            <a:extLst>
              <a:ext uri="{FF2B5EF4-FFF2-40B4-BE49-F238E27FC236}">
                <a16:creationId xmlns:a16="http://schemas.microsoft.com/office/drawing/2014/main" id="{2E11ECE7-7AC7-DD4E-97DC-BD4FEBDE93D0}"/>
              </a:ext>
            </a:extLst>
          </p:cNvPr>
          <p:cNvSpPr>
            <a:spLocks noGrp="1"/>
          </p:cNvSpPr>
          <p:nvPr>
            <p:ph type="body" sz="quarter" idx="17" hasCustomPrompt="1"/>
          </p:nvPr>
        </p:nvSpPr>
        <p:spPr>
          <a:xfrm>
            <a:off x="609600" y="1203325"/>
            <a:ext cx="10972800" cy="576263"/>
          </a:xfrm>
          <a:prstGeom prst="rect">
            <a:avLst/>
          </a:prstGeom>
        </p:spPr>
        <p:txBody>
          <a:bodyPr lIns="0" tIns="0" rIns="0" bIns="0">
            <a:normAutofit/>
          </a:bodyPr>
          <a:lstStyle>
            <a:lvl1pPr marL="0" indent="0">
              <a:buNone/>
              <a:defRPr sz="1800" cap="all" baseline="0"/>
            </a:lvl1pPr>
          </a:lstStyle>
          <a:p>
            <a:pPr lvl="0"/>
            <a:r>
              <a:rPr lang="en-US"/>
              <a:t>Vestibulum </a:t>
            </a:r>
            <a:r>
              <a:rPr lang="en-US" err="1"/>
              <a:t>eu</a:t>
            </a:r>
            <a:r>
              <a:rPr lang="en-US"/>
              <a:t> </a:t>
            </a:r>
            <a:r>
              <a:rPr lang="en-US" err="1"/>
              <a:t>faucibus</a:t>
            </a:r>
            <a:r>
              <a:rPr lang="en-US"/>
              <a:t> </a:t>
            </a:r>
            <a:r>
              <a:rPr lang="en-US" err="1"/>
              <a:t>quam</a:t>
            </a:r>
            <a:r>
              <a:rPr lang="en-US"/>
              <a:t> </a:t>
            </a:r>
            <a:r>
              <a:rPr lang="en-US" err="1"/>
              <a:t>volupta</a:t>
            </a:r>
            <a:r>
              <a:rPr lang="en-US"/>
              <a:t> </a:t>
            </a:r>
            <a:r>
              <a:rPr lang="en-US" err="1"/>
              <a:t>quam</a:t>
            </a:r>
            <a:r>
              <a:rPr lang="en-US"/>
              <a:t> lat. </a:t>
            </a:r>
            <a:r>
              <a:rPr lang="en-US" err="1"/>
              <a:t>Undaessimus</a:t>
            </a:r>
            <a:r>
              <a:rPr lang="en-US"/>
              <a:t> rerum </a:t>
            </a:r>
            <a:r>
              <a:rPr lang="en-US" err="1"/>
              <a:t>verferumquas</a:t>
            </a:r>
            <a:r>
              <a:rPr lang="en-US"/>
              <a:t> </a:t>
            </a:r>
            <a:r>
              <a:rPr lang="en-US" err="1"/>
              <a:t>nulliquas</a:t>
            </a:r>
            <a:r>
              <a:rPr lang="en-US"/>
              <a:t> </a:t>
            </a:r>
            <a:r>
              <a:rPr lang="en-US" err="1"/>
              <a:t>estis</a:t>
            </a:r>
            <a:r>
              <a:rPr lang="en-US"/>
              <a:t> </a:t>
            </a:r>
            <a:r>
              <a:rPr lang="en-US" err="1"/>
              <a:t>explani</a:t>
            </a:r>
            <a:r>
              <a:rPr lang="en-US"/>
              <a:t> </a:t>
            </a:r>
            <a:r>
              <a:rPr lang="en-US" err="1"/>
              <a:t>hicimpe</a:t>
            </a:r>
            <a:r>
              <a:rPr lang="en-US"/>
              <a:t> </a:t>
            </a:r>
            <a:r>
              <a:rPr lang="en-US" err="1"/>
              <a:t>dicaborro</a:t>
            </a:r>
            <a:r>
              <a:rPr lang="en-US"/>
              <a:t> </a:t>
            </a:r>
            <a:r>
              <a:rPr lang="en-US" err="1"/>
              <a:t>officid</a:t>
            </a:r>
            <a:r>
              <a:rPr lang="en-US"/>
              <a:t> </a:t>
            </a:r>
            <a:r>
              <a:rPr lang="en-US" err="1"/>
              <a:t>unt</a:t>
            </a:r>
            <a:r>
              <a:rPr lang="en-US"/>
              <a:t> mil </a:t>
            </a:r>
            <a:r>
              <a:rPr lang="en-US" err="1"/>
              <a:t>eum</a:t>
            </a:r>
            <a:endParaRPr lang="en-US"/>
          </a:p>
        </p:txBody>
      </p:sp>
    </p:spTree>
    <p:extLst>
      <p:ext uri="{BB962C8B-B14F-4D97-AF65-F5344CB8AC3E}">
        <p14:creationId xmlns:p14="http://schemas.microsoft.com/office/powerpoint/2010/main" val="41192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376534527"/>
      </p:ext>
    </p:extLst>
  </p:cSld>
  <p:clrMapOvr>
    <a:masterClrMapping/>
  </p:clrMapOvr>
  <p:transition>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231922775"/>
      </p:ext>
    </p:extLst>
  </p:cSld>
  <p:clrMapOvr>
    <a:masterClrMapping/>
  </p:clrMapOvr>
  <p:transition>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90061055"/>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6147"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35760966"/>
      </p:ext>
    </p:extLst>
  </p:cSld>
  <p:clrMapOvr>
    <a:masterClrMapping/>
  </p:clrMapOvr>
  <p:transition>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437246307"/>
      </p:ext>
    </p:extLst>
  </p:cSld>
  <p:clrMapOvr>
    <a:masterClrMapping/>
  </p:clrMapOvr>
  <p:transition>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7031920"/>
      </p:ext>
    </p:extLst>
  </p:cSld>
  <p:clrMapOvr>
    <a:masterClrMapping/>
  </p:clrMapOvr>
  <p:transition>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649008"/>
      </p:ext>
    </p:extLst>
  </p:cSld>
  <p:clrMapOvr>
    <a:masterClrMapping/>
  </p:clrMapOvr>
  <p:transition>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cstate="email">
            <a:alphaModFix amt="16000"/>
            <a:extLst>
              <a:ext uri="{28A0092B-C50C-407E-A947-70E740481C1C}">
                <a14:useLocalDpi xmlns:a14="http://schemas.microsoft.com/office/drawing/2010/main"/>
              </a:ext>
            </a:extLst>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0855006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158958090"/>
      </p:ext>
    </p:extLst>
  </p:cSld>
  <p:clrMapOvr>
    <a:masterClrMapping/>
  </p:clrMapOvr>
  <p:transition>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57067485"/>
      </p:ext>
    </p:extLst>
  </p:cSld>
  <p:clrMapOvr>
    <a:masterClrMapping/>
  </p:clrMapOvr>
  <p:transition>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595747087"/>
      </p:ext>
    </p:extLst>
  </p:cSld>
  <p:clrMapOvr>
    <a:masterClrMapping/>
  </p:clrMapOvr>
  <p:transition>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75939029"/>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171081"/>
      </p:ext>
    </p:extLst>
  </p:cSld>
  <p:clrMapOvr>
    <a:masterClrMapping/>
  </p:clrMapOvr>
  <p:transition>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48283291"/>
      </p:ext>
    </p:extLst>
  </p:cSld>
  <p:clrMapOvr>
    <a:masterClrMapping/>
  </p:clrMapOvr>
  <p:transition>
    <p:wipe di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490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77946615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grpSp>
        <p:nvGrpSpPr>
          <p:cNvPr id="22" name="Group 21"/>
          <p:cNvGrpSpPr>
            <a:grpSpLocks noChangeAspect="1"/>
          </p:cNvGrpSpPr>
          <p:nvPr userDrawn="1"/>
        </p:nvGrpSpPr>
        <p:grpSpPr>
          <a:xfrm>
            <a:off x="5645986" y="1412969"/>
            <a:ext cx="900028" cy="914400"/>
            <a:chOff x="5127584" y="2099392"/>
            <a:chExt cx="555329" cy="564197"/>
          </a:xfrm>
        </p:grpSpPr>
        <p:sp>
          <p:nvSpPr>
            <p:cNvPr id="23" name="Freeform 18"/>
            <p:cNvSpPr>
              <a:spLocks/>
            </p:cNvSpPr>
            <p:nvPr userDrawn="1"/>
          </p:nvSpPr>
          <p:spPr bwMode="auto">
            <a:xfrm>
              <a:off x="5127584" y="2099392"/>
              <a:ext cx="555329" cy="564197"/>
            </a:xfrm>
            <a:custGeom>
              <a:avLst/>
              <a:gdLst>
                <a:gd name="T0" fmla="*/ 0 w 1315"/>
                <a:gd name="T1" fmla="*/ 0 h 1336"/>
                <a:gd name="T2" fmla="*/ 229 w 1315"/>
                <a:gd name="T3" fmla="*/ 0 h 1336"/>
                <a:gd name="T4" fmla="*/ 659 w 1315"/>
                <a:gd name="T5" fmla="*/ 873 h 1336"/>
                <a:gd name="T6" fmla="*/ 1090 w 1315"/>
                <a:gd name="T7" fmla="*/ 0 h 1336"/>
                <a:gd name="T8" fmla="*/ 1315 w 1315"/>
                <a:gd name="T9" fmla="*/ 0 h 1336"/>
                <a:gd name="T10" fmla="*/ 659 w 1315"/>
                <a:gd name="T11" fmla="*/ 1336 h 1336"/>
                <a:gd name="T12" fmla="*/ 0 w 131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15" h="1336">
                  <a:moveTo>
                    <a:pt x="0" y="0"/>
                  </a:moveTo>
                  <a:lnTo>
                    <a:pt x="229" y="0"/>
                  </a:lnTo>
                  <a:lnTo>
                    <a:pt x="659" y="873"/>
                  </a:lnTo>
                  <a:lnTo>
                    <a:pt x="1090" y="0"/>
                  </a:lnTo>
                  <a:lnTo>
                    <a:pt x="1315" y="0"/>
                  </a:lnTo>
                  <a:lnTo>
                    <a:pt x="659" y="1336"/>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8"/>
            </a:p>
          </p:txBody>
        </p:sp>
        <p:sp>
          <p:nvSpPr>
            <p:cNvPr id="24" name="Freeform 19"/>
            <p:cNvSpPr>
              <a:spLocks/>
            </p:cNvSpPr>
            <p:nvPr userDrawn="1"/>
          </p:nvSpPr>
          <p:spPr bwMode="auto">
            <a:xfrm>
              <a:off x="5279613" y="2099392"/>
              <a:ext cx="250848" cy="251270"/>
            </a:xfrm>
            <a:custGeom>
              <a:avLst/>
              <a:gdLst>
                <a:gd name="T0" fmla="*/ 0 w 135"/>
                <a:gd name="T1" fmla="*/ 0 h 135"/>
                <a:gd name="T2" fmla="*/ 68 w 135"/>
                <a:gd name="T3" fmla="*/ 135 h 135"/>
                <a:gd name="T4" fmla="*/ 135 w 135"/>
                <a:gd name="T5" fmla="*/ 0 h 135"/>
                <a:gd name="T6" fmla="*/ 0 w 135"/>
                <a:gd name="T7" fmla="*/ 0 h 135"/>
              </a:gdLst>
              <a:ahLst/>
              <a:cxnLst>
                <a:cxn ang="0">
                  <a:pos x="T0" y="T1"/>
                </a:cxn>
                <a:cxn ang="0">
                  <a:pos x="T2" y="T3"/>
                </a:cxn>
                <a:cxn ang="0">
                  <a:pos x="T4" y="T5"/>
                </a:cxn>
                <a:cxn ang="0">
                  <a:pos x="T6" y="T7"/>
                </a:cxn>
              </a:cxnLst>
              <a:rect l="0" t="0" r="r" b="b"/>
              <a:pathLst>
                <a:path w="135" h="135">
                  <a:moveTo>
                    <a:pt x="0" y="0"/>
                  </a:moveTo>
                  <a:cubicBezTo>
                    <a:pt x="68" y="135"/>
                    <a:pt x="68" y="135"/>
                    <a:pt x="68" y="135"/>
                  </a:cubicBezTo>
                  <a:cubicBezTo>
                    <a:pt x="135" y="0"/>
                    <a:pt x="135" y="0"/>
                    <a:pt x="135" y="0"/>
                  </a:cubicBezTo>
                  <a:cubicBezTo>
                    <a:pt x="135" y="0"/>
                    <a:pt x="0" y="0"/>
                    <a:pt x="0" y="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8"/>
            </a:p>
          </p:txBody>
        </p:sp>
      </p:grpSp>
    </p:spTree>
    <p:extLst>
      <p:ext uri="{BB962C8B-B14F-4D97-AF65-F5344CB8AC3E}">
        <p14:creationId xmlns:p14="http://schemas.microsoft.com/office/powerpoint/2010/main" val="12622727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 - orange footer">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userDrawn="1"/>
        </p:nvGraphicFramePr>
        <p:xfrm>
          <a:off x="1524000" y="3346450"/>
          <a:ext cx="9144000" cy="165100"/>
        </p:xfrm>
        <a:graphic>
          <a:graphicData uri="http://schemas.openxmlformats.org/presentationml/2006/ole">
            <mc:AlternateContent xmlns:mc="http://schemas.openxmlformats.org/markup-compatibility/2006">
              <mc:Choice xmlns:v="urn:schemas-microsoft-com:vml" Requires="v">
                <p:oleObj spid="_x0000_s7171" name="Document" r:id="rId3" imgW="6858000" imgH="165100" progId="Word.Document.12">
                  <p:embed/>
                </p:oleObj>
              </mc:Choice>
              <mc:Fallback>
                <p:oleObj name="Document" r:id="rId3" imgW="6858000" imgH="165100" progId="Word.Document.12">
                  <p:embed/>
                  <p:pic>
                    <p:nvPicPr>
                      <p:cNvPr id="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46450"/>
                        <a:ext cx="9144000"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12" name="Content Placeholder 9"/>
          <p:cNvSpPr>
            <a:spLocks noGrp="1"/>
          </p:cNvSpPr>
          <p:nvPr>
            <p:ph sz="quarter" idx="10"/>
          </p:nvPr>
        </p:nvSpPr>
        <p:spPr>
          <a:xfrm>
            <a:off x="609600" y="1298448"/>
            <a:ext cx="10972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7"/>
            <a:r>
              <a:rPr lang="en-US"/>
              <a:t>Fifth level</a:t>
            </a:r>
          </a:p>
        </p:txBody>
      </p:sp>
    </p:spTree>
    <p:extLst>
      <p:ext uri="{BB962C8B-B14F-4D97-AF65-F5344CB8AC3E}">
        <p14:creationId xmlns:p14="http://schemas.microsoft.com/office/powerpoint/2010/main" val="17546659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1098158683"/>
      </p:ext>
    </p:extLst>
  </p:cSld>
  <p:clrMapOvr>
    <a:masterClrMapping/>
  </p:clrMapOvr>
  <p:transition>
    <p:wipe dir="d"/>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066838184"/>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9219"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77193289"/>
      </p:ext>
    </p:extLst>
  </p:cSld>
  <p:clrMapOvr>
    <a:masterClrMapping/>
  </p:clrMapOvr>
  <p:transition>
    <p:wipe dir="d"/>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254208557"/>
      </p:ext>
    </p:extLst>
  </p:cSld>
  <p:clrMapOvr>
    <a:masterClrMapping/>
  </p:clrMapOvr>
  <p:transition>
    <p:wipe dir="d"/>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8325970"/>
      </p:ext>
    </p:extLst>
  </p:cSld>
  <p:clrMapOvr>
    <a:masterClrMapping/>
  </p:clrMapOvr>
  <p:transition>
    <p:wipe dir="d"/>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232175"/>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409673"/>
      </p:ext>
    </p:extLst>
  </p:cSld>
  <p:clrMapOvr>
    <a:masterClrMapping/>
  </p:clrMapOvr>
  <p:transition>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18598192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525861533"/>
      </p:ext>
    </p:extLst>
  </p:cSld>
  <p:clrMapOvr>
    <a:masterClrMapping/>
  </p:clrMapOvr>
  <p:transition>
    <p:wipe dir="d"/>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21588751"/>
      </p:ext>
    </p:extLst>
  </p:cSld>
  <p:clrMapOvr>
    <a:masterClrMapping/>
  </p:clrMapOvr>
  <p:transition>
    <p:wipe dir="d"/>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596740697"/>
      </p:ext>
    </p:extLst>
  </p:cSld>
  <p:clrMapOvr>
    <a:masterClrMapping/>
  </p:clrMapOvr>
  <p:transition>
    <p:wipe dir="d"/>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755670463"/>
      </p:ext>
    </p:extLst>
  </p:cSld>
  <p:clrMapOvr>
    <a:masterClrMapping/>
  </p:clrMapOvr>
  <p:transition>
    <p:wipe dir="d"/>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1402956381"/>
      </p:ext>
    </p:extLst>
  </p:cSld>
  <p:clrMapOvr>
    <a:masterClrMapping/>
  </p:clrMapOvr>
  <p:transition>
    <p:wipe dir="d"/>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137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19641528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10" name="Title 1"/>
          <p:cNvSpPr>
            <a:spLocks noGrp="1"/>
          </p:cNvSpPr>
          <p:nvPr>
            <p:ph type="title"/>
          </p:nvPr>
        </p:nvSpPr>
        <p:spPr>
          <a:xfrm>
            <a:off x="276303" y="96277"/>
            <a:ext cx="11639394" cy="1101213"/>
          </a:xfrm>
        </p:spPr>
        <p:txBody>
          <a:bodyPr/>
          <a:lstStyle/>
          <a:p>
            <a:r>
              <a:rPr lang="en-US"/>
              <a:t>Click to edit Master title style</a:t>
            </a:r>
          </a:p>
        </p:txBody>
      </p:sp>
      <p:sp>
        <p:nvSpPr>
          <p:cNvPr id="11" name="Content Placeholder 2"/>
          <p:cNvSpPr>
            <a:spLocks noGrp="1"/>
          </p:cNvSpPr>
          <p:nvPr>
            <p:ph idx="1"/>
          </p:nvPr>
        </p:nvSpPr>
        <p:spPr>
          <a:xfrm>
            <a:off x="826624" y="1066800"/>
            <a:ext cx="10538752" cy="5410200"/>
          </a:xfrm>
        </p:spPr>
        <p:txBody>
          <a:bodyPr/>
          <a:lstStyle>
            <a:lvl1pPr>
              <a:lnSpc>
                <a:spcPct val="80000"/>
              </a:lnSpc>
              <a:spcBef>
                <a:spcPts val="999"/>
              </a:spcBef>
              <a:defRPr/>
            </a:lvl1pPr>
            <a:lvl2pPr>
              <a:lnSpc>
                <a:spcPct val="80000"/>
              </a:lnSpc>
              <a:spcBef>
                <a:spcPts val="599"/>
              </a:spcBef>
              <a:defRPr/>
            </a:lvl2pPr>
            <a:lvl3pPr>
              <a:lnSpc>
                <a:spcPct val="80000"/>
              </a:lnSpc>
              <a:spcBef>
                <a:spcPts val="599"/>
              </a:spcBef>
              <a:defRPr/>
            </a:lvl3pPr>
            <a:lvl4pPr>
              <a:lnSpc>
                <a:spcPct val="80000"/>
              </a:lnSpc>
              <a:spcBef>
                <a:spcPts val="599"/>
              </a:spcBef>
              <a:defRPr/>
            </a:lvl4pPr>
            <a:lvl5pPr>
              <a:lnSpc>
                <a:spcPct val="80000"/>
              </a:lnSpc>
              <a:spcBef>
                <a:spcPts val="599"/>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6517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pic>
        <p:nvPicPr>
          <p:cNvPr id="7" name="Picture 1">
            <a:extLst>
              <a:ext uri="{FF2B5EF4-FFF2-40B4-BE49-F238E27FC236}">
                <a16:creationId xmlns:a16="http://schemas.microsoft.com/office/drawing/2014/main" id="{ECAA157B-F801-49EE-9C3F-93880E630A0C}"/>
              </a:ext>
            </a:extLst>
          </p:cNvPr>
          <p:cNvPicPr>
            <a:picLocks noChangeAspect="1"/>
          </p:cNvPicPr>
          <p:nvPr userDrawn="1"/>
        </p:nvPicPr>
        <p:blipFill rotWithShape="1">
          <a:blip r:embed="rId2">
            <a:alphaModFix amt="16000"/>
          </a:blip>
          <a:srcRect l="7692" t="27780" r="8073" b="19481"/>
          <a:stretch/>
        </p:blipFill>
        <p:spPr>
          <a:xfrm>
            <a:off x="1942167" y="1108892"/>
            <a:ext cx="8264422" cy="1534305"/>
          </a:xfrm>
          <a:prstGeom prst="rect">
            <a:avLst/>
          </a:prstGeom>
        </p:spPr>
      </p:pic>
    </p:spTree>
    <p:extLst>
      <p:ext uri="{BB962C8B-B14F-4D97-AF65-F5344CB8AC3E}">
        <p14:creationId xmlns:p14="http://schemas.microsoft.com/office/powerpoint/2010/main" val="40950687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2067012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87EC-C401-AC47-B125-2124B5F4E54D}"/>
              </a:ext>
            </a:extLst>
          </p:cNvPr>
          <p:cNvSpPr>
            <a:spLocks noGrp="1"/>
          </p:cNvSpPr>
          <p:nvPr>
            <p:ph type="title" hasCustomPrompt="1"/>
          </p:nvPr>
        </p:nvSpPr>
        <p:spPr/>
        <p:txBody>
          <a:bodyPr/>
          <a:lstStyle>
            <a:lvl1pPr>
              <a:defRPr cap="all" baseline="0"/>
            </a:lvl1pPr>
          </a:lstStyle>
          <a:p>
            <a:r>
              <a:rPr lang="en-US" err="1"/>
              <a:t>Suspendisse</a:t>
            </a:r>
            <a:r>
              <a:rPr lang="en-US"/>
              <a:t> </a:t>
            </a:r>
            <a:r>
              <a:rPr lang="en-US" err="1"/>
              <a:t>porttitor</a:t>
            </a:r>
            <a:r>
              <a:rPr lang="en-US"/>
              <a:t> </a:t>
            </a:r>
            <a:r>
              <a:rPr lang="en-US" err="1"/>
              <a:t>quis</a:t>
            </a:r>
            <a:r>
              <a:rPr lang="en-US"/>
              <a:t> </a:t>
            </a:r>
            <a:r>
              <a:rPr lang="en-US" err="1"/>
              <a:t>eros</a:t>
            </a:r>
            <a:r>
              <a:rPr lang="en-US"/>
              <a:t> </a:t>
            </a:r>
            <a:r>
              <a:rPr lang="en-US" err="1"/>
              <a:t>vel</a:t>
            </a:r>
            <a:r>
              <a:rPr lang="en-US"/>
              <a:t> </a:t>
            </a:r>
            <a:r>
              <a:rPr lang="en-US" err="1"/>
              <a:t>consectetur</a:t>
            </a:r>
            <a:endParaRPr lang="en-US"/>
          </a:p>
        </p:txBody>
      </p:sp>
      <p:sp>
        <p:nvSpPr>
          <p:cNvPr id="10" name="Footer Placeholder 9">
            <a:extLst>
              <a:ext uri="{FF2B5EF4-FFF2-40B4-BE49-F238E27FC236}">
                <a16:creationId xmlns:a16="http://schemas.microsoft.com/office/drawing/2014/main" id="{9C0DFA45-94D6-A04C-BC41-D8638C36BDDA}"/>
              </a:ext>
            </a:extLst>
          </p:cNvPr>
          <p:cNvSpPr>
            <a:spLocks noGrp="1"/>
          </p:cNvSpPr>
          <p:nvPr>
            <p:ph type="ftr" sz="quarter" idx="10"/>
          </p:nvPr>
        </p:nvSpPr>
        <p:spPr/>
        <p:txBody>
          <a:bodyPr/>
          <a:lstStyle/>
          <a:p>
            <a:endParaRPr lang="en-US"/>
          </a:p>
        </p:txBody>
      </p:sp>
      <p:sp>
        <p:nvSpPr>
          <p:cNvPr id="11" name="Slide Number Placeholder 10">
            <a:extLst>
              <a:ext uri="{FF2B5EF4-FFF2-40B4-BE49-F238E27FC236}">
                <a16:creationId xmlns:a16="http://schemas.microsoft.com/office/drawing/2014/main" id="{2E127E15-212D-2A4D-8C5A-B6ABED2A730E}"/>
              </a:ext>
            </a:extLst>
          </p:cNvPr>
          <p:cNvSpPr>
            <a:spLocks noGrp="1"/>
          </p:cNvSpPr>
          <p:nvPr>
            <p:ph type="sldNum" sz="quarter" idx="11"/>
          </p:nvPr>
        </p:nvSpPr>
        <p:spPr/>
        <p:txBody>
          <a:bodyPr/>
          <a:lstStyle/>
          <a:p>
            <a:fld id="{55C9619B-2AE5-564D-AF08-FA5945562B09}" type="slidenum">
              <a:rPr lang="en-US" smtClean="0"/>
              <a:t>‹#›</a:t>
            </a:fld>
            <a:endParaRPr lang="en-US"/>
          </a:p>
        </p:txBody>
      </p:sp>
      <p:sp>
        <p:nvSpPr>
          <p:cNvPr id="15" name="Text Placeholder 19">
            <a:extLst>
              <a:ext uri="{FF2B5EF4-FFF2-40B4-BE49-F238E27FC236}">
                <a16:creationId xmlns:a16="http://schemas.microsoft.com/office/drawing/2014/main" id="{2E11ECE7-7AC7-DD4E-97DC-BD4FEBDE93D0}"/>
              </a:ext>
            </a:extLst>
          </p:cNvPr>
          <p:cNvSpPr>
            <a:spLocks noGrp="1"/>
          </p:cNvSpPr>
          <p:nvPr>
            <p:ph type="body" sz="quarter" idx="17" hasCustomPrompt="1"/>
          </p:nvPr>
        </p:nvSpPr>
        <p:spPr>
          <a:xfrm>
            <a:off x="609600" y="1203325"/>
            <a:ext cx="10972800" cy="576263"/>
          </a:xfrm>
          <a:prstGeom prst="rect">
            <a:avLst/>
          </a:prstGeom>
        </p:spPr>
        <p:txBody>
          <a:bodyPr lIns="0" tIns="0" rIns="0" bIns="0">
            <a:normAutofit/>
          </a:bodyPr>
          <a:lstStyle>
            <a:lvl1pPr marL="0" indent="0">
              <a:buNone/>
              <a:defRPr sz="1800" cap="all" baseline="0"/>
            </a:lvl1pPr>
          </a:lstStyle>
          <a:p>
            <a:pPr lvl="0"/>
            <a:r>
              <a:rPr lang="en-US"/>
              <a:t>Vestibulum </a:t>
            </a:r>
            <a:r>
              <a:rPr lang="en-US" err="1"/>
              <a:t>eu</a:t>
            </a:r>
            <a:r>
              <a:rPr lang="en-US"/>
              <a:t> </a:t>
            </a:r>
            <a:r>
              <a:rPr lang="en-US" err="1"/>
              <a:t>faucibus</a:t>
            </a:r>
            <a:r>
              <a:rPr lang="en-US"/>
              <a:t> </a:t>
            </a:r>
            <a:r>
              <a:rPr lang="en-US" err="1"/>
              <a:t>quam</a:t>
            </a:r>
            <a:r>
              <a:rPr lang="en-US"/>
              <a:t> </a:t>
            </a:r>
            <a:r>
              <a:rPr lang="en-US" err="1"/>
              <a:t>volupta</a:t>
            </a:r>
            <a:r>
              <a:rPr lang="en-US"/>
              <a:t> </a:t>
            </a:r>
            <a:r>
              <a:rPr lang="en-US" err="1"/>
              <a:t>quam</a:t>
            </a:r>
            <a:r>
              <a:rPr lang="en-US"/>
              <a:t> lat. </a:t>
            </a:r>
            <a:r>
              <a:rPr lang="en-US" err="1"/>
              <a:t>Undaessimus</a:t>
            </a:r>
            <a:r>
              <a:rPr lang="en-US"/>
              <a:t> rerum </a:t>
            </a:r>
            <a:r>
              <a:rPr lang="en-US" err="1"/>
              <a:t>verferumquas</a:t>
            </a:r>
            <a:r>
              <a:rPr lang="en-US"/>
              <a:t> </a:t>
            </a:r>
            <a:r>
              <a:rPr lang="en-US" err="1"/>
              <a:t>nulliquas</a:t>
            </a:r>
            <a:r>
              <a:rPr lang="en-US"/>
              <a:t> </a:t>
            </a:r>
            <a:r>
              <a:rPr lang="en-US" err="1"/>
              <a:t>estis</a:t>
            </a:r>
            <a:r>
              <a:rPr lang="en-US"/>
              <a:t> </a:t>
            </a:r>
            <a:r>
              <a:rPr lang="en-US" err="1"/>
              <a:t>explani</a:t>
            </a:r>
            <a:r>
              <a:rPr lang="en-US"/>
              <a:t> </a:t>
            </a:r>
            <a:r>
              <a:rPr lang="en-US" err="1"/>
              <a:t>hicimpe</a:t>
            </a:r>
            <a:r>
              <a:rPr lang="en-US"/>
              <a:t> </a:t>
            </a:r>
            <a:r>
              <a:rPr lang="en-US" err="1"/>
              <a:t>dicaborro</a:t>
            </a:r>
            <a:r>
              <a:rPr lang="en-US"/>
              <a:t> </a:t>
            </a:r>
            <a:r>
              <a:rPr lang="en-US" err="1"/>
              <a:t>officid</a:t>
            </a:r>
            <a:r>
              <a:rPr lang="en-US"/>
              <a:t> </a:t>
            </a:r>
            <a:r>
              <a:rPr lang="en-US" err="1"/>
              <a:t>unt</a:t>
            </a:r>
            <a:r>
              <a:rPr lang="en-US"/>
              <a:t> mil </a:t>
            </a:r>
            <a:r>
              <a:rPr lang="en-US" err="1"/>
              <a:t>eum</a:t>
            </a:r>
            <a:endParaRPr lang="en-US"/>
          </a:p>
        </p:txBody>
      </p:sp>
    </p:spTree>
    <p:extLst>
      <p:ext uri="{BB962C8B-B14F-4D97-AF65-F5344CB8AC3E}">
        <p14:creationId xmlns:p14="http://schemas.microsoft.com/office/powerpoint/2010/main" val="2996482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5_Vide">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4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186841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26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180000" rIns="0" bIns="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24537590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D4EC7FEB-3003-CF4D-A0F5-0CC93E08602A}"/>
              </a:ext>
            </a:extLst>
          </p:cNvPr>
          <p:cNvPicPr>
            <a:picLocks noChangeAspect="1"/>
          </p:cNvPicPr>
          <p:nvPr userDrawn="1"/>
        </p:nvPicPr>
        <p:blipFill>
          <a:blip r:embed="rId2"/>
          <a:stretch>
            <a:fillRect/>
          </a:stretch>
        </p:blipFill>
        <p:spPr>
          <a:xfrm>
            <a:off x="8592277" y="5549296"/>
            <a:ext cx="2976331" cy="568003"/>
          </a:xfrm>
          <a:prstGeom prst="rect">
            <a:avLst/>
          </a:prstGeom>
        </p:spPr>
      </p:pic>
      <p:pic>
        <p:nvPicPr>
          <p:cNvPr id="12" name="Picture 11" descr="A picture containing computer&#10;&#10;Description automatically generated">
            <a:extLst>
              <a:ext uri="{FF2B5EF4-FFF2-40B4-BE49-F238E27FC236}">
                <a16:creationId xmlns:a16="http://schemas.microsoft.com/office/drawing/2014/main" id="{49E3826A-D34B-9245-A792-8736A1692CD2}"/>
              </a:ext>
            </a:extLst>
          </p:cNvPr>
          <p:cNvPicPr>
            <a:picLocks noChangeAspect="1"/>
          </p:cNvPicPr>
          <p:nvPr userDrawn="1"/>
        </p:nvPicPr>
        <p:blipFill rotWithShape="1">
          <a:blip r:embed="rId3"/>
          <a:srcRect r="494"/>
          <a:stretch/>
        </p:blipFill>
        <p:spPr>
          <a:xfrm>
            <a:off x="1" y="0"/>
            <a:ext cx="12192000" cy="6858000"/>
          </a:xfrm>
          <a:prstGeom prst="rect">
            <a:avLst/>
          </a:prstGeom>
        </p:spPr>
      </p:pic>
      <p:sp>
        <p:nvSpPr>
          <p:cNvPr id="2" name="Title 1"/>
          <p:cNvSpPr>
            <a:spLocks noGrp="1"/>
          </p:cNvSpPr>
          <p:nvPr>
            <p:ph type="ctrTitle" hasCustomPrompt="1"/>
          </p:nvPr>
        </p:nvSpPr>
        <p:spPr>
          <a:xfrm>
            <a:off x="2252133" y="2452620"/>
            <a:ext cx="7696200" cy="1119449"/>
          </a:xfrm>
          <a:prstGeom prst="rect">
            <a:avLst/>
          </a:prstGeom>
        </p:spPr>
        <p:txBody>
          <a:bodyPr lIns="0" tIns="0" rIns="0" bIns="0" anchor="b"/>
          <a:lstStyle>
            <a:lvl1pPr algn="l">
              <a:defRPr sz="4000">
                <a:solidFill>
                  <a:schemeClr val="accent1"/>
                </a:solidFill>
                <a:latin typeface="Arial" panose="020B0604020202020204" pitchFamily="34" charset="0"/>
                <a:cs typeface="Arial" panose="020B0604020202020204" pitchFamily="34" charset="0"/>
              </a:defRPr>
            </a:lvl1pPr>
          </a:lstStyle>
          <a:p>
            <a:r>
              <a:rPr lang="en-US"/>
              <a:t>Click to add title</a:t>
            </a:r>
          </a:p>
        </p:txBody>
      </p:sp>
      <p:cxnSp>
        <p:nvCxnSpPr>
          <p:cNvPr id="13" name="Straight Connector 12">
            <a:extLst>
              <a:ext uri="{FF2B5EF4-FFF2-40B4-BE49-F238E27FC236}">
                <a16:creationId xmlns:a16="http://schemas.microsoft.com/office/drawing/2014/main" id="{56AFF936-6769-5E4F-9013-92A64286AAAC}"/>
              </a:ext>
            </a:extLst>
          </p:cNvPr>
          <p:cNvCxnSpPr>
            <a:cxnSpLocks/>
          </p:cNvCxnSpPr>
          <p:nvPr userDrawn="1"/>
        </p:nvCxnSpPr>
        <p:spPr>
          <a:xfrm>
            <a:off x="2252133" y="3572069"/>
            <a:ext cx="7696200"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3AC4FD4-8040-1940-A5A6-CB21B9EFADCA}"/>
              </a:ext>
            </a:extLst>
          </p:cNvPr>
          <p:cNvSpPr>
            <a:spLocks noGrp="1"/>
          </p:cNvSpPr>
          <p:nvPr>
            <p:ph type="body" sz="quarter" idx="10" hasCustomPrompt="1"/>
          </p:nvPr>
        </p:nvSpPr>
        <p:spPr>
          <a:xfrm>
            <a:off x="2252133" y="3750733"/>
            <a:ext cx="7696200" cy="524933"/>
          </a:xfrm>
          <a:prstGeom prst="rect">
            <a:avLst/>
          </a:prstGeom>
        </p:spPr>
        <p:txBody>
          <a:bodyPr lIns="0" tIns="0" rIns="0" bIns="0"/>
          <a:lstStyle>
            <a:lvl1pPr marL="0" indent="0">
              <a:buNone/>
              <a:defRPr sz="14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Master subtitle style</a:t>
            </a:r>
          </a:p>
        </p:txBody>
      </p:sp>
      <p:sp>
        <p:nvSpPr>
          <p:cNvPr id="20" name="Text Placeholder 18">
            <a:extLst>
              <a:ext uri="{FF2B5EF4-FFF2-40B4-BE49-F238E27FC236}">
                <a16:creationId xmlns:a16="http://schemas.microsoft.com/office/drawing/2014/main" id="{4B34FC74-1D5B-C143-891E-3E826BD73FDB}"/>
              </a:ext>
            </a:extLst>
          </p:cNvPr>
          <p:cNvSpPr>
            <a:spLocks noGrp="1"/>
          </p:cNvSpPr>
          <p:nvPr>
            <p:ph type="body" sz="quarter" idx="11" hasCustomPrompt="1"/>
          </p:nvPr>
        </p:nvSpPr>
        <p:spPr>
          <a:xfrm>
            <a:off x="2252134" y="4592302"/>
            <a:ext cx="2742949" cy="216765"/>
          </a:xfrm>
          <a:prstGeom prst="rect">
            <a:avLst/>
          </a:prstGeom>
        </p:spPr>
        <p:txBody>
          <a:bodyPr lIns="0" tIns="0" rIns="0" bIns="0"/>
          <a:lstStyle>
            <a:lvl1pPr marL="0" indent="0">
              <a:buNone/>
              <a:defRPr sz="1067">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add date</a:t>
            </a:r>
          </a:p>
        </p:txBody>
      </p:sp>
      <p:sp>
        <p:nvSpPr>
          <p:cNvPr id="14" name="Text Placeholder 18">
            <a:extLst>
              <a:ext uri="{FF2B5EF4-FFF2-40B4-BE49-F238E27FC236}">
                <a16:creationId xmlns:a16="http://schemas.microsoft.com/office/drawing/2014/main" id="{BAC81BB4-212F-F341-80DB-09B1016D348C}"/>
              </a:ext>
            </a:extLst>
          </p:cNvPr>
          <p:cNvSpPr>
            <a:spLocks noGrp="1"/>
          </p:cNvSpPr>
          <p:nvPr>
            <p:ph type="body" sz="quarter" idx="13" hasCustomPrompt="1"/>
          </p:nvPr>
        </p:nvSpPr>
        <p:spPr>
          <a:xfrm>
            <a:off x="2252134" y="5857970"/>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10" name="Picture 9" descr="A close up of a sign&#10;&#10;Description automatically generated">
            <a:extLst>
              <a:ext uri="{FF2B5EF4-FFF2-40B4-BE49-F238E27FC236}">
                <a16:creationId xmlns:a16="http://schemas.microsoft.com/office/drawing/2014/main" id="{62486E00-792C-4543-B570-6D54CEF7D7E4}"/>
              </a:ext>
            </a:extLst>
          </p:cNvPr>
          <p:cNvPicPr>
            <a:picLocks noChangeAspect="1"/>
          </p:cNvPicPr>
          <p:nvPr userDrawn="1"/>
        </p:nvPicPr>
        <p:blipFill>
          <a:blip r:embed="rId4"/>
          <a:stretch>
            <a:fillRect/>
          </a:stretch>
        </p:blipFill>
        <p:spPr>
          <a:xfrm>
            <a:off x="2272768" y="886933"/>
            <a:ext cx="2759417" cy="759947"/>
          </a:xfrm>
          <a:prstGeom prst="rect">
            <a:avLst/>
          </a:prstGeom>
        </p:spPr>
      </p:pic>
    </p:spTree>
    <p:extLst>
      <p:ext uri="{BB962C8B-B14F-4D97-AF65-F5344CB8AC3E}">
        <p14:creationId xmlns:p14="http://schemas.microsoft.com/office/powerpoint/2010/main" val="9420115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60D4D6-C6A9-4342-AAFE-6F94FB21CAC2}"/>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2" name="Title 1"/>
          <p:cNvSpPr>
            <a:spLocks noGrp="1"/>
          </p:cNvSpPr>
          <p:nvPr>
            <p:ph type="ctrTitle"/>
          </p:nvPr>
        </p:nvSpPr>
        <p:spPr>
          <a:xfrm>
            <a:off x="863600" y="1797051"/>
            <a:ext cx="10464800" cy="2731407"/>
          </a:xfrm>
          <a:prstGeom prst="rect">
            <a:avLst/>
          </a:prstGeom>
        </p:spPr>
        <p:txBody>
          <a:bodyPr lIns="0" tIns="0" rIns="0" bIns="0" anchor="ctr"/>
          <a:lstStyle>
            <a:lvl1pPr algn="ctr">
              <a:defRPr sz="400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3243E947-ECA8-1E4D-9828-568C2A74E400}"/>
              </a:ext>
            </a:extLst>
          </p:cNvPr>
          <p:cNvPicPr>
            <a:picLocks noChangeAspect="1"/>
          </p:cNvPicPr>
          <p:nvPr userDrawn="1"/>
        </p:nvPicPr>
        <p:blipFill>
          <a:blip r:embed="rId3"/>
          <a:stretch>
            <a:fillRect/>
          </a:stretch>
        </p:blipFill>
        <p:spPr>
          <a:xfrm>
            <a:off x="1" y="91667"/>
            <a:ext cx="2491497" cy="1759935"/>
          </a:xfrm>
          <a:prstGeom prst="rect">
            <a:avLst/>
          </a:prstGeom>
        </p:spPr>
      </p:pic>
    </p:spTree>
    <p:extLst>
      <p:ext uri="{BB962C8B-B14F-4D97-AF65-F5344CB8AC3E}">
        <p14:creationId xmlns:p14="http://schemas.microsoft.com/office/powerpoint/2010/main" val="3163382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D7DA87-CDA4-BC4F-9E15-59BC7BCA80EB}"/>
              </a:ext>
            </a:extLst>
          </p:cNvPr>
          <p:cNvPicPr>
            <a:picLocks noChangeAspect="1"/>
          </p:cNvPicPr>
          <p:nvPr userDrawn="1"/>
        </p:nvPicPr>
        <p:blipFill>
          <a:blip r:embed="rId2"/>
          <a:stretch>
            <a:fillRect/>
          </a:stretch>
        </p:blipFill>
        <p:spPr>
          <a:xfrm>
            <a:off x="1" y="5563"/>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584146" y="6459446"/>
            <a:ext cx="601133" cy="171449"/>
          </a:xfrm>
        </p:spPr>
        <p:txBody>
          <a:bodyPr/>
          <a:lstStyle/>
          <a:p>
            <a:fld id="{72704E50-790F-004D-A3FC-F1A2CCAC1708}" type="slidenum">
              <a:rPr lang="en-US" smtClean="0"/>
              <a:pPr/>
              <a:t>‹#›</a:t>
            </a:fld>
            <a:endParaRPr lang="en-US"/>
          </a:p>
        </p:txBody>
      </p:sp>
      <p:sp>
        <p:nvSpPr>
          <p:cNvPr id="6" name="Text Placeholder 18">
            <a:extLst>
              <a:ext uri="{FF2B5EF4-FFF2-40B4-BE49-F238E27FC236}">
                <a16:creationId xmlns:a16="http://schemas.microsoft.com/office/drawing/2014/main" id="{4396E358-08DD-5748-8748-CF47C23D54DD}"/>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0" name="Text Placeholder 18">
            <a:extLst>
              <a:ext uri="{FF2B5EF4-FFF2-40B4-BE49-F238E27FC236}">
                <a16:creationId xmlns:a16="http://schemas.microsoft.com/office/drawing/2014/main" id="{1F7EB629-5986-1945-9C9E-60CE2AAD4078}"/>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9" name="Picture 8" descr="A picture containing food&#10;&#10;Description automatically generated">
            <a:extLst>
              <a:ext uri="{FF2B5EF4-FFF2-40B4-BE49-F238E27FC236}">
                <a16:creationId xmlns:a16="http://schemas.microsoft.com/office/drawing/2014/main" id="{E5326CD1-3904-B54A-8C24-6F259E7CC29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423134251"/>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63A195-CE96-D842-9603-C967A7C7DB50}"/>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630836" y="6459446"/>
            <a:ext cx="601133" cy="171449"/>
          </a:xfrm>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8">
            <a:extLst>
              <a:ext uri="{FF2B5EF4-FFF2-40B4-BE49-F238E27FC236}">
                <a16:creationId xmlns:a16="http://schemas.microsoft.com/office/drawing/2014/main" id="{E87BDDA0-37D6-374F-8CD6-794707DCF6B5}"/>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6" name="Text Placeholder 8">
            <a:extLst>
              <a:ext uri="{FF2B5EF4-FFF2-40B4-BE49-F238E27FC236}">
                <a16:creationId xmlns:a16="http://schemas.microsoft.com/office/drawing/2014/main" id="{BF959AB0-4E19-5643-AEF5-198333A5FA31}"/>
              </a:ext>
            </a:extLst>
          </p:cNvPr>
          <p:cNvSpPr>
            <a:spLocks noGrp="1"/>
          </p:cNvSpPr>
          <p:nvPr>
            <p:ph type="body" sz="quarter" idx="14"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9" name="Text Placeholder 18">
            <a:extLst>
              <a:ext uri="{FF2B5EF4-FFF2-40B4-BE49-F238E27FC236}">
                <a16:creationId xmlns:a16="http://schemas.microsoft.com/office/drawing/2014/main" id="{57F8215E-591F-2447-B058-033F7A5F49C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5E04DBA0-A8F2-BD4F-B20A-C1A4AECA4F3F}"/>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9415911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4D8C5D-2A98-6746-B2C9-B3F01796E646}"/>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0" name="Picture 9" descr="A picture containing food&#10;&#10;Description automatically generated">
            <a:extLst>
              <a:ext uri="{FF2B5EF4-FFF2-40B4-BE49-F238E27FC236}">
                <a16:creationId xmlns:a16="http://schemas.microsoft.com/office/drawing/2014/main" id="{7F4FAF77-E84D-2240-9062-F25F34D11982}"/>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500696166"/>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66E420-28E6-E142-B1C4-384F0C26A1B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1797052"/>
            <a:ext cx="10464800" cy="4032249"/>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2C1030D3-4C88-E241-BC5F-ED0CCACA76C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454398051"/>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6F0515-DD29-764E-8F2E-9E615FCF45D8}"/>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878776"/>
            <a:ext cx="10464800"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D4328970-8600-5544-AFEF-04A9B4380FFC}"/>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863720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058214966"/>
      </p:ext>
    </p:extLst>
  </p:cSld>
  <p:clrMapOvr>
    <a:masterClrMapping/>
  </p:clrMapOvr>
  <p:transition>
    <p:wipe di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FD8C13-2F89-1242-A1B3-BF115D26F6B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6275789"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A6D42A49-1496-0E41-AAE2-53504FCBDB1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327958171"/>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2E0F9E-1B89-1A44-B589-26AED4514D2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627579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6275790"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863600"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sp>
        <p:nvSpPr>
          <p:cNvPr id="12" name="Text Placeholder 18">
            <a:extLst>
              <a:ext uri="{FF2B5EF4-FFF2-40B4-BE49-F238E27FC236}">
                <a16:creationId xmlns:a16="http://schemas.microsoft.com/office/drawing/2014/main" id="{D7E715AC-2F65-9D48-9C31-DC2EA363E1D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3" name="Picture 12" descr="A picture containing food&#10;&#10;Description automatically generated">
            <a:extLst>
              <a:ext uri="{FF2B5EF4-FFF2-40B4-BE49-F238E27FC236}">
                <a16:creationId xmlns:a16="http://schemas.microsoft.com/office/drawing/2014/main" id="{AF90011C-BABB-F147-886E-E51EC07CEEA0}"/>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731347458"/>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60CE29-A07C-E24F-86E6-33E3860C4853}"/>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2" name="Title 1">
            <a:extLst>
              <a:ext uri="{FF2B5EF4-FFF2-40B4-BE49-F238E27FC236}">
                <a16:creationId xmlns:a16="http://schemas.microsoft.com/office/drawing/2014/main" id="{DD80434B-45BC-724F-86CA-DB078C2762EE}"/>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2" name="Text Placeholder 9">
            <a:extLst>
              <a:ext uri="{FF2B5EF4-FFF2-40B4-BE49-F238E27FC236}">
                <a16:creationId xmlns:a16="http://schemas.microsoft.com/office/drawing/2014/main" id="{9A455E9F-B1B6-CC4B-ADB7-FE762C83FC00}"/>
              </a:ext>
            </a:extLst>
          </p:cNvPr>
          <p:cNvSpPr>
            <a:spLocks noGrp="1"/>
          </p:cNvSpPr>
          <p:nvPr>
            <p:ph type="body" sz="quarter" idx="14"/>
          </p:nvPr>
        </p:nvSpPr>
        <p:spPr>
          <a:xfrm>
            <a:off x="863601" y="1797052"/>
            <a:ext cx="1046479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683D25DA-F533-E449-9C72-EFA5288FF94C}"/>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14" name="Text Placeholder 10">
            <a:extLst>
              <a:ext uri="{FF2B5EF4-FFF2-40B4-BE49-F238E27FC236}">
                <a16:creationId xmlns:a16="http://schemas.microsoft.com/office/drawing/2014/main" id="{CA09709B-93D1-5846-BF92-D12943FA2C35}"/>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6" name="Text Placeholder 18">
            <a:extLst>
              <a:ext uri="{FF2B5EF4-FFF2-40B4-BE49-F238E27FC236}">
                <a16:creationId xmlns:a16="http://schemas.microsoft.com/office/drawing/2014/main" id="{7EF141EE-5539-1E48-B306-D1F0A858730F}"/>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9" name="Text Placeholder 18">
            <a:extLst>
              <a:ext uri="{FF2B5EF4-FFF2-40B4-BE49-F238E27FC236}">
                <a16:creationId xmlns:a16="http://schemas.microsoft.com/office/drawing/2014/main" id="{D6E552D1-BAD2-FC4B-AD94-43053B4ABC12}"/>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5" name="Picture 4" descr="A picture containing food&#10;&#10;Description automatically generated">
            <a:extLst>
              <a:ext uri="{FF2B5EF4-FFF2-40B4-BE49-F238E27FC236}">
                <a16:creationId xmlns:a16="http://schemas.microsoft.com/office/drawing/2014/main" id="{CF562FFE-D301-974C-A769-E835F8377A5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55756188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7DF505-FAF6-7A4F-BDF3-BDD09CAE27C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userDrawn="1">
            <p:ph type="body" sz="quarter" idx="15"/>
          </p:nvPr>
        </p:nvSpPr>
        <p:spPr>
          <a:xfrm>
            <a:off x="6275790"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8">
            <a:extLst>
              <a:ext uri="{FF2B5EF4-FFF2-40B4-BE49-F238E27FC236}">
                <a16:creationId xmlns:a16="http://schemas.microsoft.com/office/drawing/2014/main" id="{468750AA-7237-184E-A7B9-579FE9B791F1}"/>
              </a:ext>
            </a:extLst>
          </p:cNvPr>
          <p:cNvSpPr>
            <a:spLocks noGrp="1"/>
          </p:cNvSpPr>
          <p:nvPr>
            <p:ph type="body" sz="quarter" idx="16" hasCustomPrompt="1"/>
          </p:nvPr>
        </p:nvSpPr>
        <p:spPr>
          <a:xfrm>
            <a:off x="863599" y="6436788"/>
            <a:ext cx="773253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35F48131-D77A-0B47-806E-66BEAA9F02E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5" name="Picture 14" descr="A picture containing food&#10;&#10;Description automatically generated">
            <a:extLst>
              <a:ext uri="{FF2B5EF4-FFF2-40B4-BE49-F238E27FC236}">
                <a16:creationId xmlns:a16="http://schemas.microsoft.com/office/drawing/2014/main" id="{736730F5-6A73-044A-85F1-02198CFBF2F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201938108"/>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2BA6798-D065-0746-BEBD-1923E07F6D6F}"/>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p:ph type="body" sz="quarter" idx="15"/>
          </p:nvPr>
        </p:nvSpPr>
        <p:spPr>
          <a:xfrm>
            <a:off x="8842736"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a:extLst>
              <a:ext uri="{FF2B5EF4-FFF2-40B4-BE49-F238E27FC236}">
                <a16:creationId xmlns:a16="http://schemas.microsoft.com/office/drawing/2014/main" id="{A3818016-5C96-2B44-884F-78BB62E2084C}"/>
              </a:ext>
            </a:extLst>
          </p:cNvPr>
          <p:cNvSpPr>
            <a:spLocks noGrp="1"/>
          </p:cNvSpPr>
          <p:nvPr userDrawn="1">
            <p:ph type="body" sz="quarter" idx="17"/>
          </p:nvPr>
        </p:nvSpPr>
        <p:spPr>
          <a:xfrm>
            <a:off x="130170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1" name="Text Placeholder 18">
            <a:extLst>
              <a:ext uri="{FF2B5EF4-FFF2-40B4-BE49-F238E27FC236}">
                <a16:creationId xmlns:a16="http://schemas.microsoft.com/office/drawing/2014/main" id="{680852F8-925F-F747-9419-8ED70D56B858}"/>
              </a:ext>
            </a:extLst>
          </p:cNvPr>
          <p:cNvSpPr>
            <a:spLocks noGrp="1"/>
          </p:cNvSpPr>
          <p:nvPr>
            <p:ph type="body" sz="quarter" idx="18"/>
          </p:nvPr>
        </p:nvSpPr>
        <p:spPr>
          <a:xfrm>
            <a:off x="396767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3" name="Text Placeholder 18">
            <a:extLst>
              <a:ext uri="{FF2B5EF4-FFF2-40B4-BE49-F238E27FC236}">
                <a16:creationId xmlns:a16="http://schemas.microsoft.com/office/drawing/2014/main" id="{98DD4382-CCED-7C4E-85DC-CA00337C4B30}"/>
              </a:ext>
            </a:extLst>
          </p:cNvPr>
          <p:cNvSpPr>
            <a:spLocks noGrp="1"/>
          </p:cNvSpPr>
          <p:nvPr>
            <p:ph type="body" sz="quarter" idx="19"/>
          </p:nvPr>
        </p:nvSpPr>
        <p:spPr>
          <a:xfrm>
            <a:off x="661691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5" name="Text Placeholder 18">
            <a:extLst>
              <a:ext uri="{FF2B5EF4-FFF2-40B4-BE49-F238E27FC236}">
                <a16:creationId xmlns:a16="http://schemas.microsoft.com/office/drawing/2014/main" id="{0E053E3C-116F-A740-8A63-D11633115E2B}"/>
              </a:ext>
            </a:extLst>
          </p:cNvPr>
          <p:cNvSpPr>
            <a:spLocks noGrp="1"/>
          </p:cNvSpPr>
          <p:nvPr>
            <p:ph type="body" sz="quarter" idx="20"/>
          </p:nvPr>
        </p:nvSpPr>
        <p:spPr>
          <a:xfrm>
            <a:off x="928448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normalizeH="0"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0" name="Text Placeholder 9">
            <a:extLst>
              <a:ext uri="{FF2B5EF4-FFF2-40B4-BE49-F238E27FC236}">
                <a16:creationId xmlns:a16="http://schemas.microsoft.com/office/drawing/2014/main" id="{C8EACA12-8FC8-D944-8F1A-2ED7D797F39A}"/>
              </a:ext>
            </a:extLst>
          </p:cNvPr>
          <p:cNvSpPr>
            <a:spLocks noGrp="1"/>
          </p:cNvSpPr>
          <p:nvPr>
            <p:ph type="body" sz="quarter" idx="22"/>
          </p:nvPr>
        </p:nvSpPr>
        <p:spPr>
          <a:xfrm>
            <a:off x="3536755"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A5362241-D360-4341-B421-C79188810AEA}"/>
              </a:ext>
            </a:extLst>
          </p:cNvPr>
          <p:cNvSpPr>
            <a:spLocks noGrp="1"/>
          </p:cNvSpPr>
          <p:nvPr>
            <p:ph type="body" sz="quarter" idx="23"/>
          </p:nvPr>
        </p:nvSpPr>
        <p:spPr>
          <a:xfrm>
            <a:off x="6187189"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27" name="Text Placeholder 18">
            <a:extLst>
              <a:ext uri="{FF2B5EF4-FFF2-40B4-BE49-F238E27FC236}">
                <a16:creationId xmlns:a16="http://schemas.microsoft.com/office/drawing/2014/main" id="{9014FE69-157F-3845-AA60-171FEC92227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9" name="Picture 28" descr="A picture containing food&#10;&#10;Description automatically generated">
            <a:extLst>
              <a:ext uri="{FF2B5EF4-FFF2-40B4-BE49-F238E27FC236}">
                <a16:creationId xmlns:a16="http://schemas.microsoft.com/office/drawing/2014/main" id="{1D46319A-51C9-1A4C-976D-5DBFF1BD42B2}"/>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790214591"/>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8A6D4D4-8209-3345-A637-D0217991F8F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31" name="Rounded Rectangle 30">
            <a:extLst>
              <a:ext uri="{FF2B5EF4-FFF2-40B4-BE49-F238E27FC236}">
                <a16:creationId xmlns:a16="http://schemas.microsoft.com/office/drawing/2014/main" id="{7F7611B0-AEF8-294E-B9B5-36365DE4D6DE}"/>
              </a:ext>
            </a:extLst>
          </p:cNvPr>
          <p:cNvSpPr/>
          <p:nvPr userDrawn="1"/>
        </p:nvSpPr>
        <p:spPr>
          <a:xfrm>
            <a:off x="863601"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Text Placeholder 9">
            <a:extLst>
              <a:ext uri="{FF2B5EF4-FFF2-40B4-BE49-F238E27FC236}">
                <a16:creationId xmlns:a16="http://schemas.microsoft.com/office/drawing/2014/main" id="{93D6D5C0-A05A-594C-919D-81D4F19F3681}"/>
              </a:ext>
            </a:extLst>
          </p:cNvPr>
          <p:cNvSpPr>
            <a:spLocks noGrp="1"/>
          </p:cNvSpPr>
          <p:nvPr>
            <p:ph type="body" sz="quarter" idx="24"/>
          </p:nvPr>
        </p:nvSpPr>
        <p:spPr>
          <a:xfrm>
            <a:off x="1103704"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9B550DAC-D03A-BB46-9632-38951808369F}"/>
              </a:ext>
            </a:extLst>
          </p:cNvPr>
          <p:cNvSpPr>
            <a:spLocks noGrp="1"/>
          </p:cNvSpPr>
          <p:nvPr>
            <p:ph type="body" sz="quarter" idx="16" hasCustomPrompt="1"/>
          </p:nvPr>
        </p:nvSpPr>
        <p:spPr>
          <a:xfrm>
            <a:off x="863602"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4" name="Rectangle 33">
            <a:extLst>
              <a:ext uri="{FF2B5EF4-FFF2-40B4-BE49-F238E27FC236}">
                <a16:creationId xmlns:a16="http://schemas.microsoft.com/office/drawing/2014/main" id="{F7785605-5E70-484D-852E-E62D263C437A}"/>
              </a:ext>
            </a:extLst>
          </p:cNvPr>
          <p:cNvSpPr/>
          <p:nvPr userDrawn="1"/>
        </p:nvSpPr>
        <p:spPr>
          <a:xfrm>
            <a:off x="863602"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6" name="Rounded Rectangle 35">
            <a:extLst>
              <a:ext uri="{FF2B5EF4-FFF2-40B4-BE49-F238E27FC236}">
                <a16:creationId xmlns:a16="http://schemas.microsoft.com/office/drawing/2014/main" id="{E2CAB3FA-A240-1544-9F00-90FED28AEDD4}"/>
              </a:ext>
            </a:extLst>
          </p:cNvPr>
          <p:cNvSpPr/>
          <p:nvPr userDrawn="1"/>
        </p:nvSpPr>
        <p:spPr>
          <a:xfrm>
            <a:off x="8832746"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7" name="Text Placeholder 9">
            <a:extLst>
              <a:ext uri="{FF2B5EF4-FFF2-40B4-BE49-F238E27FC236}">
                <a16:creationId xmlns:a16="http://schemas.microsoft.com/office/drawing/2014/main" id="{85DE3F2F-40CA-514E-A735-725DC8A9858E}"/>
              </a:ext>
            </a:extLst>
          </p:cNvPr>
          <p:cNvSpPr>
            <a:spLocks noGrp="1"/>
          </p:cNvSpPr>
          <p:nvPr>
            <p:ph type="body" sz="quarter" idx="25"/>
          </p:nvPr>
        </p:nvSpPr>
        <p:spPr>
          <a:xfrm>
            <a:off x="9072849"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AE33E935-9726-AE4A-90AB-D0454CEE6C1E}"/>
              </a:ext>
            </a:extLst>
          </p:cNvPr>
          <p:cNvSpPr>
            <a:spLocks noGrp="1"/>
          </p:cNvSpPr>
          <p:nvPr>
            <p:ph type="body" sz="quarter" idx="26" hasCustomPrompt="1"/>
          </p:nvPr>
        </p:nvSpPr>
        <p:spPr>
          <a:xfrm>
            <a:off x="8832747"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9" name="Rectangle 38">
            <a:extLst>
              <a:ext uri="{FF2B5EF4-FFF2-40B4-BE49-F238E27FC236}">
                <a16:creationId xmlns:a16="http://schemas.microsoft.com/office/drawing/2014/main" id="{13D0C71D-BF52-AD40-8CEC-51F5CEFBC8B7}"/>
              </a:ext>
            </a:extLst>
          </p:cNvPr>
          <p:cNvSpPr/>
          <p:nvPr userDrawn="1"/>
        </p:nvSpPr>
        <p:spPr>
          <a:xfrm>
            <a:off x="8832747"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ounded Rectangle 39">
            <a:extLst>
              <a:ext uri="{FF2B5EF4-FFF2-40B4-BE49-F238E27FC236}">
                <a16:creationId xmlns:a16="http://schemas.microsoft.com/office/drawing/2014/main" id="{9BD885CE-38EA-414B-871F-D34C618F7798}"/>
              </a:ext>
            </a:extLst>
          </p:cNvPr>
          <p:cNvSpPr/>
          <p:nvPr userDrawn="1"/>
        </p:nvSpPr>
        <p:spPr>
          <a:xfrm>
            <a:off x="6177199"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1" name="Text Placeholder 9">
            <a:extLst>
              <a:ext uri="{FF2B5EF4-FFF2-40B4-BE49-F238E27FC236}">
                <a16:creationId xmlns:a16="http://schemas.microsoft.com/office/drawing/2014/main" id="{5AA70F9F-715E-604A-9F09-1E2D9F0E7728}"/>
              </a:ext>
            </a:extLst>
          </p:cNvPr>
          <p:cNvSpPr>
            <a:spLocks noGrp="1"/>
          </p:cNvSpPr>
          <p:nvPr>
            <p:ph type="body" sz="quarter" idx="27"/>
          </p:nvPr>
        </p:nvSpPr>
        <p:spPr>
          <a:xfrm>
            <a:off x="6417302"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2">
            <a:extLst>
              <a:ext uri="{FF2B5EF4-FFF2-40B4-BE49-F238E27FC236}">
                <a16:creationId xmlns:a16="http://schemas.microsoft.com/office/drawing/2014/main" id="{B47E00C1-754D-024B-BCE6-1DB1A85C3B78}"/>
              </a:ext>
            </a:extLst>
          </p:cNvPr>
          <p:cNvSpPr>
            <a:spLocks noGrp="1"/>
          </p:cNvSpPr>
          <p:nvPr>
            <p:ph type="body" sz="quarter" idx="28" hasCustomPrompt="1"/>
          </p:nvPr>
        </p:nvSpPr>
        <p:spPr>
          <a:xfrm>
            <a:off x="6177201"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3" name="Rectangle 42">
            <a:extLst>
              <a:ext uri="{FF2B5EF4-FFF2-40B4-BE49-F238E27FC236}">
                <a16:creationId xmlns:a16="http://schemas.microsoft.com/office/drawing/2014/main" id="{E2DEAA2F-6124-5345-9CF4-2E835CCDE9C8}"/>
              </a:ext>
            </a:extLst>
          </p:cNvPr>
          <p:cNvSpPr/>
          <p:nvPr userDrawn="1"/>
        </p:nvSpPr>
        <p:spPr>
          <a:xfrm>
            <a:off x="6177200"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9" name="Rounded Rectangle 48">
            <a:extLst>
              <a:ext uri="{FF2B5EF4-FFF2-40B4-BE49-F238E27FC236}">
                <a16:creationId xmlns:a16="http://schemas.microsoft.com/office/drawing/2014/main" id="{FCDCC53D-2C00-D34B-B93B-F91346938C44}"/>
              </a:ext>
            </a:extLst>
          </p:cNvPr>
          <p:cNvSpPr/>
          <p:nvPr userDrawn="1"/>
        </p:nvSpPr>
        <p:spPr>
          <a:xfrm>
            <a:off x="3518793"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0" name="Text Placeholder 9">
            <a:extLst>
              <a:ext uri="{FF2B5EF4-FFF2-40B4-BE49-F238E27FC236}">
                <a16:creationId xmlns:a16="http://schemas.microsoft.com/office/drawing/2014/main" id="{7F8FE733-3114-0E47-BE26-3D8F5F08FEE4}"/>
              </a:ext>
            </a:extLst>
          </p:cNvPr>
          <p:cNvSpPr>
            <a:spLocks noGrp="1"/>
          </p:cNvSpPr>
          <p:nvPr>
            <p:ph type="body" sz="quarter" idx="29"/>
          </p:nvPr>
        </p:nvSpPr>
        <p:spPr>
          <a:xfrm>
            <a:off x="3758896"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Text Placeholder 2">
            <a:extLst>
              <a:ext uri="{FF2B5EF4-FFF2-40B4-BE49-F238E27FC236}">
                <a16:creationId xmlns:a16="http://schemas.microsoft.com/office/drawing/2014/main" id="{22B555CE-4667-2F4F-84E2-67951FC1DCEC}"/>
              </a:ext>
            </a:extLst>
          </p:cNvPr>
          <p:cNvSpPr>
            <a:spLocks noGrp="1"/>
          </p:cNvSpPr>
          <p:nvPr>
            <p:ph type="body" sz="quarter" idx="30" hasCustomPrompt="1"/>
          </p:nvPr>
        </p:nvSpPr>
        <p:spPr>
          <a:xfrm>
            <a:off x="3518794"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2" name="Rectangle 51">
            <a:extLst>
              <a:ext uri="{FF2B5EF4-FFF2-40B4-BE49-F238E27FC236}">
                <a16:creationId xmlns:a16="http://schemas.microsoft.com/office/drawing/2014/main" id="{FFB30E6E-8CDE-F144-90FA-7D85002BD66E}"/>
              </a:ext>
            </a:extLst>
          </p:cNvPr>
          <p:cNvSpPr/>
          <p:nvPr userDrawn="1"/>
        </p:nvSpPr>
        <p:spPr>
          <a:xfrm>
            <a:off x="3518794"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3" name="Straight Connector 52">
            <a:extLst>
              <a:ext uri="{FF2B5EF4-FFF2-40B4-BE49-F238E27FC236}">
                <a16:creationId xmlns:a16="http://schemas.microsoft.com/office/drawing/2014/main" id="{37854BBA-939F-F844-BEC1-E1C866928E11}"/>
              </a:ext>
            </a:extLst>
          </p:cNvPr>
          <p:cNvCxnSpPr>
            <a:cxnSpLocks/>
          </p:cNvCxnSpPr>
          <p:nvPr userDrawn="1"/>
        </p:nvCxnSpPr>
        <p:spPr>
          <a:xfrm>
            <a:off x="863600"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A6D89C-E52A-4141-813F-0D60B78B3973}"/>
              </a:ext>
            </a:extLst>
          </p:cNvPr>
          <p:cNvCxnSpPr>
            <a:cxnSpLocks/>
          </p:cNvCxnSpPr>
          <p:nvPr userDrawn="1"/>
        </p:nvCxnSpPr>
        <p:spPr>
          <a:xfrm>
            <a:off x="3512839"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F21D6-BB36-CB49-AD04-2ECEAEC1CF60}"/>
              </a:ext>
            </a:extLst>
          </p:cNvPr>
          <p:cNvCxnSpPr>
            <a:cxnSpLocks/>
          </p:cNvCxnSpPr>
          <p:nvPr userDrawn="1"/>
        </p:nvCxnSpPr>
        <p:spPr>
          <a:xfrm>
            <a:off x="61804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42FCC4-A226-E142-B41A-468507FFB947}"/>
              </a:ext>
            </a:extLst>
          </p:cNvPr>
          <p:cNvCxnSpPr>
            <a:cxnSpLocks/>
          </p:cNvCxnSpPr>
          <p:nvPr userDrawn="1"/>
        </p:nvCxnSpPr>
        <p:spPr>
          <a:xfrm>
            <a:off x="88419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8" name="Text Placeholder 18">
            <a:extLst>
              <a:ext uri="{FF2B5EF4-FFF2-40B4-BE49-F238E27FC236}">
                <a16:creationId xmlns:a16="http://schemas.microsoft.com/office/drawing/2014/main" id="{48762971-3C37-D649-8FF2-3A25E28ECA27}"/>
              </a:ext>
            </a:extLst>
          </p:cNvPr>
          <p:cNvSpPr>
            <a:spLocks noGrp="1"/>
          </p:cNvSpPr>
          <p:nvPr>
            <p:ph type="body" sz="quarter" idx="31"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5" name="Picture 34" descr="A picture containing food&#10;&#10;Description automatically generated">
            <a:extLst>
              <a:ext uri="{FF2B5EF4-FFF2-40B4-BE49-F238E27FC236}">
                <a16:creationId xmlns:a16="http://schemas.microsoft.com/office/drawing/2014/main" id="{12D49F86-BDDB-DD43-9209-80C4DF2FBE94}"/>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052885130"/>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EF4E8F0-E43E-A74C-91E1-6E1FD8D1E7D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Rounded Rectangle 19">
            <a:extLst>
              <a:ext uri="{FF2B5EF4-FFF2-40B4-BE49-F238E27FC236}">
                <a16:creationId xmlns:a16="http://schemas.microsoft.com/office/drawing/2014/main" id="{2499861F-00E2-1148-B38A-E12B8B2BF820}"/>
              </a:ext>
            </a:extLst>
          </p:cNvPr>
          <p:cNvSpPr/>
          <p:nvPr userDrawn="1"/>
        </p:nvSpPr>
        <p:spPr>
          <a:xfrm>
            <a:off x="863600"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1210349"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
            <a:extLst>
              <a:ext uri="{FF2B5EF4-FFF2-40B4-BE49-F238E27FC236}">
                <a16:creationId xmlns:a16="http://schemas.microsoft.com/office/drawing/2014/main" id="{042DEF93-380D-3B47-9E80-5662FED8C0B3}"/>
              </a:ext>
            </a:extLst>
          </p:cNvPr>
          <p:cNvSpPr>
            <a:spLocks noGrp="1"/>
          </p:cNvSpPr>
          <p:nvPr>
            <p:ph type="body" sz="quarter" idx="17" hasCustomPrompt="1"/>
          </p:nvPr>
        </p:nvSpPr>
        <p:spPr>
          <a:xfrm>
            <a:off x="863602"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23" name="Rectangle 22">
            <a:extLst>
              <a:ext uri="{FF2B5EF4-FFF2-40B4-BE49-F238E27FC236}">
                <a16:creationId xmlns:a16="http://schemas.microsoft.com/office/drawing/2014/main" id="{BA20C2B7-C762-0745-A0C1-322189BEDABC}"/>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4" name="Straight Connector 23">
            <a:extLst>
              <a:ext uri="{FF2B5EF4-FFF2-40B4-BE49-F238E27FC236}">
                <a16:creationId xmlns:a16="http://schemas.microsoft.com/office/drawing/2014/main" id="{BA8C81C5-38CC-1747-88CF-619160A4AA6D}"/>
              </a:ext>
            </a:extLst>
          </p:cNvPr>
          <p:cNvCxnSpPr>
            <a:cxnSpLocks/>
          </p:cNvCxnSpPr>
          <p:nvPr userDrawn="1"/>
        </p:nvCxnSpPr>
        <p:spPr>
          <a:xfrm>
            <a:off x="863601"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AF47650E-BC51-E04D-931C-6D33E554D71D}"/>
              </a:ext>
            </a:extLst>
          </p:cNvPr>
          <p:cNvSpPr/>
          <p:nvPr userDrawn="1"/>
        </p:nvSpPr>
        <p:spPr>
          <a:xfrm>
            <a:off x="6275789"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7E282F56-A7E9-B44A-98D8-8D640527D4DB}"/>
              </a:ext>
            </a:extLst>
          </p:cNvPr>
          <p:cNvSpPr>
            <a:spLocks noGrp="1"/>
          </p:cNvSpPr>
          <p:nvPr>
            <p:ph type="body" sz="quarter" idx="18"/>
          </p:nvPr>
        </p:nvSpPr>
        <p:spPr>
          <a:xfrm>
            <a:off x="6622538"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
            <a:extLst>
              <a:ext uri="{FF2B5EF4-FFF2-40B4-BE49-F238E27FC236}">
                <a16:creationId xmlns:a16="http://schemas.microsoft.com/office/drawing/2014/main" id="{64F90CFB-8BA0-C64A-AC81-45A7C7333E59}"/>
              </a:ext>
            </a:extLst>
          </p:cNvPr>
          <p:cNvSpPr>
            <a:spLocks noGrp="1"/>
          </p:cNvSpPr>
          <p:nvPr>
            <p:ph type="body" sz="quarter" idx="19" hasCustomPrompt="1"/>
          </p:nvPr>
        </p:nvSpPr>
        <p:spPr>
          <a:xfrm>
            <a:off x="6275791"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DD05F69A-30E4-8D4C-9B3D-829782E15F84}"/>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A747264E-E94F-9044-B27E-E74ED1400239}"/>
              </a:ext>
            </a:extLst>
          </p:cNvPr>
          <p:cNvCxnSpPr>
            <a:cxnSpLocks/>
          </p:cNvCxnSpPr>
          <p:nvPr userDrawn="1"/>
        </p:nvCxnSpPr>
        <p:spPr>
          <a:xfrm>
            <a:off x="6275790"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6E4D2569-7DD1-1241-B244-4BA0A18AC9D6}"/>
              </a:ext>
            </a:extLst>
          </p:cNvPr>
          <p:cNvSpPr>
            <a:spLocks noGrp="1"/>
          </p:cNvSpPr>
          <p:nvPr>
            <p:ph type="body" sz="quarter" idx="13" hasCustomPrompt="1"/>
          </p:nvPr>
        </p:nvSpPr>
        <p:spPr>
          <a:xfrm>
            <a:off x="863599" y="6436788"/>
            <a:ext cx="794087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7" name="Text Placeholder 18">
            <a:extLst>
              <a:ext uri="{FF2B5EF4-FFF2-40B4-BE49-F238E27FC236}">
                <a16:creationId xmlns:a16="http://schemas.microsoft.com/office/drawing/2014/main" id="{411BDA96-5809-5341-BAD3-9F7BB3E2FBF6}"/>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9" name="Text Placeholder 8">
            <a:extLst>
              <a:ext uri="{FF2B5EF4-FFF2-40B4-BE49-F238E27FC236}">
                <a16:creationId xmlns:a16="http://schemas.microsoft.com/office/drawing/2014/main" id="{D2395642-DBA4-1140-9D7A-1389F8A55EF0}"/>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pic>
        <p:nvPicPr>
          <p:cNvPr id="26" name="Picture 25" descr="A picture containing food&#10;&#10;Description automatically generated">
            <a:extLst>
              <a:ext uri="{FF2B5EF4-FFF2-40B4-BE49-F238E27FC236}">
                <a16:creationId xmlns:a16="http://schemas.microsoft.com/office/drawing/2014/main" id="{1F5EA692-C4E3-514C-98CC-90CE83146EDA}"/>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810733817"/>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8FC3FB0-CF43-D541-A532-3CFC6D2DAAEB}"/>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118687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
            <a:extLst>
              <a:ext uri="{FF2B5EF4-FFF2-40B4-BE49-F238E27FC236}">
                <a16:creationId xmlns:a16="http://schemas.microsoft.com/office/drawing/2014/main" id="{65E05213-E9A3-5A4D-A76C-3CC50B0AB28A}"/>
              </a:ext>
            </a:extLst>
          </p:cNvPr>
          <p:cNvSpPr>
            <a:spLocks noGrp="1"/>
          </p:cNvSpPr>
          <p:nvPr>
            <p:ph type="body" sz="quarter" idx="16" hasCustomPrompt="1"/>
          </p:nvPr>
        </p:nvSpPr>
        <p:spPr>
          <a:xfrm>
            <a:off x="863602"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4" name="Rectangle 23">
            <a:extLst>
              <a:ext uri="{FF2B5EF4-FFF2-40B4-BE49-F238E27FC236}">
                <a16:creationId xmlns:a16="http://schemas.microsoft.com/office/drawing/2014/main" id="{60417850-FA45-B549-AD14-868BE1ED9F18}"/>
              </a:ext>
            </a:extLst>
          </p:cNvPr>
          <p:cNvSpPr/>
          <p:nvPr userDrawn="1"/>
        </p:nvSpPr>
        <p:spPr>
          <a:xfrm>
            <a:off x="86360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5" name="Straight Connector 24">
            <a:extLst>
              <a:ext uri="{FF2B5EF4-FFF2-40B4-BE49-F238E27FC236}">
                <a16:creationId xmlns:a16="http://schemas.microsoft.com/office/drawing/2014/main" id="{6D4DA29B-4AE0-4D46-9E0C-DE58C9059C0C}"/>
              </a:ext>
            </a:extLst>
          </p:cNvPr>
          <p:cNvCxnSpPr>
            <a:cxnSpLocks/>
          </p:cNvCxnSpPr>
          <p:nvPr userDrawn="1"/>
        </p:nvCxnSpPr>
        <p:spPr>
          <a:xfrm>
            <a:off x="863600"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3" name="Text Placeholder 9">
            <a:extLst>
              <a:ext uri="{FF2B5EF4-FFF2-40B4-BE49-F238E27FC236}">
                <a16:creationId xmlns:a16="http://schemas.microsoft.com/office/drawing/2014/main" id="{6BE9C0CC-593B-CC48-A2EF-0A2E34839697}"/>
              </a:ext>
            </a:extLst>
          </p:cNvPr>
          <p:cNvSpPr>
            <a:spLocks noGrp="1"/>
          </p:cNvSpPr>
          <p:nvPr>
            <p:ph type="body" sz="quarter" idx="17"/>
          </p:nvPr>
        </p:nvSpPr>
        <p:spPr>
          <a:xfrm>
            <a:off x="4752803"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a:extLst>
              <a:ext uri="{FF2B5EF4-FFF2-40B4-BE49-F238E27FC236}">
                <a16:creationId xmlns:a16="http://schemas.microsoft.com/office/drawing/2014/main" id="{A6F7B96B-AC5A-3348-9FAC-C9EC6B90D918}"/>
              </a:ext>
            </a:extLst>
          </p:cNvPr>
          <p:cNvSpPr>
            <a:spLocks noGrp="1"/>
          </p:cNvSpPr>
          <p:nvPr>
            <p:ph type="body" sz="quarter" idx="18" hasCustomPrompt="1"/>
          </p:nvPr>
        </p:nvSpPr>
        <p:spPr>
          <a:xfrm>
            <a:off x="4429534"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22AA3D2D-FAB7-D648-A95A-8E8FB2EEA1AF}"/>
              </a:ext>
            </a:extLst>
          </p:cNvPr>
          <p:cNvSpPr/>
          <p:nvPr userDrawn="1"/>
        </p:nvSpPr>
        <p:spPr>
          <a:xfrm>
            <a:off x="4429533"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205B53C4-6BCC-9F41-8DC6-C1C441D5CEFF}"/>
              </a:ext>
            </a:extLst>
          </p:cNvPr>
          <p:cNvCxnSpPr>
            <a:cxnSpLocks/>
          </p:cNvCxnSpPr>
          <p:nvPr userDrawn="1"/>
        </p:nvCxnSpPr>
        <p:spPr>
          <a:xfrm>
            <a:off x="4429532"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3" name="Text Placeholder 9">
            <a:extLst>
              <a:ext uri="{FF2B5EF4-FFF2-40B4-BE49-F238E27FC236}">
                <a16:creationId xmlns:a16="http://schemas.microsoft.com/office/drawing/2014/main" id="{C6527C99-B704-3948-A8EB-E762CC3DC870}"/>
              </a:ext>
            </a:extLst>
          </p:cNvPr>
          <p:cNvSpPr>
            <a:spLocks noGrp="1"/>
          </p:cNvSpPr>
          <p:nvPr>
            <p:ph type="body" sz="quarter" idx="19"/>
          </p:nvPr>
        </p:nvSpPr>
        <p:spPr>
          <a:xfrm>
            <a:off x="830040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
            <a:extLst>
              <a:ext uri="{FF2B5EF4-FFF2-40B4-BE49-F238E27FC236}">
                <a16:creationId xmlns:a16="http://schemas.microsoft.com/office/drawing/2014/main" id="{1759688E-CD1B-B540-B666-B135DBCD6DAE}"/>
              </a:ext>
            </a:extLst>
          </p:cNvPr>
          <p:cNvSpPr>
            <a:spLocks noGrp="1"/>
          </p:cNvSpPr>
          <p:nvPr>
            <p:ph type="body" sz="quarter" idx="20" hasCustomPrompt="1"/>
          </p:nvPr>
        </p:nvSpPr>
        <p:spPr>
          <a:xfrm>
            <a:off x="7977131"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45" name="Rectangle 44">
            <a:extLst>
              <a:ext uri="{FF2B5EF4-FFF2-40B4-BE49-F238E27FC236}">
                <a16:creationId xmlns:a16="http://schemas.microsoft.com/office/drawing/2014/main" id="{CBBB20A2-9C1B-9B4E-90FE-1034AF294ECD}"/>
              </a:ext>
            </a:extLst>
          </p:cNvPr>
          <p:cNvSpPr/>
          <p:nvPr userDrawn="1"/>
        </p:nvSpPr>
        <p:spPr>
          <a:xfrm>
            <a:off x="797713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B5FE0ADB-0F95-C24C-98B6-0975C8F64CD4}"/>
              </a:ext>
            </a:extLst>
          </p:cNvPr>
          <p:cNvCxnSpPr>
            <a:cxnSpLocks/>
          </p:cNvCxnSpPr>
          <p:nvPr userDrawn="1"/>
        </p:nvCxnSpPr>
        <p:spPr>
          <a:xfrm>
            <a:off x="7977129"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Text Placeholder 18">
            <a:extLst>
              <a:ext uri="{FF2B5EF4-FFF2-40B4-BE49-F238E27FC236}">
                <a16:creationId xmlns:a16="http://schemas.microsoft.com/office/drawing/2014/main" id="{9F3F5BE7-6635-F941-8B5E-750365C7E379}"/>
              </a:ext>
            </a:extLst>
          </p:cNvPr>
          <p:cNvSpPr>
            <a:spLocks noGrp="1"/>
          </p:cNvSpPr>
          <p:nvPr>
            <p:ph type="body" sz="quarter" idx="21" hasCustomPrompt="1"/>
          </p:nvPr>
        </p:nvSpPr>
        <p:spPr>
          <a:xfrm>
            <a:off x="863600" y="6436788"/>
            <a:ext cx="788686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2" name="Text Placeholder 18">
            <a:extLst>
              <a:ext uri="{FF2B5EF4-FFF2-40B4-BE49-F238E27FC236}">
                <a16:creationId xmlns:a16="http://schemas.microsoft.com/office/drawing/2014/main" id="{318FA5D8-1B42-C544-B87A-65D4F2C26BB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6" name="Picture 25" descr="A picture containing food&#10;&#10;Description automatically generated">
            <a:extLst>
              <a:ext uri="{FF2B5EF4-FFF2-40B4-BE49-F238E27FC236}">
                <a16:creationId xmlns:a16="http://schemas.microsoft.com/office/drawing/2014/main" id="{83283C0E-634B-F243-BF1E-CA70CA368858}"/>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734992978"/>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670A263-B582-FE40-BD7E-C4DCD3E0B740}"/>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32" name="Rounded Rectangle 31">
            <a:extLst>
              <a:ext uri="{FF2B5EF4-FFF2-40B4-BE49-F238E27FC236}">
                <a16:creationId xmlns:a16="http://schemas.microsoft.com/office/drawing/2014/main" id="{F9563CBF-5735-6447-A93D-0D4AFA601026}"/>
              </a:ext>
            </a:extLst>
          </p:cNvPr>
          <p:cNvSpPr/>
          <p:nvPr userDrawn="1"/>
        </p:nvSpPr>
        <p:spPr>
          <a:xfrm>
            <a:off x="863600"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3" name="Text Placeholder 9">
            <a:extLst>
              <a:ext uri="{FF2B5EF4-FFF2-40B4-BE49-F238E27FC236}">
                <a16:creationId xmlns:a16="http://schemas.microsoft.com/office/drawing/2014/main" id="{249D3357-0AE1-4F41-BAB8-A10DCDD2B4DC}"/>
              </a:ext>
            </a:extLst>
          </p:cNvPr>
          <p:cNvSpPr>
            <a:spLocks noGrp="1"/>
          </p:cNvSpPr>
          <p:nvPr>
            <p:ph type="body" sz="quarter" idx="18"/>
          </p:nvPr>
        </p:nvSpPr>
        <p:spPr>
          <a:xfrm>
            <a:off x="1210349"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4" name="Text Placeholder 2">
            <a:extLst>
              <a:ext uri="{FF2B5EF4-FFF2-40B4-BE49-F238E27FC236}">
                <a16:creationId xmlns:a16="http://schemas.microsoft.com/office/drawing/2014/main" id="{1046F5D6-5875-AD43-8F9B-656508FD1436}"/>
              </a:ext>
            </a:extLst>
          </p:cNvPr>
          <p:cNvSpPr>
            <a:spLocks noGrp="1"/>
          </p:cNvSpPr>
          <p:nvPr>
            <p:ph type="body" sz="quarter" idx="19" hasCustomPrompt="1"/>
          </p:nvPr>
        </p:nvSpPr>
        <p:spPr>
          <a:xfrm>
            <a:off x="863602"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A8C20629-DF0F-2A4C-93E4-004CED5DE1B0}"/>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C8019043-5300-8C49-8542-A1B1C5350662}"/>
              </a:ext>
            </a:extLst>
          </p:cNvPr>
          <p:cNvCxnSpPr>
            <a:cxnSpLocks/>
          </p:cNvCxnSpPr>
          <p:nvPr userDrawn="1"/>
        </p:nvCxnSpPr>
        <p:spPr>
          <a:xfrm>
            <a:off x="863601"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4EB59C99-B5FF-F046-94EF-7C45AB324076}"/>
              </a:ext>
            </a:extLst>
          </p:cNvPr>
          <p:cNvSpPr/>
          <p:nvPr userDrawn="1"/>
        </p:nvSpPr>
        <p:spPr>
          <a:xfrm>
            <a:off x="6275789"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Text Placeholder 9">
            <a:extLst>
              <a:ext uri="{FF2B5EF4-FFF2-40B4-BE49-F238E27FC236}">
                <a16:creationId xmlns:a16="http://schemas.microsoft.com/office/drawing/2014/main" id="{26494BA1-9106-434A-B9C6-4051B09B390C}"/>
              </a:ext>
            </a:extLst>
          </p:cNvPr>
          <p:cNvSpPr>
            <a:spLocks noGrp="1"/>
          </p:cNvSpPr>
          <p:nvPr>
            <p:ph type="body" sz="quarter" idx="20"/>
          </p:nvPr>
        </p:nvSpPr>
        <p:spPr>
          <a:xfrm>
            <a:off x="6622538"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marL="139197" marR="0" lvl="0" indent="-139197" algn="l" defTabSz="914377" rtl="0" eaLnBrk="1" fontAlgn="auto" latinLnBrk="0" hangingPunct="1">
              <a:lnSpc>
                <a:spcPct val="90000"/>
              </a:lnSpc>
              <a:spcBef>
                <a:spcPts val="1000"/>
              </a:spcBef>
              <a:spcAft>
                <a:spcPts val="800"/>
              </a:spcAft>
              <a:buClr>
                <a:schemeClr val="accent2"/>
              </a:buClr>
              <a:buSzTx/>
              <a:buFont typeface="Arial" panose="020B0604020202020204" pitchFamily="34" charset="0"/>
              <a:buChar char="•"/>
              <a:tabLst/>
              <a:defRPr/>
            </a:pPr>
            <a:r>
              <a:rPr lang="en-US"/>
              <a:t>Edit Master text styles</a:t>
            </a:r>
          </a:p>
          <a:p>
            <a:pPr lvl="1"/>
            <a:r>
              <a:rPr lang="en-US"/>
              <a:t>Second level</a:t>
            </a:r>
          </a:p>
        </p:txBody>
      </p:sp>
      <p:sp>
        <p:nvSpPr>
          <p:cNvPr id="39" name="Text Placeholder 2">
            <a:extLst>
              <a:ext uri="{FF2B5EF4-FFF2-40B4-BE49-F238E27FC236}">
                <a16:creationId xmlns:a16="http://schemas.microsoft.com/office/drawing/2014/main" id="{C28240EA-EBCE-F842-ACD1-3E8EBFC37CB8}"/>
              </a:ext>
            </a:extLst>
          </p:cNvPr>
          <p:cNvSpPr>
            <a:spLocks noGrp="1"/>
          </p:cNvSpPr>
          <p:nvPr>
            <p:ph type="body" sz="quarter" idx="21" hasCustomPrompt="1"/>
          </p:nvPr>
        </p:nvSpPr>
        <p:spPr>
          <a:xfrm>
            <a:off x="6275791"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0" name="Rectangle 39">
            <a:extLst>
              <a:ext uri="{FF2B5EF4-FFF2-40B4-BE49-F238E27FC236}">
                <a16:creationId xmlns:a16="http://schemas.microsoft.com/office/drawing/2014/main" id="{167AAC37-D8DE-444C-A917-ECCD6FF197DB}"/>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1" name="Straight Connector 40">
            <a:extLst>
              <a:ext uri="{FF2B5EF4-FFF2-40B4-BE49-F238E27FC236}">
                <a16:creationId xmlns:a16="http://schemas.microsoft.com/office/drawing/2014/main" id="{A16DD487-CF6E-F046-B48E-0AADA528410A}"/>
              </a:ext>
            </a:extLst>
          </p:cNvPr>
          <p:cNvCxnSpPr>
            <a:cxnSpLocks/>
          </p:cNvCxnSpPr>
          <p:nvPr userDrawn="1"/>
        </p:nvCxnSpPr>
        <p:spPr>
          <a:xfrm>
            <a:off x="6275790"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68448A1C-51A0-B949-82E7-7CC2B1BC1999}"/>
              </a:ext>
            </a:extLst>
          </p:cNvPr>
          <p:cNvSpPr/>
          <p:nvPr userDrawn="1"/>
        </p:nvSpPr>
        <p:spPr>
          <a:xfrm>
            <a:off x="863600"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3" name="Text Placeholder 9">
            <a:extLst>
              <a:ext uri="{FF2B5EF4-FFF2-40B4-BE49-F238E27FC236}">
                <a16:creationId xmlns:a16="http://schemas.microsoft.com/office/drawing/2014/main" id="{EB7BFD81-9BE9-BF4A-B728-5CC78FB36F94}"/>
              </a:ext>
            </a:extLst>
          </p:cNvPr>
          <p:cNvSpPr>
            <a:spLocks noGrp="1"/>
          </p:cNvSpPr>
          <p:nvPr>
            <p:ph type="body" sz="quarter" idx="22"/>
          </p:nvPr>
        </p:nvSpPr>
        <p:spPr>
          <a:xfrm>
            <a:off x="1210349"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4" name="Text Placeholder 2">
            <a:extLst>
              <a:ext uri="{FF2B5EF4-FFF2-40B4-BE49-F238E27FC236}">
                <a16:creationId xmlns:a16="http://schemas.microsoft.com/office/drawing/2014/main" id="{46FD692E-0D7D-4846-B050-98C3F5840F0E}"/>
              </a:ext>
            </a:extLst>
          </p:cNvPr>
          <p:cNvSpPr>
            <a:spLocks noGrp="1"/>
          </p:cNvSpPr>
          <p:nvPr>
            <p:ph type="body" sz="quarter" idx="23" hasCustomPrompt="1"/>
          </p:nvPr>
        </p:nvSpPr>
        <p:spPr>
          <a:xfrm>
            <a:off x="863602"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5" name="Rectangle 44">
            <a:extLst>
              <a:ext uri="{FF2B5EF4-FFF2-40B4-BE49-F238E27FC236}">
                <a16:creationId xmlns:a16="http://schemas.microsoft.com/office/drawing/2014/main" id="{CBBEF0A7-763B-B940-AE76-BDA098AAE936}"/>
              </a:ext>
            </a:extLst>
          </p:cNvPr>
          <p:cNvSpPr/>
          <p:nvPr userDrawn="1"/>
        </p:nvSpPr>
        <p:spPr>
          <a:xfrm>
            <a:off x="863601"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8A771312-DCC6-B94F-B004-8E9DE59F70C9}"/>
              </a:ext>
            </a:extLst>
          </p:cNvPr>
          <p:cNvCxnSpPr>
            <a:cxnSpLocks/>
          </p:cNvCxnSpPr>
          <p:nvPr userDrawn="1"/>
        </p:nvCxnSpPr>
        <p:spPr>
          <a:xfrm>
            <a:off x="863601"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217734D-41E6-EC49-81D6-7F6E340EF91F}"/>
              </a:ext>
            </a:extLst>
          </p:cNvPr>
          <p:cNvSpPr/>
          <p:nvPr userDrawn="1"/>
        </p:nvSpPr>
        <p:spPr>
          <a:xfrm>
            <a:off x="6275789"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8" name="Text Placeholder 9">
            <a:extLst>
              <a:ext uri="{FF2B5EF4-FFF2-40B4-BE49-F238E27FC236}">
                <a16:creationId xmlns:a16="http://schemas.microsoft.com/office/drawing/2014/main" id="{61F89409-BFC5-464A-B894-FE92CD3B1CF5}"/>
              </a:ext>
            </a:extLst>
          </p:cNvPr>
          <p:cNvSpPr>
            <a:spLocks noGrp="1"/>
          </p:cNvSpPr>
          <p:nvPr>
            <p:ph type="body" sz="quarter" idx="24"/>
          </p:nvPr>
        </p:nvSpPr>
        <p:spPr>
          <a:xfrm>
            <a:off x="6622538"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9" name="Text Placeholder 2">
            <a:extLst>
              <a:ext uri="{FF2B5EF4-FFF2-40B4-BE49-F238E27FC236}">
                <a16:creationId xmlns:a16="http://schemas.microsoft.com/office/drawing/2014/main" id="{C156DF22-B940-3D43-A980-6CF14EFE2093}"/>
              </a:ext>
            </a:extLst>
          </p:cNvPr>
          <p:cNvSpPr>
            <a:spLocks noGrp="1"/>
          </p:cNvSpPr>
          <p:nvPr>
            <p:ph type="body" sz="quarter" idx="25" hasCustomPrompt="1"/>
          </p:nvPr>
        </p:nvSpPr>
        <p:spPr>
          <a:xfrm>
            <a:off x="6275791"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0" name="Rectangle 49">
            <a:extLst>
              <a:ext uri="{FF2B5EF4-FFF2-40B4-BE49-F238E27FC236}">
                <a16:creationId xmlns:a16="http://schemas.microsoft.com/office/drawing/2014/main" id="{BBAA0C18-140E-8C41-8199-68406BFCB914}"/>
              </a:ext>
            </a:extLst>
          </p:cNvPr>
          <p:cNvSpPr/>
          <p:nvPr userDrawn="1"/>
        </p:nvSpPr>
        <p:spPr>
          <a:xfrm>
            <a:off x="6275790"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1" name="Straight Connector 50">
            <a:extLst>
              <a:ext uri="{FF2B5EF4-FFF2-40B4-BE49-F238E27FC236}">
                <a16:creationId xmlns:a16="http://schemas.microsoft.com/office/drawing/2014/main" id="{77396826-4C94-F049-9A3C-722635B60709}"/>
              </a:ext>
            </a:extLst>
          </p:cNvPr>
          <p:cNvCxnSpPr>
            <a:cxnSpLocks/>
          </p:cNvCxnSpPr>
          <p:nvPr userDrawn="1"/>
        </p:nvCxnSpPr>
        <p:spPr>
          <a:xfrm>
            <a:off x="6275790"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4859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7" name="Title 1">
            <a:extLst>
              <a:ext uri="{FF2B5EF4-FFF2-40B4-BE49-F238E27FC236}">
                <a16:creationId xmlns:a16="http://schemas.microsoft.com/office/drawing/2014/main" id="{FD1C421C-78F1-4448-A619-55E0DC24C1E6}"/>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9" name="Text Placeholder 18">
            <a:extLst>
              <a:ext uri="{FF2B5EF4-FFF2-40B4-BE49-F238E27FC236}">
                <a16:creationId xmlns:a16="http://schemas.microsoft.com/office/drawing/2014/main" id="{A563FB27-CF07-3B44-840A-2AE6E576920C}"/>
              </a:ext>
            </a:extLst>
          </p:cNvPr>
          <p:cNvSpPr>
            <a:spLocks noGrp="1"/>
          </p:cNvSpPr>
          <p:nvPr>
            <p:ph type="body" sz="quarter" idx="2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1" name="Picture 30" descr="A picture containing food&#10;&#10;Description automatically generated">
            <a:extLst>
              <a:ext uri="{FF2B5EF4-FFF2-40B4-BE49-F238E27FC236}">
                <a16:creationId xmlns:a16="http://schemas.microsoft.com/office/drawing/2014/main" id="{58538397-5740-5641-9179-53714A648B6D}"/>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541246092"/>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FAF84E0-0949-F840-A9B4-1521ADCBC1B7}"/>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56309"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31" name="Text Placeholder 9">
            <a:extLst>
              <a:ext uri="{FF2B5EF4-FFF2-40B4-BE49-F238E27FC236}">
                <a16:creationId xmlns:a16="http://schemas.microsoft.com/office/drawing/2014/main" id="{7A87D5D9-86A7-8849-914E-249E506784C7}"/>
              </a:ext>
            </a:extLst>
          </p:cNvPr>
          <p:cNvSpPr>
            <a:spLocks noGrp="1"/>
          </p:cNvSpPr>
          <p:nvPr>
            <p:ph type="body" sz="quarter" idx="14"/>
          </p:nvPr>
        </p:nvSpPr>
        <p:spPr>
          <a:xfrm>
            <a:off x="863602"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7" name="Text Placeholder 9">
            <a:extLst>
              <a:ext uri="{FF2B5EF4-FFF2-40B4-BE49-F238E27FC236}">
                <a16:creationId xmlns:a16="http://schemas.microsoft.com/office/drawing/2014/main" id="{A680962B-FBC1-9647-B4A1-88289458B734}"/>
              </a:ext>
            </a:extLst>
          </p:cNvPr>
          <p:cNvSpPr>
            <a:spLocks noGrp="1"/>
          </p:cNvSpPr>
          <p:nvPr>
            <p:ph type="body" sz="quarter" idx="30" hasCustomPrompt="1"/>
          </p:nvPr>
        </p:nvSpPr>
        <p:spPr>
          <a:xfrm>
            <a:off x="863602"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1" name="Text Placeholder 9">
            <a:extLst>
              <a:ext uri="{FF2B5EF4-FFF2-40B4-BE49-F238E27FC236}">
                <a16:creationId xmlns:a16="http://schemas.microsoft.com/office/drawing/2014/main" id="{FCDFBAC7-F0E7-DA46-91A5-892B642C9469}"/>
              </a:ext>
            </a:extLst>
          </p:cNvPr>
          <p:cNvSpPr>
            <a:spLocks noGrp="1"/>
          </p:cNvSpPr>
          <p:nvPr>
            <p:ph type="body" sz="quarter" idx="31"/>
          </p:nvPr>
        </p:nvSpPr>
        <p:spPr>
          <a:xfrm>
            <a:off x="6262915"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a:t>
            </a:r>
            <a:r>
              <a:rPr lang="en-US" err="1"/>
              <a:t>leve</a:t>
            </a:r>
            <a:endParaRPr lang="en-US"/>
          </a:p>
        </p:txBody>
      </p:sp>
      <p:sp>
        <p:nvSpPr>
          <p:cNvPr id="62" name="Text Placeholder 9">
            <a:extLst>
              <a:ext uri="{FF2B5EF4-FFF2-40B4-BE49-F238E27FC236}">
                <a16:creationId xmlns:a16="http://schemas.microsoft.com/office/drawing/2014/main" id="{7B136980-B961-E344-B037-CE91E072CEA1}"/>
              </a:ext>
            </a:extLst>
          </p:cNvPr>
          <p:cNvSpPr>
            <a:spLocks noGrp="1"/>
          </p:cNvSpPr>
          <p:nvPr>
            <p:ph type="body" sz="quarter" idx="32"/>
          </p:nvPr>
        </p:nvSpPr>
        <p:spPr>
          <a:xfrm>
            <a:off x="6262915"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3" name="Text Placeholder 9">
            <a:extLst>
              <a:ext uri="{FF2B5EF4-FFF2-40B4-BE49-F238E27FC236}">
                <a16:creationId xmlns:a16="http://schemas.microsoft.com/office/drawing/2014/main" id="{1CC64DD4-9725-AC4B-AF81-20A94999D28D}"/>
              </a:ext>
            </a:extLst>
          </p:cNvPr>
          <p:cNvSpPr>
            <a:spLocks noGrp="1"/>
          </p:cNvSpPr>
          <p:nvPr>
            <p:ph type="body" sz="quarter" idx="33"/>
          </p:nvPr>
        </p:nvSpPr>
        <p:spPr>
          <a:xfrm>
            <a:off x="863602"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4" name="Text Placeholder 9">
            <a:extLst>
              <a:ext uri="{FF2B5EF4-FFF2-40B4-BE49-F238E27FC236}">
                <a16:creationId xmlns:a16="http://schemas.microsoft.com/office/drawing/2014/main" id="{A935D7D4-BBC8-E446-8C28-6EB0C64BFDE7}"/>
              </a:ext>
            </a:extLst>
          </p:cNvPr>
          <p:cNvSpPr>
            <a:spLocks noGrp="1"/>
          </p:cNvSpPr>
          <p:nvPr>
            <p:ph type="body" sz="quarter" idx="34"/>
          </p:nvPr>
        </p:nvSpPr>
        <p:spPr>
          <a:xfrm>
            <a:off x="863602" y="3954283"/>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5" name="Text Placeholder 9">
            <a:extLst>
              <a:ext uri="{FF2B5EF4-FFF2-40B4-BE49-F238E27FC236}">
                <a16:creationId xmlns:a16="http://schemas.microsoft.com/office/drawing/2014/main" id="{39802B60-38D9-854E-B65D-91DC64263CA0}"/>
              </a:ext>
            </a:extLst>
          </p:cNvPr>
          <p:cNvSpPr>
            <a:spLocks noGrp="1"/>
          </p:cNvSpPr>
          <p:nvPr>
            <p:ph type="body" sz="quarter" idx="35"/>
          </p:nvPr>
        </p:nvSpPr>
        <p:spPr>
          <a:xfrm>
            <a:off x="6262915"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6" name="Text Placeholder 9">
            <a:extLst>
              <a:ext uri="{FF2B5EF4-FFF2-40B4-BE49-F238E27FC236}">
                <a16:creationId xmlns:a16="http://schemas.microsoft.com/office/drawing/2014/main" id="{555417B1-BB88-4E49-8E03-E3C2C2852149}"/>
              </a:ext>
            </a:extLst>
          </p:cNvPr>
          <p:cNvSpPr>
            <a:spLocks noGrp="1"/>
          </p:cNvSpPr>
          <p:nvPr>
            <p:ph type="body" sz="quarter" idx="36" hasCustomPrompt="1"/>
          </p:nvPr>
        </p:nvSpPr>
        <p:spPr>
          <a:xfrm>
            <a:off x="6262915" y="3854151"/>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7" name="Title 1">
            <a:extLst>
              <a:ext uri="{FF2B5EF4-FFF2-40B4-BE49-F238E27FC236}">
                <a16:creationId xmlns:a16="http://schemas.microsoft.com/office/drawing/2014/main" id="{0E4BF7D6-5186-EA48-A17C-60D39815141B}"/>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6" name="Text Placeholder 18">
            <a:extLst>
              <a:ext uri="{FF2B5EF4-FFF2-40B4-BE49-F238E27FC236}">
                <a16:creationId xmlns:a16="http://schemas.microsoft.com/office/drawing/2014/main" id="{D13F3180-DADD-1F4D-855F-78F1B16F2DC0}"/>
              </a:ext>
            </a:extLst>
          </p:cNvPr>
          <p:cNvSpPr>
            <a:spLocks noGrp="1"/>
          </p:cNvSpPr>
          <p:nvPr>
            <p:ph type="body" sz="quarter" idx="3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9" name="Picture 18" descr="A picture containing food&#10;&#10;Description automatically generated">
            <a:extLst>
              <a:ext uri="{FF2B5EF4-FFF2-40B4-BE49-F238E27FC236}">
                <a16:creationId xmlns:a16="http://schemas.microsoft.com/office/drawing/2014/main" id="{96E5E451-2BD1-3A49-8DED-E9FA81C45A2B}"/>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91667875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1206225447"/>
      </p:ext>
    </p:extLst>
  </p:cSld>
  <p:clrMapOvr>
    <a:masterClrMapping/>
  </p:clrMapOvr>
  <p:transition>
    <p:wipe di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5FB098-55A4-BA46-A9E1-D2D8D0008DE9}"/>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2800"/>
            <a:ext cx="5052604"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8"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E7DF1266-DFF3-1F47-9AF9-C4DB6C6FEA3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179234318"/>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44C795-8967-2545-9806-79E6156E7346}"/>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321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3"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79426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00E74B1D-D901-E84E-9EC7-49DF125A0785}"/>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993FBC66-A669-A64C-8C35-852C386C60CC}"/>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001589682"/>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96200C-4F23-AB48-98AA-F1C3718B478F}"/>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7968299" y="152403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7968299"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801980"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24D5D6F4-BFDF-DB45-BE4F-24A1172D259B}"/>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4741AF9A-9588-8B45-A10C-A133D87E9D63}"/>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350601020"/>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2EE154-1D04-A944-85D3-3DCC3AF4DBE8}"/>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9">
            <a:extLst>
              <a:ext uri="{FF2B5EF4-FFF2-40B4-BE49-F238E27FC236}">
                <a16:creationId xmlns:a16="http://schemas.microsoft.com/office/drawing/2014/main" id="{DA53D7EC-8354-E14A-A7FA-81AD863786A4}"/>
              </a:ext>
            </a:extLst>
          </p:cNvPr>
          <p:cNvSpPr>
            <a:spLocks noGrp="1"/>
          </p:cNvSpPr>
          <p:nvPr>
            <p:ph type="body" sz="quarter" idx="17"/>
          </p:nvPr>
        </p:nvSpPr>
        <p:spPr>
          <a:xfrm>
            <a:off x="6272082" y="2456463"/>
            <a:ext cx="5050671"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8">
            <a:extLst>
              <a:ext uri="{FF2B5EF4-FFF2-40B4-BE49-F238E27FC236}">
                <a16:creationId xmlns:a16="http://schemas.microsoft.com/office/drawing/2014/main" id="{BCFA1914-78AE-134E-8209-EA026A7331BA}"/>
              </a:ext>
            </a:extLst>
          </p:cNvPr>
          <p:cNvSpPr>
            <a:spLocks noGrp="1"/>
          </p:cNvSpPr>
          <p:nvPr>
            <p:ph type="body" sz="quarter" idx="13" hasCustomPrompt="1"/>
          </p:nvPr>
        </p:nvSpPr>
        <p:spPr>
          <a:xfrm>
            <a:off x="863600" y="6436788"/>
            <a:ext cx="7832845"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4" name="Title 1">
            <a:extLst>
              <a:ext uri="{FF2B5EF4-FFF2-40B4-BE49-F238E27FC236}">
                <a16:creationId xmlns:a16="http://schemas.microsoft.com/office/drawing/2014/main" id="{CBD0110D-75B4-F04E-931A-5176A6DAA014}"/>
              </a:ext>
            </a:extLst>
          </p:cNvPr>
          <p:cNvSpPr>
            <a:spLocks noGrp="1"/>
          </p:cNvSpPr>
          <p:nvPr>
            <p:ph type="title" hasCustomPrompt="1"/>
          </p:nvPr>
        </p:nvSpPr>
        <p:spPr>
          <a:xfrm>
            <a:off x="6277728" y="1523420"/>
            <a:ext cx="5050672"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10" name="Text Placeholder 18">
            <a:extLst>
              <a:ext uri="{FF2B5EF4-FFF2-40B4-BE49-F238E27FC236}">
                <a16:creationId xmlns:a16="http://schemas.microsoft.com/office/drawing/2014/main" id="{D3849F72-96AA-DC45-B908-A4B8D4257A5F}"/>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Text Placeholder 9">
            <a:extLst>
              <a:ext uri="{FF2B5EF4-FFF2-40B4-BE49-F238E27FC236}">
                <a16:creationId xmlns:a16="http://schemas.microsoft.com/office/drawing/2014/main" id="{65C2E079-38A2-634C-ADF9-5C40352E90D0}"/>
              </a:ext>
            </a:extLst>
          </p:cNvPr>
          <p:cNvSpPr>
            <a:spLocks noGrp="1"/>
          </p:cNvSpPr>
          <p:nvPr>
            <p:ph type="body" sz="quarter" idx="28"/>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A picture containing food&#10;&#10;Description automatically generated">
            <a:extLst>
              <a:ext uri="{FF2B5EF4-FFF2-40B4-BE49-F238E27FC236}">
                <a16:creationId xmlns:a16="http://schemas.microsoft.com/office/drawing/2014/main" id="{56622307-1967-9547-BEF7-EFEE04D4B69E}"/>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917753758"/>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982B460-7034-244F-8EB8-CD53BC66BEF2}"/>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0" y="2640647"/>
            <a:ext cx="5052605" cy="1576708"/>
          </a:xfrm>
          <a:prstGeom prst="rect">
            <a:avLst/>
          </a:prstGeom>
        </p:spPr>
        <p:txBody>
          <a:bodyPr lIns="0" tIns="0" rIns="0" bIns="0" anchor="ctr"/>
          <a:lstStyle>
            <a:lvl1pPr>
              <a:spcAft>
                <a:spcPts val="800"/>
              </a:spcAft>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 Click </a:t>
            </a:r>
            <a:br>
              <a:rPr lang="en-US"/>
            </a:br>
            <a:r>
              <a:rPr lang="en-US"/>
              <a:t>to edit Master title style Click to edit Master title style</a:t>
            </a:r>
          </a:p>
        </p:txBody>
      </p:sp>
      <p:sp>
        <p:nvSpPr>
          <p:cNvPr id="9" name="Rounded Rectangle 8">
            <a:extLst>
              <a:ext uri="{FF2B5EF4-FFF2-40B4-BE49-F238E27FC236}">
                <a16:creationId xmlns:a16="http://schemas.microsoft.com/office/drawing/2014/main" id="{E45EC2D0-2066-7C46-B4A9-56BE033DFDC7}"/>
              </a:ext>
            </a:extLst>
          </p:cNvPr>
          <p:cNvSpPr/>
          <p:nvPr userDrawn="1"/>
        </p:nvSpPr>
        <p:spPr>
          <a:xfrm>
            <a:off x="6275789" y="1348510"/>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Text Placeholder 9">
            <a:extLst>
              <a:ext uri="{FF2B5EF4-FFF2-40B4-BE49-F238E27FC236}">
                <a16:creationId xmlns:a16="http://schemas.microsoft.com/office/drawing/2014/main" id="{E7D74F64-410F-C140-BEF2-50EB28C1F10A}"/>
              </a:ext>
            </a:extLst>
          </p:cNvPr>
          <p:cNvSpPr>
            <a:spLocks noGrp="1"/>
          </p:cNvSpPr>
          <p:nvPr>
            <p:ph type="body" sz="quarter" idx="20"/>
          </p:nvPr>
        </p:nvSpPr>
        <p:spPr>
          <a:xfrm>
            <a:off x="6622538" y="1504953"/>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2" name="Text Placeholder 2">
            <a:extLst>
              <a:ext uri="{FF2B5EF4-FFF2-40B4-BE49-F238E27FC236}">
                <a16:creationId xmlns:a16="http://schemas.microsoft.com/office/drawing/2014/main" id="{7534475F-C46F-B44B-A7AB-22F233A73D4F}"/>
              </a:ext>
            </a:extLst>
          </p:cNvPr>
          <p:cNvSpPr>
            <a:spLocks noGrp="1"/>
          </p:cNvSpPr>
          <p:nvPr>
            <p:ph type="body" sz="quarter" idx="21" hasCustomPrompt="1"/>
          </p:nvPr>
        </p:nvSpPr>
        <p:spPr>
          <a:xfrm>
            <a:off x="6275791" y="90918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13" name="Rectangle 12">
            <a:extLst>
              <a:ext uri="{FF2B5EF4-FFF2-40B4-BE49-F238E27FC236}">
                <a16:creationId xmlns:a16="http://schemas.microsoft.com/office/drawing/2014/main" id="{F71F2941-1391-9F41-9B05-2564737D1CA5}"/>
              </a:ext>
            </a:extLst>
          </p:cNvPr>
          <p:cNvSpPr/>
          <p:nvPr userDrawn="1"/>
        </p:nvSpPr>
        <p:spPr>
          <a:xfrm>
            <a:off x="6275790" y="86169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4" name="Straight Connector 13">
            <a:extLst>
              <a:ext uri="{FF2B5EF4-FFF2-40B4-BE49-F238E27FC236}">
                <a16:creationId xmlns:a16="http://schemas.microsoft.com/office/drawing/2014/main" id="{C9897074-7CD0-7547-BD7C-BD20A83DACB8}"/>
              </a:ext>
            </a:extLst>
          </p:cNvPr>
          <p:cNvCxnSpPr>
            <a:cxnSpLocks/>
          </p:cNvCxnSpPr>
          <p:nvPr userDrawn="1"/>
        </p:nvCxnSpPr>
        <p:spPr>
          <a:xfrm>
            <a:off x="6275790" y="132608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43C7861-043E-244B-A15E-3DF348BA7133}"/>
              </a:ext>
            </a:extLst>
          </p:cNvPr>
          <p:cNvSpPr/>
          <p:nvPr userDrawn="1"/>
        </p:nvSpPr>
        <p:spPr>
          <a:xfrm>
            <a:off x="6275789" y="3062723"/>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6" name="Text Placeholder 9">
            <a:extLst>
              <a:ext uri="{FF2B5EF4-FFF2-40B4-BE49-F238E27FC236}">
                <a16:creationId xmlns:a16="http://schemas.microsoft.com/office/drawing/2014/main" id="{1F6C341A-8889-374B-BFD0-8BFB09C03A61}"/>
              </a:ext>
            </a:extLst>
          </p:cNvPr>
          <p:cNvSpPr>
            <a:spLocks noGrp="1"/>
          </p:cNvSpPr>
          <p:nvPr>
            <p:ph type="body" sz="quarter" idx="22"/>
          </p:nvPr>
        </p:nvSpPr>
        <p:spPr>
          <a:xfrm>
            <a:off x="6622538" y="3219167"/>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27" name="Text Placeholder 2">
            <a:extLst>
              <a:ext uri="{FF2B5EF4-FFF2-40B4-BE49-F238E27FC236}">
                <a16:creationId xmlns:a16="http://schemas.microsoft.com/office/drawing/2014/main" id="{8EB5CC2A-8814-AD4C-94A8-AAB9E739A572}"/>
              </a:ext>
            </a:extLst>
          </p:cNvPr>
          <p:cNvSpPr>
            <a:spLocks noGrp="1"/>
          </p:cNvSpPr>
          <p:nvPr>
            <p:ph type="body" sz="quarter" idx="23" hasCustomPrompt="1"/>
          </p:nvPr>
        </p:nvSpPr>
        <p:spPr>
          <a:xfrm>
            <a:off x="6275791" y="2623397"/>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8" name="Rectangle 27">
            <a:extLst>
              <a:ext uri="{FF2B5EF4-FFF2-40B4-BE49-F238E27FC236}">
                <a16:creationId xmlns:a16="http://schemas.microsoft.com/office/drawing/2014/main" id="{E9A1A5C2-4744-F145-A9EE-D5FFC29D9377}"/>
              </a:ext>
            </a:extLst>
          </p:cNvPr>
          <p:cNvSpPr/>
          <p:nvPr userDrawn="1"/>
        </p:nvSpPr>
        <p:spPr>
          <a:xfrm>
            <a:off x="6275790" y="2575905"/>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9" name="Straight Connector 28">
            <a:extLst>
              <a:ext uri="{FF2B5EF4-FFF2-40B4-BE49-F238E27FC236}">
                <a16:creationId xmlns:a16="http://schemas.microsoft.com/office/drawing/2014/main" id="{8549CC34-F23B-FB44-8393-64C036694B05}"/>
              </a:ext>
            </a:extLst>
          </p:cNvPr>
          <p:cNvCxnSpPr>
            <a:cxnSpLocks/>
          </p:cNvCxnSpPr>
          <p:nvPr userDrawn="1"/>
        </p:nvCxnSpPr>
        <p:spPr>
          <a:xfrm>
            <a:off x="6275790" y="3040300"/>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67D46D13-1898-BE48-8476-8DDF1462B5E0}"/>
              </a:ext>
            </a:extLst>
          </p:cNvPr>
          <p:cNvSpPr/>
          <p:nvPr userDrawn="1"/>
        </p:nvSpPr>
        <p:spPr>
          <a:xfrm>
            <a:off x="6275789" y="4776937"/>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1D5DF601-A9E2-AF4C-9435-B4DAF08F9F04}"/>
              </a:ext>
            </a:extLst>
          </p:cNvPr>
          <p:cNvSpPr>
            <a:spLocks noGrp="1"/>
          </p:cNvSpPr>
          <p:nvPr>
            <p:ph type="body" sz="quarter" idx="24"/>
          </p:nvPr>
        </p:nvSpPr>
        <p:spPr>
          <a:xfrm>
            <a:off x="6622538" y="4933380"/>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2" name="Text Placeholder 2">
            <a:extLst>
              <a:ext uri="{FF2B5EF4-FFF2-40B4-BE49-F238E27FC236}">
                <a16:creationId xmlns:a16="http://schemas.microsoft.com/office/drawing/2014/main" id="{604AE032-B3A3-C442-B8DC-8F7A485F12AA}"/>
              </a:ext>
            </a:extLst>
          </p:cNvPr>
          <p:cNvSpPr>
            <a:spLocks noGrp="1"/>
          </p:cNvSpPr>
          <p:nvPr>
            <p:ph type="body" sz="quarter" idx="25" hasCustomPrompt="1"/>
          </p:nvPr>
        </p:nvSpPr>
        <p:spPr>
          <a:xfrm>
            <a:off x="6275791" y="4337610"/>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FF4874F8-D35C-B34B-AB7A-97BE3CD53502}"/>
              </a:ext>
            </a:extLst>
          </p:cNvPr>
          <p:cNvSpPr/>
          <p:nvPr userDrawn="1"/>
        </p:nvSpPr>
        <p:spPr>
          <a:xfrm>
            <a:off x="6275790" y="4290118"/>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DE1A1E44-7E0A-484E-AFB5-1E7B861E02F7}"/>
              </a:ext>
            </a:extLst>
          </p:cNvPr>
          <p:cNvCxnSpPr>
            <a:cxnSpLocks/>
          </p:cNvCxnSpPr>
          <p:nvPr userDrawn="1"/>
        </p:nvCxnSpPr>
        <p:spPr>
          <a:xfrm>
            <a:off x="6275790" y="4754513"/>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5F351E5A-10FB-0542-BE75-9A4B4820BFAA}"/>
              </a:ext>
            </a:extLst>
          </p:cNvPr>
          <p:cNvSpPr>
            <a:spLocks noGrp="1"/>
          </p:cNvSpPr>
          <p:nvPr>
            <p:ph type="body" sz="quarter" idx="13" hasCustomPrompt="1"/>
          </p:nvPr>
        </p:nvSpPr>
        <p:spPr>
          <a:xfrm>
            <a:off x="863600" y="643678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1" name="Text Placeholder 18">
            <a:extLst>
              <a:ext uri="{FF2B5EF4-FFF2-40B4-BE49-F238E27FC236}">
                <a16:creationId xmlns:a16="http://schemas.microsoft.com/office/drawing/2014/main" id="{FAEE7216-519C-264E-BC91-04B7F295070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5" name="Picture 24" descr="A picture containing food&#10;&#10;Description automatically generated">
            <a:extLst>
              <a:ext uri="{FF2B5EF4-FFF2-40B4-BE49-F238E27FC236}">
                <a16:creationId xmlns:a16="http://schemas.microsoft.com/office/drawing/2014/main" id="{8D35097E-1DE5-7C4C-A9B3-3A1800DAFB2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41362025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2" y="274638"/>
            <a:ext cx="11127409" cy="927999"/>
          </a:xfrm>
          <a:prstGeom prst="rect">
            <a:avLst/>
          </a:prstGeom>
        </p:spPr>
        <p:txBody>
          <a:bodyPr lIns="0" anchor="b" anchorCtr="0"/>
          <a:lstStyle>
            <a:lvl1pPr>
              <a:lnSpc>
                <a:spcPts val="2400"/>
              </a:lnSpc>
              <a:defRPr>
                <a:solidFill>
                  <a:schemeClr val="accent1"/>
                </a:solidFill>
              </a:defRPr>
            </a:lvl1pPr>
          </a:lstStyle>
          <a:p>
            <a:r>
              <a:rPr lang="en-US"/>
              <a:t>Click to edit Master title style</a:t>
            </a:r>
          </a:p>
        </p:txBody>
      </p:sp>
      <p:sp>
        <p:nvSpPr>
          <p:cNvPr id="3" name="Content Placeholder 2"/>
          <p:cNvSpPr>
            <a:spLocks noGrp="1"/>
          </p:cNvSpPr>
          <p:nvPr>
            <p:ph idx="1"/>
          </p:nvPr>
        </p:nvSpPr>
        <p:spPr>
          <a:xfrm>
            <a:off x="508001" y="1600201"/>
            <a:ext cx="11093451" cy="4004691"/>
          </a:xfrm>
          <a:prstGeom prst="rect">
            <a:avLst/>
          </a:prstGeom>
        </p:spPr>
        <p:txBody>
          <a:bodyPr/>
          <a:lstStyle>
            <a:lvl1pPr>
              <a:buClr>
                <a:schemeClr val="accent1"/>
              </a:buClr>
              <a:defRPr/>
            </a:lvl1pPr>
            <a:lvl2pPr marL="349242" indent="-180970">
              <a:buClr>
                <a:schemeClr val="accent1"/>
              </a:buClr>
              <a:defRPr/>
            </a:lvl2pPr>
            <a:lvl3pPr marL="517512" indent="-168270">
              <a:buClr>
                <a:schemeClr val="accent1"/>
              </a:buClr>
              <a:defRPr/>
            </a:lvl3pPr>
            <a:lvl4pPr marL="685783" indent="-168270">
              <a:buClr>
                <a:schemeClr val="accent1"/>
              </a:buClr>
              <a:defRPr/>
            </a:lvl4pPr>
            <a:lvl5pPr marL="806431" indent="-120648">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9CACADA9-C812-48D8-B8B9-E9A775436C3E}"/>
              </a:ext>
            </a:extLst>
          </p:cNvPr>
          <p:cNvSpPr>
            <a:spLocks noGrp="1"/>
          </p:cNvSpPr>
          <p:nvPr>
            <p:ph type="ftr" sz="quarter" idx="10"/>
          </p:nvPr>
        </p:nvSpPr>
        <p:spPr/>
        <p:txBody>
          <a:bodyPr/>
          <a:lstStyle>
            <a:lvl1pPr>
              <a:defRPr/>
            </a:lvl1pPr>
          </a:lstStyle>
          <a:p>
            <a:pPr>
              <a:defRPr/>
            </a:pPr>
            <a:r>
              <a:rPr lang="en-US"/>
              <a:t>GILEAD CONFIDENTIAL AND PROPRIETARY</a:t>
            </a:r>
          </a:p>
        </p:txBody>
      </p:sp>
      <p:sp>
        <p:nvSpPr>
          <p:cNvPr id="8" name="Slide Number Placeholder 5">
            <a:extLst>
              <a:ext uri="{FF2B5EF4-FFF2-40B4-BE49-F238E27FC236}">
                <a16:creationId xmlns:a16="http://schemas.microsoft.com/office/drawing/2014/main" id="{176AF96B-F142-47AB-A4A1-AD6EE21B5572}"/>
              </a:ext>
            </a:extLst>
          </p:cNvPr>
          <p:cNvSpPr>
            <a:spLocks noGrp="1"/>
          </p:cNvSpPr>
          <p:nvPr>
            <p:ph type="sldNum" sz="quarter" idx="11"/>
          </p:nvPr>
        </p:nvSpPr>
        <p:spPr/>
        <p:txBody>
          <a:bodyPr/>
          <a:lstStyle>
            <a:lvl1pPr>
              <a:defRPr smtClean="0"/>
            </a:lvl1pPr>
          </a:lstStyle>
          <a:p>
            <a:pPr>
              <a:defRPr/>
            </a:pPr>
            <a:fld id="{702BD659-9FDC-409B-A85B-D43EDDA21183}" type="slidenum">
              <a:rPr lang="en-US" altLang="en-US"/>
              <a:pPr>
                <a:defRPr/>
              </a:pPr>
              <a:t>‹#›</a:t>
            </a:fld>
            <a:endParaRPr lang="en-US" altLang="en-US"/>
          </a:p>
        </p:txBody>
      </p:sp>
    </p:spTree>
    <p:extLst>
      <p:ext uri="{BB962C8B-B14F-4D97-AF65-F5344CB8AC3E}">
        <p14:creationId xmlns:p14="http://schemas.microsoft.com/office/powerpoint/2010/main" val="42918720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747152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9293294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001808513"/>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1.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vmlDrawing" Target="../drawings/vmlDrawing3.vml"/><Relationship Id="rId3" Type="http://schemas.openxmlformats.org/officeDocument/2006/relationships/slideLayout" Target="../slideLayouts/slideLayout16.xml"/><Relationship Id="rId21" Type="http://schemas.openxmlformats.org/officeDocument/2006/relationships/image" Target="../media/image1.emf"/><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oleObject" Target="../embeddings/oleObject3.bin"/><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tags" Target="../tags/tag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ags" Target="../tags/tag5.xml"/><Relationship Id="rId3" Type="http://schemas.openxmlformats.org/officeDocument/2006/relationships/slideLayout" Target="../slideLayouts/slideLayout32.xml"/><Relationship Id="rId21" Type="http://schemas.openxmlformats.org/officeDocument/2006/relationships/image" Target="../media/image7.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vmlDrawing" Target="../drawings/vmlDrawing5.vml"/><Relationship Id="rId2" Type="http://schemas.openxmlformats.org/officeDocument/2006/relationships/slideLayout" Target="../slideLayouts/slideLayout31.xml"/><Relationship Id="rId16" Type="http://schemas.openxmlformats.org/officeDocument/2006/relationships/theme" Target="../theme/theme3.xml"/><Relationship Id="rId20"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oleObject" Target="../embeddings/oleObject5.bin"/><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ags" Target="../tags/tag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3.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vmlDrawing" Target="../drawings/vmlDrawing8.v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2.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1.emf"/><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oleObject" Target="../embeddings/oleObject7.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heme" Target="../theme/theme5.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6"/>
            </p:custData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1028" name="think-cell Slide" r:id="rId17" imgW="519" imgH="520" progId="TCLayout.ActiveDocument.1">
                  <p:embed/>
                </p:oleObj>
              </mc:Choice>
              <mc:Fallback>
                <p:oleObj name="think-cell Slide" r:id="rId17" imgW="519" imgH="520" progId="TCLayout.ActiveDocument.1">
                  <p:embed/>
                  <p:pic>
                    <p:nvPicPr>
                      <p:cNvPr id="2" name="Object 1" hidden="1"/>
                      <p:cNvPicPr/>
                      <p:nvPr/>
                    </p:nvPicPr>
                    <p:blipFill>
                      <a:blip r:embed="rId18"/>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2339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9"/>
            </p:custDataLst>
            <p:extLst>
              <p:ext uri="{D42A27DB-BD31-4B8C-83A1-F6EECF244321}">
                <p14:modId xmlns:p14="http://schemas.microsoft.com/office/powerpoint/2010/main" val="3504197595"/>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15364" name="think-cell Slide" r:id="rId20" imgW="519" imgH="520" progId="TCLayout.ActiveDocument.1">
                  <p:embed/>
                </p:oleObj>
              </mc:Choice>
              <mc:Fallback>
                <p:oleObj name="think-cell Slide" r:id="rId20" imgW="519" imgH="520" progId="TCLayout.ActiveDocument.1">
                  <p:embed/>
                  <p:pic>
                    <p:nvPicPr>
                      <p:cNvPr id="2" name="Object 1" hidden="1"/>
                      <p:cNvPicPr/>
                      <p:nvPr/>
                    </p:nvPicPr>
                    <p:blipFill>
                      <a:blip r:embed="rId21"/>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id="{FF5AB9D8-6642-5B49-89E9-A48CDE62CA56}"/>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387406887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8"/>
            </p:custDataLst>
            <p:extLst>
              <p:ext uri="{D42A27DB-BD31-4B8C-83A1-F6EECF244321}">
                <p14:modId xmlns:p14="http://schemas.microsoft.com/office/powerpoint/2010/main" val="1611596740"/>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32772" name="think-cell Slide" r:id="rId19" imgW="519" imgH="520" progId="TCLayout.ActiveDocument.1">
                  <p:embed/>
                </p:oleObj>
              </mc:Choice>
              <mc:Fallback>
                <p:oleObj name="think-cell Slide" r:id="rId19" imgW="519" imgH="520" progId="TCLayout.ActiveDocument.1">
                  <p:embed/>
                  <p:pic>
                    <p:nvPicPr>
                      <p:cNvPr id="2" name="Object 1" hidden="1"/>
                      <p:cNvPicPr/>
                      <p:nvPr/>
                    </p:nvPicPr>
                    <p:blipFill>
                      <a:blip r:embed="rId20"/>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09458581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1"/>
            </p:custDataLst>
            <p:extLst>
              <p:ext uri="{D42A27DB-BD31-4B8C-83A1-F6EECF244321}">
                <p14:modId xmlns:p14="http://schemas.microsoft.com/office/powerpoint/2010/main" val="2904025598"/>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49156" name="think-cell Slide" r:id="rId22" imgW="519" imgH="520" progId="TCLayout.ActiveDocument.1">
                  <p:embed/>
                </p:oleObj>
              </mc:Choice>
              <mc:Fallback>
                <p:oleObj name="think-cell Slide" r:id="rId22" imgW="519" imgH="520" progId="TCLayout.ActiveDocument.1">
                  <p:embed/>
                  <p:pic>
                    <p:nvPicPr>
                      <p:cNvPr id="2" name="Object 1" hidden="1"/>
                      <p:cNvPicPr/>
                      <p:nvPr/>
                    </p:nvPicPr>
                    <p:blipFill>
                      <a:blip r:embed="rId23"/>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id="{FF5AB9D8-6642-5B49-89E9-A48CDE62CA56}"/>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95778699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49" r:id="rId17"/>
    <p:sldLayoutId id="2147483750" r:id="rId18"/>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6BD022E9-1AF0-D441-89FB-E4108D4E6B0E}"/>
              </a:ext>
            </a:extLst>
          </p:cNvPr>
          <p:cNvSpPr>
            <a:spLocks noGrp="1"/>
          </p:cNvSpPr>
          <p:nvPr>
            <p:ph type="dt" sz="half" idx="2"/>
          </p:nvPr>
        </p:nvSpPr>
        <p:spPr>
          <a:xfrm>
            <a:off x="874867" y="6213310"/>
            <a:ext cx="7141347" cy="325604"/>
          </a:xfrm>
          <a:prstGeom prst="rect">
            <a:avLst/>
          </a:prstGeom>
        </p:spPr>
        <p:txBody>
          <a:bodyPr lIns="0" tIns="0" rIns="0" bIns="0" anchor="b"/>
          <a:lstStyle>
            <a:lvl1pPr marL="0" marR="0" indent="0" algn="l" defTabSz="914377" rtl="0" eaLnBrk="1" fontAlgn="auto" latinLnBrk="0" hangingPunct="1">
              <a:lnSpc>
                <a:spcPct val="100000"/>
              </a:lnSpc>
              <a:spcBef>
                <a:spcPts val="0"/>
              </a:spcBef>
              <a:spcAft>
                <a:spcPts val="0"/>
              </a:spcAft>
              <a:buClrTx/>
              <a:buSzTx/>
              <a:buFontTx/>
              <a:buNone/>
              <a:tabLst/>
              <a:defRPr lang="en-CA" sz="800" b="0" i="0" u="none" strike="noStrike" cap="all" baseline="0" smtClean="0">
                <a:solidFill>
                  <a:schemeClr val="accent3"/>
                </a:solidFill>
                <a:effectLst/>
                <a:latin typeface="Arial" panose="020B0604020202020204" pitchFamily="34" charset="0"/>
                <a:cs typeface="Arial" panose="020B0604020202020204" pitchFamily="34" charset="0"/>
              </a:defRPr>
            </a:lvl1pPr>
          </a:lstStyle>
          <a:p>
            <a:r>
              <a:rPr lang="en-CA"/>
              <a:t>Disclaimer goes here</a:t>
            </a:r>
          </a:p>
        </p:txBody>
      </p:sp>
      <p:sp>
        <p:nvSpPr>
          <p:cNvPr id="15" name="Slide Number Placeholder 5">
            <a:extLst>
              <a:ext uri="{FF2B5EF4-FFF2-40B4-BE49-F238E27FC236}">
                <a16:creationId xmlns:a16="http://schemas.microsoft.com/office/drawing/2014/main" id="{BD8F4315-808C-1D48-B36E-6E6CA2B02188}"/>
              </a:ext>
            </a:extLst>
          </p:cNvPr>
          <p:cNvSpPr>
            <a:spLocks noGrp="1"/>
          </p:cNvSpPr>
          <p:nvPr>
            <p:ph type="sldNum" sz="quarter" idx="4"/>
          </p:nvPr>
        </p:nvSpPr>
        <p:spPr>
          <a:xfrm>
            <a:off x="9730272" y="6376112"/>
            <a:ext cx="601133" cy="171449"/>
          </a:xfrm>
          <a:prstGeom prst="rect">
            <a:avLst/>
          </a:prstGeom>
        </p:spPr>
        <p:txBody>
          <a:bodyPr lIns="0" tIns="0" rIns="0" bIns="0"/>
          <a:lstStyle>
            <a:lvl1pPr algn="r">
              <a:defRPr sz="933">
                <a:solidFill>
                  <a:schemeClr val="accent3"/>
                </a:solidFill>
              </a:defRPr>
            </a:lvl1pPr>
          </a:lstStyle>
          <a:p>
            <a:fld id="{72704E50-790F-004D-A3FC-F1A2CCAC1708}" type="slidenum">
              <a:rPr lang="en-US" smtClean="0"/>
              <a:pPr/>
              <a:t>‹#›</a:t>
            </a:fld>
            <a:endParaRPr lang="en-US"/>
          </a:p>
        </p:txBody>
      </p:sp>
    </p:spTree>
    <p:extLst>
      <p:ext uri="{BB962C8B-B14F-4D97-AF65-F5344CB8AC3E}">
        <p14:creationId xmlns:p14="http://schemas.microsoft.com/office/powerpoint/2010/main" val="16897456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51" r:id="rId25"/>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9">
          <p15:clr>
            <a:srgbClr val="F26B43"/>
          </p15:clr>
        </p15:guide>
        <p15:guide id="2" pos="408">
          <p15:clr>
            <a:srgbClr val="F26B43"/>
          </p15:clr>
        </p15:guide>
        <p15:guide id="3" pos="5352">
          <p15:clr>
            <a:srgbClr val="F26B43"/>
          </p15:clr>
        </p15:guide>
        <p15:guide id="4" orient="horz" pos="275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5.xml"/><Relationship Id="rId5" Type="http://schemas.openxmlformats.org/officeDocument/2006/relationships/image" Target="../media/image20.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65.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6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7.svg"/><Relationship Id="rId2" Type="http://schemas.openxmlformats.org/officeDocument/2006/relationships/image" Target="../media/image54.png"/><Relationship Id="rId1" Type="http://schemas.openxmlformats.org/officeDocument/2006/relationships/slideLayout" Target="../slideLayouts/slideLayout67.xml"/><Relationship Id="rId6" Type="http://schemas.openxmlformats.org/officeDocument/2006/relationships/image" Target="../media/image56.png"/><Relationship Id="rId5" Type="http://schemas.openxmlformats.org/officeDocument/2006/relationships/image" Target="../media/image47.sv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6.xml"/><Relationship Id="rId5" Type="http://schemas.microsoft.com/office/2007/relationships/hdphoto" Target="../media/hdphoto1.wdp"/><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68.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36.png"/><Relationship Id="rId1" Type="http://schemas.openxmlformats.org/officeDocument/2006/relationships/slideLayout" Target="../slideLayouts/slideLayout67.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68.xml"/><Relationship Id="rId5" Type="http://schemas.openxmlformats.org/officeDocument/2006/relationships/image" Target="../media/image60.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36.png"/><Relationship Id="rId1" Type="http://schemas.openxmlformats.org/officeDocument/2006/relationships/slideLayout" Target="../slideLayouts/slideLayout67.xml"/><Relationship Id="rId6" Type="http://schemas.openxmlformats.org/officeDocument/2006/relationships/image" Target="../media/image59.png"/><Relationship Id="rId5" Type="http://schemas.microsoft.com/office/2007/relationships/hdphoto" Target="../media/hdphoto1.wdp"/><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68.xml"/><Relationship Id="rId5" Type="http://schemas.openxmlformats.org/officeDocument/2006/relationships/image" Target="../media/image59.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36.png"/><Relationship Id="rId1" Type="http://schemas.openxmlformats.org/officeDocument/2006/relationships/slideLayout" Target="../slideLayouts/slideLayout68.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68.xml"/><Relationship Id="rId5" Type="http://schemas.openxmlformats.org/officeDocument/2006/relationships/image" Target="../media/image58.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36.png"/><Relationship Id="rId1" Type="http://schemas.openxmlformats.org/officeDocument/2006/relationships/slideLayout" Target="../slideLayouts/slideLayout68.xml"/><Relationship Id="rId6" Type="http://schemas.openxmlformats.org/officeDocument/2006/relationships/image" Target="../media/image61.png"/><Relationship Id="rId5" Type="http://schemas.microsoft.com/office/2007/relationships/hdphoto" Target="../media/hdphoto1.wdp"/><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68.xml"/><Relationship Id="rId5" Type="http://schemas.openxmlformats.org/officeDocument/2006/relationships/image" Target="../media/image61.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6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69.png"/><Relationship Id="rId1" Type="http://schemas.openxmlformats.org/officeDocument/2006/relationships/slideLayout" Target="../slideLayouts/slideLayout6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9.png"/><Relationship Id="rId7" Type="http://schemas.openxmlformats.org/officeDocument/2006/relationships/image" Target="../media/image80.png"/><Relationship Id="rId2" Type="http://schemas.openxmlformats.org/officeDocument/2006/relationships/image" Target="../media/image67.png"/><Relationship Id="rId1" Type="http://schemas.openxmlformats.org/officeDocument/2006/relationships/slideLayout" Target="../slideLayouts/slideLayout68.xml"/><Relationship Id="rId6" Type="http://schemas.openxmlformats.org/officeDocument/2006/relationships/image" Target="../media/image79.png"/><Relationship Id="rId5" Type="http://schemas.openxmlformats.org/officeDocument/2006/relationships/image" Target="../media/image73.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8.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8.png"/><Relationship Id="rId10"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65.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67.png"/><Relationship Id="rId5" Type="http://schemas.openxmlformats.org/officeDocument/2006/relationships/image" Target="../media/image58.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61.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6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9.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9.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69.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61.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9.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9.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9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8.png"/><Relationship Id="rId1" Type="http://schemas.openxmlformats.org/officeDocument/2006/relationships/slideLayout" Target="../slideLayouts/slideLayout6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green, outdoor, light&#10;&#10;Description automatically generated">
            <a:extLst>
              <a:ext uri="{FF2B5EF4-FFF2-40B4-BE49-F238E27FC236}">
                <a16:creationId xmlns:a16="http://schemas.microsoft.com/office/drawing/2014/main" id="{D1A3CC65-4654-451C-BEF2-70539A2BD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FEAADAA-BCB4-401E-A014-EF9D57366AB7}"/>
              </a:ext>
            </a:extLst>
          </p:cNvPr>
          <p:cNvSpPr/>
          <p:nvPr/>
        </p:nvSpPr>
        <p:spPr bwMode="auto">
          <a:xfrm>
            <a:off x="0" y="-1"/>
            <a:ext cx="12192000" cy="6858001"/>
          </a:xfrm>
          <a:prstGeom prst="rect">
            <a:avLst/>
          </a:prstGeom>
          <a:solidFill>
            <a:schemeClr val="accent2">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8" name="TextBox 7">
            <a:extLst>
              <a:ext uri="{FF2B5EF4-FFF2-40B4-BE49-F238E27FC236}">
                <a16:creationId xmlns:a16="http://schemas.microsoft.com/office/drawing/2014/main" id="{C8D18FC5-F1FD-478C-9C83-7C3AE4D32C15}"/>
              </a:ext>
            </a:extLst>
          </p:cNvPr>
          <p:cNvSpPr txBox="1"/>
          <p:nvPr/>
        </p:nvSpPr>
        <p:spPr>
          <a:xfrm>
            <a:off x="401722" y="3002280"/>
            <a:ext cx="329306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Tahoma"/>
                <a:ea typeface="+mn-ea"/>
                <a:cs typeface="+mn-cs"/>
              </a:rPr>
              <a:t>Adoption Ladder </a:t>
            </a:r>
            <a:r>
              <a:rPr kumimoji="0" lang="en-GB" sz="2400" b="1" i="0" u="none" strike="noStrike" kern="1200" cap="none" spc="0" normalizeH="0" baseline="0" noProof="0" dirty="0">
                <a:ln>
                  <a:noFill/>
                </a:ln>
                <a:solidFill>
                  <a:srgbClr val="F58800"/>
                </a:solidFill>
                <a:effectLst/>
                <a:uLnTx/>
                <a:uFillTx/>
                <a:latin typeface="Tahoma"/>
                <a:ea typeface="+mn-ea"/>
                <a:cs typeface="+mn-cs"/>
              </a:rPr>
              <a:t>Workshop 2</a:t>
            </a:r>
          </a:p>
        </p:txBody>
      </p:sp>
      <p:cxnSp>
        <p:nvCxnSpPr>
          <p:cNvPr id="9" name="Straight Connector 8">
            <a:extLst>
              <a:ext uri="{FF2B5EF4-FFF2-40B4-BE49-F238E27FC236}">
                <a16:creationId xmlns:a16="http://schemas.microsoft.com/office/drawing/2014/main" id="{FF583E48-6738-4618-BA34-5964C2B9C680}"/>
              </a:ext>
            </a:extLst>
          </p:cNvPr>
          <p:cNvCxnSpPr>
            <a:cxnSpLocks/>
          </p:cNvCxnSpPr>
          <p:nvPr/>
        </p:nvCxnSpPr>
        <p:spPr bwMode="auto">
          <a:xfrm>
            <a:off x="475488" y="3974211"/>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451BEB25-6F31-413D-B1A8-0E709AC9812A}"/>
              </a:ext>
            </a:extLst>
          </p:cNvPr>
          <p:cNvSpPr txBox="1"/>
          <p:nvPr/>
        </p:nvSpPr>
        <p:spPr>
          <a:xfrm>
            <a:off x="448056" y="4102227"/>
            <a:ext cx="27889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Tahoma"/>
                <a:ea typeface="+mn-ea"/>
                <a:cs typeface="+mn-cs"/>
              </a:rPr>
              <a:t>Monday 29th March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Tahoma"/>
              </a:rPr>
              <a:t>Core RA team</a:t>
            </a:r>
            <a:endParaRPr kumimoji="0" lang="en-GB" sz="1800" b="0" i="0" u="none" strike="noStrike" kern="1200" cap="none" spc="0" normalizeH="0" baseline="0" noProof="0" dirty="0">
              <a:ln>
                <a:noFill/>
              </a:ln>
              <a:solidFill>
                <a:prstClr val="white"/>
              </a:solidFill>
              <a:effectLst/>
              <a:uLnTx/>
              <a:uFillTx/>
              <a:latin typeface="Tahoma"/>
              <a:ea typeface="+mn-ea"/>
              <a:cs typeface="+mn-cs"/>
            </a:endParaRPr>
          </a:p>
        </p:txBody>
      </p:sp>
      <p:cxnSp>
        <p:nvCxnSpPr>
          <p:cNvPr id="11" name="Straight Connector 10">
            <a:extLst>
              <a:ext uri="{FF2B5EF4-FFF2-40B4-BE49-F238E27FC236}">
                <a16:creationId xmlns:a16="http://schemas.microsoft.com/office/drawing/2014/main" id="{58516906-7DF1-4E5D-BD10-2A9E1FB82E96}"/>
              </a:ext>
            </a:extLst>
          </p:cNvPr>
          <p:cNvCxnSpPr>
            <a:cxnSpLocks/>
          </p:cNvCxnSpPr>
          <p:nvPr/>
        </p:nvCxnSpPr>
        <p:spPr bwMode="auto">
          <a:xfrm>
            <a:off x="475488" y="4884547"/>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pic>
        <p:nvPicPr>
          <p:cNvPr id="12" name="Picture 1">
            <a:extLst>
              <a:ext uri="{FF2B5EF4-FFF2-40B4-BE49-F238E27FC236}">
                <a16:creationId xmlns:a16="http://schemas.microsoft.com/office/drawing/2014/main" id="{67C051B5-C823-4647-BC36-0BE8E94D02D7}"/>
              </a:ext>
            </a:extLst>
          </p:cNvPr>
          <p:cNvPicPr>
            <a:picLocks noChangeAspect="1"/>
          </p:cNvPicPr>
          <p:nvPr/>
        </p:nvPicPr>
        <p:blipFill rotWithShape="1">
          <a:blip r:embed="rId3">
            <a:alphaModFix amt="16000"/>
          </a:blip>
          <a:srcRect l="7692" t="27780" r="8073" b="19481"/>
          <a:stretch/>
        </p:blipFill>
        <p:spPr>
          <a:xfrm>
            <a:off x="46030" y="257557"/>
            <a:ext cx="12099939" cy="2246376"/>
          </a:xfrm>
          <a:prstGeom prst="rect">
            <a:avLst/>
          </a:prstGeom>
        </p:spPr>
      </p:pic>
    </p:spTree>
    <p:extLst>
      <p:ext uri="{BB962C8B-B14F-4D97-AF65-F5344CB8AC3E}">
        <p14:creationId xmlns:p14="http://schemas.microsoft.com/office/powerpoint/2010/main" val="737552821"/>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54357" y="5805188"/>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221080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91576" y="370483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Barriers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190099" y="5122695"/>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dirty="0"/>
              <a:t>Messages</a:t>
            </a:r>
            <a:endParaRPr lang="en-GB"/>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360507" y="1995187"/>
            <a:ext cx="1932115"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A15699"/>
                </a:solidFill>
                <a:effectLst/>
                <a:uLnTx/>
                <a:uFillTx/>
                <a:ea typeface="+mn-ea"/>
                <a:cs typeface="+mn-cs"/>
              </a:rPr>
              <a:t>Mavericks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8986"/>
                </a:solidFill>
                <a:effectLst/>
                <a:uLnTx/>
                <a:uFillTx/>
                <a:ea typeface="+mn-ea"/>
                <a:cs typeface="+mn-cs"/>
              </a:rPr>
              <a:t>Pragmatists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8CA509"/>
                </a:solidFill>
                <a:effectLst/>
                <a:uLnTx/>
                <a:uFillTx/>
                <a:ea typeface="+mn-ea"/>
                <a:cs typeface="+mn-cs"/>
              </a:rPr>
              <a:t>Compassionates</a:t>
            </a:r>
            <a:r>
              <a:rPr kumimoji="0" lang="en-GB" sz="800" b="0" i="0" u="none" strike="noStrike" kern="1200" cap="none" spc="0" normalizeH="0" baseline="0" noProof="0">
                <a:ln>
                  <a:noFill/>
                </a:ln>
                <a:solidFill>
                  <a:srgbClr val="000000"/>
                </a:solidFill>
                <a:effectLst/>
                <a:uLnTx/>
                <a:uFillTx/>
                <a:ea typeface="+mn-ea"/>
                <a:cs typeface="+mn-cs"/>
              </a:rPr>
              <a:t>: Insert here</a:t>
            </a:r>
            <a:endParaRPr kumimoji="0" lang="en-GB" sz="1200" b="0" i="0" u="none" strike="noStrike" kern="1200" cap="none" spc="0" normalizeH="0" baseline="0" noProof="0">
              <a:ln>
                <a:noFill/>
              </a:ln>
              <a:solidFill>
                <a:srgbClr val="000000"/>
              </a:solidFill>
              <a:effectLst/>
              <a:uLnTx/>
              <a:uFillTx/>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60508" y="3265823"/>
            <a:ext cx="1932114"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rgbClr val="000000"/>
                </a:solidFill>
                <a:effectLst/>
                <a:uLnTx/>
                <a:uFillTx/>
                <a:ea typeface="+mn-ea"/>
                <a:cs typeface="+mn-cs"/>
              </a:rPr>
              <a:t>Highly competitive environment with comparisons between treatments hard to make.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rgbClr val="000000"/>
                </a:solidFill>
                <a:effectLst/>
                <a:uLnTx/>
                <a:uFillTx/>
                <a:ea typeface="+mn-ea"/>
                <a:cs typeface="+mn-cs"/>
              </a:rPr>
              <a:t>Treatment inertia and need to overcome mindset shift</a:t>
            </a:r>
          </a:p>
        </p:txBody>
      </p:sp>
      <p:sp>
        <p:nvSpPr>
          <p:cNvPr id="50" name="Rectangle 49">
            <a:extLst>
              <a:ext uri="{FF2B5EF4-FFF2-40B4-BE49-F238E27FC236}">
                <a16:creationId xmlns:a16="http://schemas.microsoft.com/office/drawing/2014/main" id="{39EF4606-A9E9-4482-BF2C-8115B90E62FB}"/>
              </a:ext>
            </a:extLst>
          </p:cNvPr>
          <p:cNvSpPr/>
          <p:nvPr/>
        </p:nvSpPr>
        <p:spPr bwMode="auto">
          <a:xfrm>
            <a:off x="1360507" y="4419764"/>
            <a:ext cx="1923188"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73437" y="1995187"/>
            <a:ext cx="188561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3437" y="3265823"/>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81404" y="2010862"/>
            <a:ext cx="187944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81404" y="3281498"/>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83201" y="2010862"/>
            <a:ext cx="1891780"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3281498"/>
            <a:ext cx="1891780"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1995187"/>
            <a:ext cx="1850151"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3265823"/>
            <a:ext cx="1850151"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60507" y="6163854"/>
            <a:ext cx="1932115"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73437" y="6163854"/>
            <a:ext cx="192593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1404" y="6163854"/>
            <a:ext cx="1879442"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83201" y="6163854"/>
            <a:ext cx="189178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197335" y="6163854"/>
            <a:ext cx="1850151"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34083" y="611318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2" name="Rectangle 1">
            <a:extLst>
              <a:ext uri="{FF2B5EF4-FFF2-40B4-BE49-F238E27FC236}">
                <a16:creationId xmlns:a16="http://schemas.microsoft.com/office/drawing/2014/main" id="{232FD3F0-3156-C74A-A7D7-CDE2840E1395}"/>
              </a:ext>
            </a:extLst>
          </p:cNvPr>
          <p:cNvSpPr/>
          <p:nvPr/>
        </p:nvSpPr>
        <p:spPr>
          <a:xfrm>
            <a:off x="728679" y="4631659"/>
            <a:ext cx="642981" cy="276999"/>
          </a:xfrm>
          <a:prstGeom prst="rect">
            <a:avLst/>
          </a:prstGeom>
          <a:noFill/>
        </p:spPr>
        <p:txBody>
          <a:bodyPr wrap="square" rtlCol="0">
            <a:spAutoFit/>
          </a:bodyPr>
          <a:lstStyle/>
          <a:p>
            <a:pPr algn="r"/>
            <a:r>
              <a:rPr lang="en-GB" sz="1200" b="1">
                <a:solidFill>
                  <a:schemeClr val="tx2"/>
                </a:solidFill>
              </a:rPr>
              <a:t>Mvrks</a:t>
            </a:r>
          </a:p>
        </p:txBody>
      </p:sp>
      <p:sp>
        <p:nvSpPr>
          <p:cNvPr id="69" name="Rectangle 68">
            <a:extLst>
              <a:ext uri="{FF2B5EF4-FFF2-40B4-BE49-F238E27FC236}">
                <a16:creationId xmlns:a16="http://schemas.microsoft.com/office/drawing/2014/main" id="{3F71D250-0EE8-F04B-AEAA-D8E49BB82813}"/>
              </a:ext>
            </a:extLst>
          </p:cNvPr>
          <p:cNvSpPr/>
          <p:nvPr/>
        </p:nvSpPr>
        <p:spPr bwMode="auto">
          <a:xfrm>
            <a:off x="1369434" y="5066914"/>
            <a:ext cx="1923188"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0" name="Rectangle 69">
            <a:extLst>
              <a:ext uri="{FF2B5EF4-FFF2-40B4-BE49-F238E27FC236}">
                <a16:creationId xmlns:a16="http://schemas.microsoft.com/office/drawing/2014/main" id="{1D0197AB-7FFD-D142-96A2-8D70BE1F0F11}"/>
              </a:ext>
            </a:extLst>
          </p:cNvPr>
          <p:cNvSpPr/>
          <p:nvPr/>
        </p:nvSpPr>
        <p:spPr bwMode="auto">
          <a:xfrm>
            <a:off x="1369434" y="5612716"/>
            <a:ext cx="1923188"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4" name="Rectangle 73">
            <a:extLst>
              <a:ext uri="{FF2B5EF4-FFF2-40B4-BE49-F238E27FC236}">
                <a16:creationId xmlns:a16="http://schemas.microsoft.com/office/drawing/2014/main" id="{D989A992-3EC2-2943-A75B-C4528E6C1E56}"/>
              </a:ext>
            </a:extLst>
          </p:cNvPr>
          <p:cNvSpPr/>
          <p:nvPr/>
        </p:nvSpPr>
        <p:spPr bwMode="auto">
          <a:xfrm>
            <a:off x="3578399" y="4441904"/>
            <a:ext cx="1885612"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75" name="Rectangle 74">
            <a:extLst>
              <a:ext uri="{FF2B5EF4-FFF2-40B4-BE49-F238E27FC236}">
                <a16:creationId xmlns:a16="http://schemas.microsoft.com/office/drawing/2014/main" id="{59FE46D4-9D9A-AD44-A7D0-F83446709D40}"/>
              </a:ext>
            </a:extLst>
          </p:cNvPr>
          <p:cNvSpPr/>
          <p:nvPr/>
        </p:nvSpPr>
        <p:spPr bwMode="auto">
          <a:xfrm>
            <a:off x="3587325" y="5089054"/>
            <a:ext cx="1885612"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6" name="Rectangle 75">
            <a:extLst>
              <a:ext uri="{FF2B5EF4-FFF2-40B4-BE49-F238E27FC236}">
                <a16:creationId xmlns:a16="http://schemas.microsoft.com/office/drawing/2014/main" id="{19017727-A759-B144-AF06-06ADD82A9610}"/>
              </a:ext>
            </a:extLst>
          </p:cNvPr>
          <p:cNvSpPr/>
          <p:nvPr/>
        </p:nvSpPr>
        <p:spPr bwMode="auto">
          <a:xfrm>
            <a:off x="3587325" y="5634856"/>
            <a:ext cx="1912042"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9" name="Rectangle 78">
            <a:extLst>
              <a:ext uri="{FF2B5EF4-FFF2-40B4-BE49-F238E27FC236}">
                <a16:creationId xmlns:a16="http://schemas.microsoft.com/office/drawing/2014/main" id="{186D9EA3-8EAE-0849-9572-8DE758CC2CAC}"/>
              </a:ext>
            </a:extLst>
          </p:cNvPr>
          <p:cNvSpPr/>
          <p:nvPr/>
        </p:nvSpPr>
        <p:spPr bwMode="auto">
          <a:xfrm>
            <a:off x="5796289" y="4441904"/>
            <a:ext cx="1837643" cy="54684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0" name="Rectangle 79">
            <a:extLst>
              <a:ext uri="{FF2B5EF4-FFF2-40B4-BE49-F238E27FC236}">
                <a16:creationId xmlns:a16="http://schemas.microsoft.com/office/drawing/2014/main" id="{0211AD49-1A4E-114E-92D0-520DA34D4662}"/>
              </a:ext>
            </a:extLst>
          </p:cNvPr>
          <p:cNvSpPr/>
          <p:nvPr/>
        </p:nvSpPr>
        <p:spPr bwMode="auto">
          <a:xfrm>
            <a:off x="5805216" y="5066914"/>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1" name="Rectangle 80">
            <a:extLst>
              <a:ext uri="{FF2B5EF4-FFF2-40B4-BE49-F238E27FC236}">
                <a16:creationId xmlns:a16="http://schemas.microsoft.com/office/drawing/2014/main" id="{5357B4AA-732A-634C-8C79-93F1EDA62021}"/>
              </a:ext>
            </a:extLst>
          </p:cNvPr>
          <p:cNvSpPr/>
          <p:nvPr/>
        </p:nvSpPr>
        <p:spPr bwMode="auto">
          <a:xfrm>
            <a:off x="5805216" y="5612716"/>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3" name="Rectangle 82">
            <a:extLst>
              <a:ext uri="{FF2B5EF4-FFF2-40B4-BE49-F238E27FC236}">
                <a16:creationId xmlns:a16="http://schemas.microsoft.com/office/drawing/2014/main" id="{05FCBD22-D8A2-3744-AFAF-169BCEF2005E}"/>
              </a:ext>
            </a:extLst>
          </p:cNvPr>
          <p:cNvSpPr/>
          <p:nvPr/>
        </p:nvSpPr>
        <p:spPr bwMode="auto">
          <a:xfrm>
            <a:off x="7988162" y="4440035"/>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4" name="Rectangle 83">
            <a:extLst>
              <a:ext uri="{FF2B5EF4-FFF2-40B4-BE49-F238E27FC236}">
                <a16:creationId xmlns:a16="http://schemas.microsoft.com/office/drawing/2014/main" id="{F9C64A49-B03A-064D-BDBF-7AECFC1F197A}"/>
              </a:ext>
            </a:extLst>
          </p:cNvPr>
          <p:cNvSpPr/>
          <p:nvPr/>
        </p:nvSpPr>
        <p:spPr bwMode="auto">
          <a:xfrm>
            <a:off x="7997089" y="5087185"/>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5" name="Rectangle 84">
            <a:extLst>
              <a:ext uri="{FF2B5EF4-FFF2-40B4-BE49-F238E27FC236}">
                <a16:creationId xmlns:a16="http://schemas.microsoft.com/office/drawing/2014/main" id="{99890E00-9754-6C4B-B7A6-4FAF519C0408}"/>
              </a:ext>
            </a:extLst>
          </p:cNvPr>
          <p:cNvSpPr/>
          <p:nvPr/>
        </p:nvSpPr>
        <p:spPr bwMode="auto">
          <a:xfrm>
            <a:off x="7997089" y="5632987"/>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7" name="Rectangle 86">
            <a:extLst>
              <a:ext uri="{FF2B5EF4-FFF2-40B4-BE49-F238E27FC236}">
                <a16:creationId xmlns:a16="http://schemas.microsoft.com/office/drawing/2014/main" id="{DC99A9D1-4A9C-1946-AABD-3D330F17836D}"/>
              </a:ext>
            </a:extLst>
          </p:cNvPr>
          <p:cNvSpPr/>
          <p:nvPr/>
        </p:nvSpPr>
        <p:spPr bwMode="auto">
          <a:xfrm>
            <a:off x="10202296" y="4451332"/>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8" name="Rectangle 87">
            <a:extLst>
              <a:ext uri="{FF2B5EF4-FFF2-40B4-BE49-F238E27FC236}">
                <a16:creationId xmlns:a16="http://schemas.microsoft.com/office/drawing/2014/main" id="{3D32D0B2-58FE-AD43-AF71-A13083D85519}"/>
              </a:ext>
            </a:extLst>
          </p:cNvPr>
          <p:cNvSpPr/>
          <p:nvPr/>
        </p:nvSpPr>
        <p:spPr bwMode="auto">
          <a:xfrm>
            <a:off x="10211223" y="5098482"/>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9" name="Rectangle 88">
            <a:extLst>
              <a:ext uri="{FF2B5EF4-FFF2-40B4-BE49-F238E27FC236}">
                <a16:creationId xmlns:a16="http://schemas.microsoft.com/office/drawing/2014/main" id="{59514740-8D94-1C4B-B517-1AE2F9687ED8}"/>
              </a:ext>
            </a:extLst>
          </p:cNvPr>
          <p:cNvSpPr/>
          <p:nvPr/>
        </p:nvSpPr>
        <p:spPr bwMode="auto">
          <a:xfrm>
            <a:off x="10211223" y="5644284"/>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5" name="Rectangle 4">
            <a:extLst>
              <a:ext uri="{FF2B5EF4-FFF2-40B4-BE49-F238E27FC236}">
                <a16:creationId xmlns:a16="http://schemas.microsoft.com/office/drawing/2014/main" id="{22FB5819-22EB-8345-8279-6C70CEBB4F10}"/>
              </a:ext>
            </a:extLst>
          </p:cNvPr>
          <p:cNvSpPr/>
          <p:nvPr/>
        </p:nvSpPr>
        <p:spPr>
          <a:xfrm>
            <a:off x="642954" y="5168043"/>
            <a:ext cx="738232" cy="276999"/>
          </a:xfrm>
          <a:prstGeom prst="rect">
            <a:avLst/>
          </a:prstGeom>
          <a:noFill/>
        </p:spPr>
        <p:txBody>
          <a:bodyPr wrap="square" rtlCol="0">
            <a:spAutoFit/>
          </a:bodyPr>
          <a:lstStyle/>
          <a:p>
            <a:pPr algn="r"/>
            <a:r>
              <a:rPr lang="en-GB" sz="1200" b="1">
                <a:solidFill>
                  <a:schemeClr val="tx2"/>
                </a:solidFill>
              </a:rPr>
              <a:t>Prgmts</a:t>
            </a:r>
          </a:p>
        </p:txBody>
      </p:sp>
      <p:sp>
        <p:nvSpPr>
          <p:cNvPr id="18" name="Rectangle 17">
            <a:extLst>
              <a:ext uri="{FF2B5EF4-FFF2-40B4-BE49-F238E27FC236}">
                <a16:creationId xmlns:a16="http://schemas.microsoft.com/office/drawing/2014/main" id="{A123F695-8E9F-1345-83EF-931F474B8D1B}"/>
              </a:ext>
            </a:extLst>
          </p:cNvPr>
          <p:cNvSpPr/>
          <p:nvPr/>
        </p:nvSpPr>
        <p:spPr>
          <a:xfrm>
            <a:off x="213421" y="5695167"/>
            <a:ext cx="1158240" cy="276999"/>
          </a:xfrm>
          <a:prstGeom prst="rect">
            <a:avLst/>
          </a:prstGeom>
          <a:noFill/>
        </p:spPr>
        <p:txBody>
          <a:bodyPr wrap="square" rtlCol="0">
            <a:spAutoFit/>
          </a:bodyPr>
          <a:lstStyle/>
          <a:p>
            <a:pPr algn="r"/>
            <a:r>
              <a:rPr lang="en-GB" sz="1200" b="1">
                <a:solidFill>
                  <a:schemeClr val="tx2"/>
                </a:solidFill>
              </a:rPr>
              <a:t>Cmpsts</a:t>
            </a:r>
          </a:p>
        </p:txBody>
      </p:sp>
    </p:spTree>
    <p:extLst>
      <p:ext uri="{BB962C8B-B14F-4D97-AF65-F5344CB8AC3E}">
        <p14:creationId xmlns:p14="http://schemas.microsoft.com/office/powerpoint/2010/main" val="2302360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Galapagos Goals</a:t>
            </a:r>
          </a:p>
        </p:txBody>
      </p:sp>
    </p:spTree>
    <p:extLst>
      <p:ext uri="{BB962C8B-B14F-4D97-AF65-F5344CB8AC3E}">
        <p14:creationId xmlns:p14="http://schemas.microsoft.com/office/powerpoint/2010/main" val="8528144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221080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Galapagos Goal</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401435" y="1995187"/>
            <a:ext cx="1932115"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A15699"/>
                </a:solidFill>
                <a:effectLst/>
                <a:uLnTx/>
                <a:uFillTx/>
                <a:ea typeface="+mn-ea"/>
                <a:cs typeface="+mn-cs"/>
              </a:rPr>
              <a:t>Mavericks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8986"/>
                </a:solidFill>
                <a:effectLst/>
                <a:uLnTx/>
                <a:uFillTx/>
                <a:ea typeface="+mn-ea"/>
                <a:cs typeface="+mn-cs"/>
              </a:rPr>
              <a:t>Pragmatists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8CA509"/>
                </a:solidFill>
                <a:effectLst/>
                <a:uLnTx/>
                <a:uFillTx/>
                <a:ea typeface="+mn-ea"/>
                <a:cs typeface="+mn-cs"/>
              </a:rPr>
              <a:t>Compassionates</a:t>
            </a:r>
            <a:r>
              <a:rPr kumimoji="0" lang="en-GB" sz="800" b="0" i="0" u="none" strike="noStrike" kern="1200" cap="none" spc="0" normalizeH="0" baseline="0" noProof="0">
                <a:ln>
                  <a:noFill/>
                </a:ln>
                <a:solidFill>
                  <a:srgbClr val="000000"/>
                </a:solidFill>
                <a:effectLst/>
                <a:uLnTx/>
                <a:uFillTx/>
                <a:ea typeface="+mn-ea"/>
                <a:cs typeface="+mn-cs"/>
              </a:rPr>
              <a:t>: Insert here</a:t>
            </a:r>
            <a:endParaRPr kumimoji="0" lang="en-GB" sz="1200" b="0" i="0" u="none" strike="noStrike" kern="1200" cap="none" spc="0" normalizeH="0" baseline="0" noProof="0">
              <a:ln>
                <a:noFill/>
              </a:ln>
              <a:solidFill>
                <a:srgbClr val="000000"/>
              </a:solidFill>
              <a:effectLst/>
              <a:uLnTx/>
              <a:uFillTx/>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614365" y="1995187"/>
            <a:ext cx="1885612"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822332" y="2010862"/>
            <a:ext cx="1879442"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8024129" y="2010862"/>
            <a:ext cx="1891780"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1995187"/>
            <a:ext cx="1850151"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Tree>
    <p:extLst>
      <p:ext uri="{BB962C8B-B14F-4D97-AF65-F5344CB8AC3E}">
        <p14:creationId xmlns:p14="http://schemas.microsoft.com/office/powerpoint/2010/main" val="206633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Barriers</a:t>
            </a:r>
          </a:p>
        </p:txBody>
      </p:sp>
    </p:spTree>
    <p:extLst>
      <p:ext uri="{BB962C8B-B14F-4D97-AF65-F5344CB8AC3E}">
        <p14:creationId xmlns:p14="http://schemas.microsoft.com/office/powerpoint/2010/main" val="39664165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6" name="TextBox 45">
            <a:extLst>
              <a:ext uri="{FF2B5EF4-FFF2-40B4-BE49-F238E27FC236}">
                <a16:creationId xmlns:a16="http://schemas.microsoft.com/office/drawing/2014/main" id="{5EA1FAB4-ADEB-4F49-A0DA-BB153ABDC479}"/>
              </a:ext>
            </a:extLst>
          </p:cNvPr>
          <p:cNvSpPr txBox="1"/>
          <p:nvPr/>
        </p:nvSpPr>
        <p:spPr>
          <a:xfrm>
            <a:off x="75622" y="4159689"/>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Barriers</a:t>
            </a: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36269" y="3265821"/>
            <a:ext cx="1932114"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rgbClr val="000000"/>
                </a:solidFill>
                <a:effectLst/>
                <a:uLnTx/>
                <a:uFillTx/>
                <a:ea typeface="+mn-ea"/>
                <a:cs typeface="+mn-cs"/>
              </a:rPr>
              <a:t>Highly competitive environment with comparisons between treatments hard to make.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rgbClr val="000000"/>
                </a:solidFill>
                <a:effectLst/>
                <a:uLnTx/>
                <a:uFillTx/>
                <a:ea typeface="+mn-ea"/>
                <a:cs typeface="+mn-cs"/>
              </a:rPr>
              <a:t>Treatment inertia and need to overcome mindset shift</a:t>
            </a: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9607" y="3265820"/>
            <a:ext cx="1879442"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92535" y="3271834"/>
            <a:ext cx="1886188"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3281497"/>
            <a:ext cx="1891780"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3265822"/>
            <a:ext cx="1850151"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Tree>
    <p:extLst>
      <p:ext uri="{BB962C8B-B14F-4D97-AF65-F5344CB8AC3E}">
        <p14:creationId xmlns:p14="http://schemas.microsoft.com/office/powerpoint/2010/main" val="2049586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Messages to Mavericks</a:t>
            </a:r>
            <a:br>
              <a:rPr lang="en-GB" dirty="0"/>
            </a:br>
            <a:r>
              <a:rPr lang="en-GB" dirty="0"/>
              <a:t>+ Message sources</a:t>
            </a:r>
          </a:p>
        </p:txBody>
      </p:sp>
    </p:spTree>
    <p:extLst>
      <p:ext uri="{BB962C8B-B14F-4D97-AF65-F5344CB8AC3E}">
        <p14:creationId xmlns:p14="http://schemas.microsoft.com/office/powerpoint/2010/main" val="22249432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39471" y="3811905"/>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204985" y="3129412"/>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dirty="0"/>
              <a:t>Messages</a:t>
            </a:r>
            <a:endParaRPr lang="en-GB"/>
          </a:p>
        </p:txBody>
      </p:sp>
      <p:sp>
        <p:nvSpPr>
          <p:cNvPr id="50" name="Rectangle 49">
            <a:extLst>
              <a:ext uri="{FF2B5EF4-FFF2-40B4-BE49-F238E27FC236}">
                <a16:creationId xmlns:a16="http://schemas.microsoft.com/office/drawing/2014/main" id="{39EF4606-A9E9-4482-BF2C-8115B90E62FB}"/>
              </a:ext>
            </a:extLst>
          </p:cNvPr>
          <p:cNvSpPr/>
          <p:nvPr/>
        </p:nvSpPr>
        <p:spPr bwMode="auto">
          <a:xfrm>
            <a:off x="1292785" y="2426481"/>
            <a:ext cx="1923188"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288471" y="4170570"/>
            <a:ext cx="1932115"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01401" y="4170570"/>
            <a:ext cx="1925930"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09368" y="4170570"/>
            <a:ext cx="1879442"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11165" y="4170570"/>
            <a:ext cx="1891780"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072463" y="4170570"/>
            <a:ext cx="1850151"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1378" y="4596828"/>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2" name="Rectangle 1">
            <a:extLst>
              <a:ext uri="{FF2B5EF4-FFF2-40B4-BE49-F238E27FC236}">
                <a16:creationId xmlns:a16="http://schemas.microsoft.com/office/drawing/2014/main" id="{232FD3F0-3156-C74A-A7D7-CDE2840E1395}"/>
              </a:ext>
            </a:extLst>
          </p:cNvPr>
          <p:cNvSpPr/>
          <p:nvPr/>
        </p:nvSpPr>
        <p:spPr>
          <a:xfrm>
            <a:off x="679007" y="3095084"/>
            <a:ext cx="642981" cy="276999"/>
          </a:xfrm>
          <a:prstGeom prst="rect">
            <a:avLst/>
          </a:prstGeom>
          <a:noFill/>
        </p:spPr>
        <p:txBody>
          <a:bodyPr wrap="square" rtlCol="0">
            <a:spAutoFit/>
          </a:bodyPr>
          <a:lstStyle/>
          <a:p>
            <a:pPr algn="r"/>
            <a:r>
              <a:rPr lang="en-GB" sz="1200" b="1" dirty="0" err="1">
                <a:solidFill>
                  <a:schemeClr val="tx2"/>
                </a:solidFill>
              </a:rPr>
              <a:t>Mvrks</a:t>
            </a:r>
            <a:endParaRPr lang="en-GB" sz="1200" b="1" dirty="0">
              <a:solidFill>
                <a:schemeClr val="tx2"/>
              </a:solidFill>
            </a:endParaRPr>
          </a:p>
        </p:txBody>
      </p:sp>
      <p:sp>
        <p:nvSpPr>
          <p:cNvPr id="74" name="Rectangle 73">
            <a:extLst>
              <a:ext uri="{FF2B5EF4-FFF2-40B4-BE49-F238E27FC236}">
                <a16:creationId xmlns:a16="http://schemas.microsoft.com/office/drawing/2014/main" id="{D989A992-3EC2-2943-A75B-C4528E6C1E56}"/>
              </a:ext>
            </a:extLst>
          </p:cNvPr>
          <p:cNvSpPr/>
          <p:nvPr/>
        </p:nvSpPr>
        <p:spPr bwMode="auto">
          <a:xfrm>
            <a:off x="3510677" y="2448621"/>
            <a:ext cx="1916654"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79" name="Rectangle 78">
            <a:extLst>
              <a:ext uri="{FF2B5EF4-FFF2-40B4-BE49-F238E27FC236}">
                <a16:creationId xmlns:a16="http://schemas.microsoft.com/office/drawing/2014/main" id="{186D9EA3-8EAE-0849-9572-8DE758CC2CAC}"/>
              </a:ext>
            </a:extLst>
          </p:cNvPr>
          <p:cNvSpPr/>
          <p:nvPr/>
        </p:nvSpPr>
        <p:spPr bwMode="auto">
          <a:xfrm>
            <a:off x="5728567" y="2448620"/>
            <a:ext cx="1837643" cy="1504026"/>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3" name="Rectangle 82">
            <a:extLst>
              <a:ext uri="{FF2B5EF4-FFF2-40B4-BE49-F238E27FC236}">
                <a16:creationId xmlns:a16="http://schemas.microsoft.com/office/drawing/2014/main" id="{05FCBD22-D8A2-3744-AFAF-169BCEF2005E}"/>
              </a:ext>
            </a:extLst>
          </p:cNvPr>
          <p:cNvSpPr/>
          <p:nvPr/>
        </p:nvSpPr>
        <p:spPr bwMode="auto">
          <a:xfrm>
            <a:off x="7920440" y="2446752"/>
            <a:ext cx="1837643"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7" name="Rectangle 86">
            <a:extLst>
              <a:ext uri="{FF2B5EF4-FFF2-40B4-BE49-F238E27FC236}">
                <a16:creationId xmlns:a16="http://schemas.microsoft.com/office/drawing/2014/main" id="{DC99A9D1-4A9C-1946-AABD-3D330F17836D}"/>
              </a:ext>
            </a:extLst>
          </p:cNvPr>
          <p:cNvSpPr/>
          <p:nvPr/>
        </p:nvSpPr>
        <p:spPr bwMode="auto">
          <a:xfrm>
            <a:off x="10134574" y="2458049"/>
            <a:ext cx="1837643"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Tree>
    <p:extLst>
      <p:ext uri="{BB962C8B-B14F-4D97-AF65-F5344CB8AC3E}">
        <p14:creationId xmlns:p14="http://schemas.microsoft.com/office/powerpoint/2010/main" val="284792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Messages to Pragmatists</a:t>
            </a:r>
            <a:br>
              <a:rPr lang="en-GB" dirty="0"/>
            </a:br>
            <a:r>
              <a:rPr lang="en-GB" dirty="0"/>
              <a:t>+ Message sources</a:t>
            </a:r>
          </a:p>
        </p:txBody>
      </p:sp>
    </p:spTree>
    <p:extLst>
      <p:ext uri="{BB962C8B-B14F-4D97-AF65-F5344CB8AC3E}">
        <p14:creationId xmlns:p14="http://schemas.microsoft.com/office/powerpoint/2010/main" val="36300681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23927" y="3326957"/>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182147" y="3154296"/>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dirty="0"/>
              <a:t>Messages</a:t>
            </a: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17314" y="4221363"/>
            <a:ext cx="1885613"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69074" y="4221363"/>
            <a:ext cx="1925930"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7573" y="4211935"/>
            <a:ext cx="1879442"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8026960" y="4211935"/>
            <a:ext cx="1891780"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241094" y="4211935"/>
            <a:ext cx="1850151"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23314" y="4709016"/>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69" name="Rectangle 68">
            <a:extLst>
              <a:ext uri="{FF2B5EF4-FFF2-40B4-BE49-F238E27FC236}">
                <a16:creationId xmlns:a16="http://schemas.microsoft.com/office/drawing/2014/main" id="{3F71D250-0EE8-F04B-AEAA-D8E49BB82813}"/>
              </a:ext>
            </a:extLst>
          </p:cNvPr>
          <p:cNvSpPr/>
          <p:nvPr/>
        </p:nvSpPr>
        <p:spPr bwMode="auto">
          <a:xfrm>
            <a:off x="1336269" y="2588682"/>
            <a:ext cx="1885612"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5" name="Rectangle 74">
            <a:extLst>
              <a:ext uri="{FF2B5EF4-FFF2-40B4-BE49-F238E27FC236}">
                <a16:creationId xmlns:a16="http://schemas.microsoft.com/office/drawing/2014/main" id="{59FE46D4-9D9A-AD44-A7D0-F83446709D40}"/>
              </a:ext>
            </a:extLst>
          </p:cNvPr>
          <p:cNvSpPr/>
          <p:nvPr/>
        </p:nvSpPr>
        <p:spPr bwMode="auto">
          <a:xfrm>
            <a:off x="3613755" y="2620250"/>
            <a:ext cx="1885612"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0" name="Rectangle 79">
            <a:extLst>
              <a:ext uri="{FF2B5EF4-FFF2-40B4-BE49-F238E27FC236}">
                <a16:creationId xmlns:a16="http://schemas.microsoft.com/office/drawing/2014/main" id="{0211AD49-1A4E-114E-92D0-520DA34D4662}"/>
              </a:ext>
            </a:extLst>
          </p:cNvPr>
          <p:cNvSpPr/>
          <p:nvPr/>
        </p:nvSpPr>
        <p:spPr bwMode="auto">
          <a:xfrm>
            <a:off x="5842178" y="2588682"/>
            <a:ext cx="1837643"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4" name="Rectangle 83">
            <a:extLst>
              <a:ext uri="{FF2B5EF4-FFF2-40B4-BE49-F238E27FC236}">
                <a16:creationId xmlns:a16="http://schemas.microsoft.com/office/drawing/2014/main" id="{F9C64A49-B03A-064D-BDBF-7AECFC1F197A}"/>
              </a:ext>
            </a:extLst>
          </p:cNvPr>
          <p:cNvSpPr/>
          <p:nvPr/>
        </p:nvSpPr>
        <p:spPr bwMode="auto">
          <a:xfrm>
            <a:off x="8034730" y="2608953"/>
            <a:ext cx="1837643"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8" name="Rectangle 87">
            <a:extLst>
              <a:ext uri="{FF2B5EF4-FFF2-40B4-BE49-F238E27FC236}">
                <a16:creationId xmlns:a16="http://schemas.microsoft.com/office/drawing/2014/main" id="{3D32D0B2-58FE-AD43-AF71-A13083D85519}"/>
              </a:ext>
            </a:extLst>
          </p:cNvPr>
          <p:cNvSpPr/>
          <p:nvPr/>
        </p:nvSpPr>
        <p:spPr bwMode="auto">
          <a:xfrm>
            <a:off x="10248864" y="2620250"/>
            <a:ext cx="1837643"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5" name="Rectangle 4">
            <a:extLst>
              <a:ext uri="{FF2B5EF4-FFF2-40B4-BE49-F238E27FC236}">
                <a16:creationId xmlns:a16="http://schemas.microsoft.com/office/drawing/2014/main" id="{22FB5819-22EB-8345-8279-6C70CEBB4F10}"/>
              </a:ext>
            </a:extLst>
          </p:cNvPr>
          <p:cNvSpPr/>
          <p:nvPr/>
        </p:nvSpPr>
        <p:spPr>
          <a:xfrm>
            <a:off x="612244" y="3188457"/>
            <a:ext cx="738232" cy="276999"/>
          </a:xfrm>
          <a:prstGeom prst="rect">
            <a:avLst/>
          </a:prstGeom>
          <a:noFill/>
        </p:spPr>
        <p:txBody>
          <a:bodyPr wrap="square" rtlCol="0">
            <a:spAutoFit/>
          </a:bodyPr>
          <a:lstStyle/>
          <a:p>
            <a:pPr algn="r"/>
            <a:r>
              <a:rPr lang="en-GB" sz="1200" b="1" dirty="0" err="1">
                <a:solidFill>
                  <a:schemeClr val="tx2"/>
                </a:solidFill>
              </a:rPr>
              <a:t>Prgmts</a:t>
            </a:r>
            <a:endParaRPr lang="en-GB" sz="1200" b="1" dirty="0">
              <a:solidFill>
                <a:schemeClr val="tx2"/>
              </a:solidFill>
            </a:endParaRPr>
          </a:p>
        </p:txBody>
      </p:sp>
    </p:spTree>
    <p:extLst>
      <p:ext uri="{BB962C8B-B14F-4D97-AF65-F5344CB8AC3E}">
        <p14:creationId xmlns:p14="http://schemas.microsoft.com/office/powerpoint/2010/main" val="1929221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Messages to Compassionates</a:t>
            </a:r>
            <a:br>
              <a:rPr lang="en-GB" dirty="0"/>
            </a:br>
            <a:r>
              <a:rPr lang="en-GB" dirty="0"/>
              <a:t>+ Message sources</a:t>
            </a:r>
          </a:p>
        </p:txBody>
      </p:sp>
    </p:spTree>
    <p:extLst>
      <p:ext uri="{BB962C8B-B14F-4D97-AF65-F5344CB8AC3E}">
        <p14:creationId xmlns:p14="http://schemas.microsoft.com/office/powerpoint/2010/main" val="15717548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482-5546-9B46-A4F8-AE5F2BE2A125}"/>
              </a:ext>
            </a:extLst>
          </p:cNvPr>
          <p:cNvSpPr>
            <a:spLocks noGrp="1"/>
          </p:cNvSpPr>
          <p:nvPr>
            <p:ph type="title"/>
          </p:nvPr>
        </p:nvSpPr>
        <p:spPr/>
        <p:txBody>
          <a:bodyPr/>
          <a:lstStyle/>
          <a:p>
            <a:r>
              <a:rPr lang="en-FR" dirty="0"/>
              <a:t>Summary of decisions and open items</a:t>
            </a:r>
          </a:p>
        </p:txBody>
      </p:sp>
      <p:sp>
        <p:nvSpPr>
          <p:cNvPr id="3" name="Content Placeholder 2">
            <a:extLst>
              <a:ext uri="{FF2B5EF4-FFF2-40B4-BE49-F238E27FC236}">
                <a16:creationId xmlns:a16="http://schemas.microsoft.com/office/drawing/2014/main" id="{076E6EAD-C1A2-1442-89AC-CF7CFA47BFB7}"/>
              </a:ext>
            </a:extLst>
          </p:cNvPr>
          <p:cNvSpPr>
            <a:spLocks noGrp="1"/>
          </p:cNvSpPr>
          <p:nvPr>
            <p:ph idx="10"/>
          </p:nvPr>
        </p:nvSpPr>
        <p:spPr/>
        <p:txBody>
          <a:bodyPr/>
          <a:lstStyle/>
          <a:p>
            <a:r>
              <a:rPr lang="en-GB" dirty="0"/>
              <a:t>Ladder labelled as step #1 to #5</a:t>
            </a:r>
          </a:p>
          <a:p>
            <a:r>
              <a:rPr lang="en-GB" dirty="0">
                <a:ea typeface="ＭＳ Ｐゴシック"/>
              </a:rPr>
              <a:t>S</a:t>
            </a:r>
            <a:r>
              <a:rPr lang="en-FR" dirty="0">
                <a:ea typeface="ＭＳ Ｐゴシック"/>
              </a:rPr>
              <a:t>ingle ladder but incorporating segment-specific messages and sources w</a:t>
            </a:r>
            <a:r>
              <a:rPr lang="en-GB" dirty="0">
                <a:ea typeface="ＭＳ Ｐゴシック"/>
              </a:rPr>
              <a:t>hen appropriate</a:t>
            </a:r>
          </a:p>
          <a:p>
            <a:r>
              <a:rPr lang="en-GB">
                <a:ea typeface="ＭＳ Ｐゴシック"/>
              </a:rPr>
              <a:t>Need to clarify certain terms and differentiate digital from Omnichannel</a:t>
            </a:r>
            <a:endParaRPr lang="en-GB" dirty="0"/>
          </a:p>
          <a:p>
            <a:endParaRPr lang="en-FR" dirty="0"/>
          </a:p>
        </p:txBody>
      </p:sp>
    </p:spTree>
    <p:extLst>
      <p:ext uri="{BB962C8B-B14F-4D97-AF65-F5344CB8AC3E}">
        <p14:creationId xmlns:p14="http://schemas.microsoft.com/office/powerpoint/2010/main" val="2410140854"/>
      </p:ext>
    </p:extLst>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30544" y="2931046"/>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250655" y="3185045"/>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dirty="0"/>
              <a:t>Messages</a:t>
            </a: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36269" y="4174661"/>
            <a:ext cx="1852786"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73436" y="4174661"/>
            <a:ext cx="1885612"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1401" y="4174661"/>
            <a:ext cx="1891780"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89369" y="4174661"/>
            <a:ext cx="1885612"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191169" y="4174661"/>
            <a:ext cx="1783506"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60024" y="4717510"/>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70" name="Rectangle 69">
            <a:extLst>
              <a:ext uri="{FF2B5EF4-FFF2-40B4-BE49-F238E27FC236}">
                <a16:creationId xmlns:a16="http://schemas.microsoft.com/office/drawing/2014/main" id="{1D0197AB-7FFD-D142-96A2-8D70BE1F0F11}"/>
              </a:ext>
            </a:extLst>
          </p:cNvPr>
          <p:cNvSpPr/>
          <p:nvPr/>
        </p:nvSpPr>
        <p:spPr bwMode="auto">
          <a:xfrm>
            <a:off x="1365471" y="2533626"/>
            <a:ext cx="1823584" cy="1450232"/>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6" name="Rectangle 75">
            <a:extLst>
              <a:ext uri="{FF2B5EF4-FFF2-40B4-BE49-F238E27FC236}">
                <a16:creationId xmlns:a16="http://schemas.microsoft.com/office/drawing/2014/main" id="{19017727-A759-B144-AF06-06ADD82A9610}"/>
              </a:ext>
            </a:extLst>
          </p:cNvPr>
          <p:cNvSpPr/>
          <p:nvPr/>
        </p:nvSpPr>
        <p:spPr bwMode="auto">
          <a:xfrm>
            <a:off x="3583362" y="2555766"/>
            <a:ext cx="1837643" cy="1428092"/>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1" name="Rectangle 80">
            <a:extLst>
              <a:ext uri="{FF2B5EF4-FFF2-40B4-BE49-F238E27FC236}">
                <a16:creationId xmlns:a16="http://schemas.microsoft.com/office/drawing/2014/main" id="{5357B4AA-732A-634C-8C79-93F1EDA62021}"/>
              </a:ext>
            </a:extLst>
          </p:cNvPr>
          <p:cNvSpPr/>
          <p:nvPr/>
        </p:nvSpPr>
        <p:spPr bwMode="auto">
          <a:xfrm>
            <a:off x="5781403" y="2533626"/>
            <a:ext cx="1879442" cy="1428092"/>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5" name="Rectangle 84">
            <a:extLst>
              <a:ext uri="{FF2B5EF4-FFF2-40B4-BE49-F238E27FC236}">
                <a16:creationId xmlns:a16="http://schemas.microsoft.com/office/drawing/2014/main" id="{99890E00-9754-6C4B-B7A6-4FAF519C0408}"/>
              </a:ext>
            </a:extLst>
          </p:cNvPr>
          <p:cNvSpPr/>
          <p:nvPr/>
        </p:nvSpPr>
        <p:spPr bwMode="auto">
          <a:xfrm>
            <a:off x="7989370" y="2553896"/>
            <a:ext cx="1891780" cy="1407821"/>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9" name="Rectangle 88">
            <a:extLst>
              <a:ext uri="{FF2B5EF4-FFF2-40B4-BE49-F238E27FC236}">
                <a16:creationId xmlns:a16="http://schemas.microsoft.com/office/drawing/2014/main" id="{59514740-8D94-1C4B-B517-1AE2F9687ED8}"/>
              </a:ext>
            </a:extLst>
          </p:cNvPr>
          <p:cNvSpPr/>
          <p:nvPr/>
        </p:nvSpPr>
        <p:spPr bwMode="auto">
          <a:xfrm>
            <a:off x="10197335" y="2565193"/>
            <a:ext cx="1783506" cy="1396523"/>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18" name="Rectangle 17">
            <a:extLst>
              <a:ext uri="{FF2B5EF4-FFF2-40B4-BE49-F238E27FC236}">
                <a16:creationId xmlns:a16="http://schemas.microsoft.com/office/drawing/2014/main" id="{A123F695-8E9F-1345-83EF-931F474B8D1B}"/>
              </a:ext>
            </a:extLst>
          </p:cNvPr>
          <p:cNvSpPr/>
          <p:nvPr/>
        </p:nvSpPr>
        <p:spPr>
          <a:xfrm>
            <a:off x="145681" y="3288980"/>
            <a:ext cx="1158240" cy="276999"/>
          </a:xfrm>
          <a:prstGeom prst="rect">
            <a:avLst/>
          </a:prstGeom>
          <a:noFill/>
        </p:spPr>
        <p:txBody>
          <a:bodyPr wrap="square" rtlCol="0">
            <a:spAutoFit/>
          </a:bodyPr>
          <a:lstStyle/>
          <a:p>
            <a:pPr algn="r"/>
            <a:r>
              <a:rPr lang="en-GB" sz="1200" b="1" dirty="0" err="1">
                <a:solidFill>
                  <a:schemeClr val="tx2"/>
                </a:solidFill>
              </a:rPr>
              <a:t>Cmpsts</a:t>
            </a:r>
            <a:endParaRPr lang="en-GB" sz="1200" b="1" dirty="0">
              <a:solidFill>
                <a:schemeClr val="tx2"/>
              </a:solidFill>
            </a:endParaRPr>
          </a:p>
        </p:txBody>
      </p:sp>
    </p:spTree>
    <p:extLst>
      <p:ext uri="{BB962C8B-B14F-4D97-AF65-F5344CB8AC3E}">
        <p14:creationId xmlns:p14="http://schemas.microsoft.com/office/powerpoint/2010/main" val="12624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a:t>Appendix</a:t>
            </a:r>
          </a:p>
        </p:txBody>
      </p:sp>
    </p:spTree>
    <p:extLst>
      <p:ext uri="{BB962C8B-B14F-4D97-AF65-F5344CB8AC3E}">
        <p14:creationId xmlns:p14="http://schemas.microsoft.com/office/powerpoint/2010/main" val="15830604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0">
            <a:extLst>
              <a:ext uri="{FF2B5EF4-FFF2-40B4-BE49-F238E27FC236}">
                <a16:creationId xmlns:a16="http://schemas.microsoft.com/office/drawing/2014/main" id="{D8178ED4-6C3D-4756-854E-C86CB1F37267}"/>
              </a:ext>
            </a:extLst>
          </p:cNvPr>
          <p:cNvGraphicFramePr>
            <a:graphicFrameLocks noGrp="1"/>
          </p:cNvGraphicFramePr>
          <p:nvPr>
            <p:extLst>
              <p:ext uri="{D42A27DB-BD31-4B8C-83A1-F6EECF244321}">
                <p14:modId xmlns:p14="http://schemas.microsoft.com/office/powerpoint/2010/main" val="1267562138"/>
              </p:ext>
            </p:extLst>
          </p:nvPr>
        </p:nvGraphicFramePr>
        <p:xfrm>
          <a:off x="327806" y="317469"/>
          <a:ext cx="6034492" cy="3195751"/>
        </p:xfrm>
        <a:graphic>
          <a:graphicData uri="http://schemas.openxmlformats.org/drawingml/2006/table">
            <a:tbl>
              <a:tblPr firstRow="1" bandRow="1"/>
              <a:tblGrid>
                <a:gridCol w="1742372">
                  <a:extLst>
                    <a:ext uri="{9D8B030D-6E8A-4147-A177-3AD203B41FA5}">
                      <a16:colId xmlns:a16="http://schemas.microsoft.com/office/drawing/2014/main" val="1927243919"/>
                    </a:ext>
                  </a:extLst>
                </a:gridCol>
                <a:gridCol w="4292120">
                  <a:extLst>
                    <a:ext uri="{9D8B030D-6E8A-4147-A177-3AD203B41FA5}">
                      <a16:colId xmlns:a16="http://schemas.microsoft.com/office/drawing/2014/main" val="2025790513"/>
                    </a:ext>
                  </a:extLst>
                </a:gridCol>
              </a:tblGrid>
              <a:tr h="3195751">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0" lvl="0" indent="0" algn="l" rtl="0">
                        <a:spcBef>
                          <a:spcPts val="0"/>
                        </a:spcBef>
                        <a:spcAft>
                          <a:spcPts val="0"/>
                        </a:spcAft>
                        <a:buSzPts val="1400"/>
                        <a:buNone/>
                      </a:pPr>
                      <a:r>
                        <a:rPr lang="en" sz="1400" b="1" u="sng">
                          <a:solidFill>
                            <a:schemeClr val="tx2"/>
                          </a:solidFill>
                          <a:latin typeface="Arial" panose="020B0604020202020204" pitchFamily="34" charset="0"/>
                          <a:cs typeface="Arial" panose="020B0604020202020204" pitchFamily="34" charset="0"/>
                        </a:rPr>
                        <a:t>Mavericks</a:t>
                      </a:r>
                    </a:p>
                    <a:p>
                      <a:pPr marL="0" lvl="0" indent="0" algn="l" rtl="0">
                        <a:spcBef>
                          <a:spcPts val="0"/>
                        </a:spcBef>
                        <a:spcAft>
                          <a:spcPts val="0"/>
                        </a:spcAft>
                        <a:buSzPts val="1400"/>
                        <a:buNone/>
                      </a:pPr>
                      <a:r>
                        <a:rPr lang="en" sz="1400" b="1">
                          <a:solidFill>
                            <a:schemeClr val="tx2"/>
                          </a:solidFill>
                          <a:latin typeface="Arial" panose="020B0604020202020204" pitchFamily="34" charset="0"/>
                          <a:cs typeface="Arial" panose="020B0604020202020204" pitchFamily="34" charset="0"/>
                        </a:rPr>
                        <a:t>What are the key </a:t>
                      </a:r>
                      <a:r>
                        <a:rPr lang="en" sz="1400" b="1">
                          <a:solidFill>
                            <a:srgbClr val="A15699"/>
                          </a:solidFill>
                          <a:latin typeface="Arial" panose="020B0604020202020204" pitchFamily="34" charset="0"/>
                          <a:cs typeface="Arial" panose="020B0604020202020204" pitchFamily="34" charset="0"/>
                        </a:rPr>
                        <a:t>barriers</a:t>
                      </a:r>
                      <a:r>
                        <a:rPr lang="en" sz="1400" b="1">
                          <a:solidFill>
                            <a:schemeClr val="tx2"/>
                          </a:solidFill>
                          <a:latin typeface="Arial" panose="020B0604020202020204" pitchFamily="34" charset="0"/>
                          <a:cs typeface="Arial" panose="020B0604020202020204" pitchFamily="34" charset="0"/>
                        </a:rPr>
                        <a:t> </a:t>
                      </a:r>
                      <a:r>
                        <a:rPr lang="en-GB" sz="1400" b="1">
                          <a:solidFill>
                            <a:schemeClr val="tx2"/>
                          </a:solidFill>
                          <a:latin typeface="Arial" panose="020B0604020202020204" pitchFamily="34" charset="0"/>
                          <a:cs typeface="Arial" panose="020B0604020202020204" pitchFamily="34" charset="0"/>
                        </a:rPr>
                        <a:t>for this segment</a:t>
                      </a:r>
                      <a:r>
                        <a:rPr lang="en" sz="1400" b="1">
                          <a:solidFill>
                            <a:schemeClr val="tx2"/>
                          </a:solidFill>
                          <a:latin typeface="Arial" panose="020B0604020202020204" pitchFamily="34" charset="0"/>
                          <a:cs typeface="Arial" panose="020B0604020202020204" pitchFamily="34" charset="0"/>
                        </a:rPr>
                        <a:t> (motivational and ability)</a:t>
                      </a:r>
                      <a:endParaRPr sz="1400" b="1">
                        <a:solidFill>
                          <a:schemeClr val="tx2"/>
                        </a:solidFill>
                        <a:latin typeface="Arial" panose="020B0604020202020204" pitchFamily="34" charset="0"/>
                        <a:cs typeface="Arial" panose="020B0604020202020204" pitchFamily="34" charset="0"/>
                      </a:endParaRP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FE1EE"/>
                    </a:solidFill>
                  </a:tcPr>
                </a:tc>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0" algn="l" defTabSz="914397" rtl="0" eaLnBrk="1" latinLnBrk="0" hangingPunct="1">
                        <a:spcAft>
                          <a:spcPts val="600"/>
                        </a:spcAft>
                      </a:pPr>
                      <a:r>
                        <a:rPr lang="en-GB" sz="1400" b="1" kern="1200">
                          <a:solidFill>
                            <a:srgbClr val="A15699"/>
                          </a:solidFill>
                          <a:latin typeface="Arial" panose="020B0604020202020204" pitchFamily="34" charset="0"/>
                          <a:ea typeface="+mn-ea"/>
                          <a:cs typeface="Arial" panose="020B0604020202020204" pitchFamily="34" charset="0"/>
                        </a:rPr>
                        <a:t>MOTIVATION</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Fewer barriers as they are willing to try and change </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We may be able to get the change in the short term but we will need to plan for the longer term to avoid losing them to a new thing </a:t>
                      </a:r>
                    </a:p>
                    <a:p>
                      <a:pPr marL="0" algn="l" defTabSz="914397" rtl="0" eaLnBrk="1" latinLnBrk="0" hangingPunct="1">
                        <a:spcAft>
                          <a:spcPts val="600"/>
                        </a:spcAft>
                      </a:pPr>
                      <a:r>
                        <a:rPr lang="en-GB" sz="1400" b="1" kern="1200">
                          <a:solidFill>
                            <a:srgbClr val="A15699"/>
                          </a:solidFill>
                          <a:latin typeface="Arial" panose="020B0604020202020204" pitchFamily="34" charset="0"/>
                          <a:ea typeface="+mn-ea"/>
                          <a:cs typeface="Arial" panose="020B0604020202020204" pitchFamily="34" charset="0"/>
                        </a:rPr>
                        <a:t>ABILITY</a:t>
                      </a:r>
                    </a:p>
                    <a:p>
                      <a:pPr marL="0" algn="l" defTabSz="914397" rtl="0" eaLnBrk="1" latinLnBrk="0" hangingPunct="1">
                        <a:spcAft>
                          <a:spcPts val="600"/>
                        </a:spcAft>
                      </a:pPr>
                      <a:r>
                        <a:rPr lang="en-GB" sz="1400" b="1" kern="1200">
                          <a:solidFill>
                            <a:schemeClr val="tx2"/>
                          </a:solidFill>
                          <a:latin typeface="Arial" panose="020B0604020202020204" pitchFamily="34" charset="0"/>
                          <a:ea typeface="+mn-ea"/>
                          <a:cs typeface="Arial" panose="020B0604020202020204" pitchFamily="34" charset="0"/>
                        </a:rPr>
                        <a:t>Habit</a:t>
                      </a:r>
                      <a:r>
                        <a:rPr lang="en-GB" sz="1400" b="0" kern="1200">
                          <a:solidFill>
                            <a:schemeClr val="tx2"/>
                          </a:solidFill>
                          <a:latin typeface="Arial" panose="020B0604020202020204" pitchFamily="34" charset="0"/>
                          <a:ea typeface="+mn-ea"/>
                          <a:cs typeface="Arial" panose="020B0604020202020204" pitchFamily="34" charset="0"/>
                        </a:rPr>
                        <a:t>: they don’t form habits very easily. </a:t>
                      </a:r>
                      <a:r>
                        <a:rPr lang="en-GB" sz="1400" b="1" kern="1200">
                          <a:solidFill>
                            <a:schemeClr val="tx2"/>
                          </a:solidFill>
                          <a:latin typeface="Arial" panose="020B0604020202020204" pitchFamily="34" charset="0"/>
                          <a:ea typeface="+mn-ea"/>
                          <a:cs typeface="Arial" panose="020B0604020202020204" pitchFamily="34" charset="0"/>
                        </a:rPr>
                        <a:t>Time: </a:t>
                      </a:r>
                      <a:r>
                        <a:rPr lang="en-GB" sz="1400" b="0" kern="1200">
                          <a:solidFill>
                            <a:schemeClr val="tx2"/>
                          </a:solidFill>
                          <a:latin typeface="Arial" panose="020B0604020202020204" pitchFamily="34" charset="0"/>
                          <a:ea typeface="+mn-ea"/>
                          <a:cs typeface="Arial" panose="020B0604020202020204" pitchFamily="34" charset="0"/>
                        </a:rPr>
                        <a:t>more time pressure through the day: reading, researching (less available for us??). </a:t>
                      </a:r>
                      <a:r>
                        <a:rPr lang="en-GB" sz="1400" b="1" kern="1200">
                          <a:solidFill>
                            <a:schemeClr val="tx2"/>
                          </a:solidFill>
                          <a:latin typeface="Arial" panose="020B0604020202020204" pitchFamily="34" charset="0"/>
                          <a:ea typeface="+mn-ea"/>
                          <a:cs typeface="Arial" panose="020B0604020202020204" pitchFamily="34" charset="0"/>
                        </a:rPr>
                        <a:t>Social: </a:t>
                      </a:r>
                      <a:r>
                        <a:rPr lang="en-GB" sz="1400" b="0" kern="1200">
                          <a:solidFill>
                            <a:schemeClr val="tx2"/>
                          </a:solidFill>
                          <a:latin typeface="Arial" panose="020B0604020202020204" pitchFamily="34" charset="0"/>
                          <a:ea typeface="+mn-ea"/>
                          <a:cs typeface="Arial" panose="020B0604020202020204" pitchFamily="34" charset="0"/>
                        </a:rPr>
                        <a:t>more time pressure to get to the outcome. </a:t>
                      </a:r>
                      <a:r>
                        <a:rPr lang="en-GB" sz="1400" b="1" kern="1200">
                          <a:solidFill>
                            <a:schemeClr val="tx2"/>
                          </a:solidFill>
                          <a:latin typeface="Arial" panose="020B0604020202020204" pitchFamily="34" charset="0"/>
                          <a:ea typeface="+mn-ea"/>
                          <a:cs typeface="Arial" panose="020B0604020202020204" pitchFamily="34" charset="0"/>
                        </a:rPr>
                        <a:t>Mental: </a:t>
                      </a:r>
                      <a:r>
                        <a:rPr lang="en-GB" sz="1400" b="0" kern="1200">
                          <a:solidFill>
                            <a:schemeClr val="tx2"/>
                          </a:solidFill>
                          <a:latin typeface="Arial" panose="020B0604020202020204" pitchFamily="34" charset="0"/>
                          <a:ea typeface="+mn-ea"/>
                          <a:cs typeface="Arial" panose="020B0604020202020204" pitchFamily="34" charset="0"/>
                        </a:rPr>
                        <a:t>constant change = less mental bandwidth. </a:t>
                      </a:r>
                      <a:r>
                        <a:rPr lang="en-GB" sz="1400" b="1" kern="1200">
                          <a:solidFill>
                            <a:schemeClr val="tx2"/>
                          </a:solidFill>
                          <a:latin typeface="Arial" panose="020B0604020202020204" pitchFamily="34" charset="0"/>
                          <a:ea typeface="+mn-ea"/>
                          <a:cs typeface="Arial" panose="020B0604020202020204" pitchFamily="34" charset="0"/>
                        </a:rPr>
                        <a:t>Cost:</a:t>
                      </a:r>
                      <a:r>
                        <a:rPr lang="en-GB" sz="1400" b="0" kern="1200">
                          <a:solidFill>
                            <a:schemeClr val="tx2"/>
                          </a:solidFill>
                          <a:latin typeface="Arial" panose="020B0604020202020204" pitchFamily="34" charset="0"/>
                          <a:ea typeface="+mn-ea"/>
                          <a:cs typeface="Arial" panose="020B0604020202020204" pitchFamily="34" charset="0"/>
                        </a:rPr>
                        <a:t> rules </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3C8C8">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7" name="Table 10">
            <a:extLst>
              <a:ext uri="{FF2B5EF4-FFF2-40B4-BE49-F238E27FC236}">
                <a16:creationId xmlns:a16="http://schemas.microsoft.com/office/drawing/2014/main" id="{DA86CB17-8D58-4906-BD20-9B508C9CC679}"/>
              </a:ext>
            </a:extLst>
          </p:cNvPr>
          <p:cNvGraphicFramePr>
            <a:graphicFrameLocks noGrp="1"/>
          </p:cNvGraphicFramePr>
          <p:nvPr>
            <p:extLst>
              <p:ext uri="{D42A27DB-BD31-4B8C-83A1-F6EECF244321}">
                <p14:modId xmlns:p14="http://schemas.microsoft.com/office/powerpoint/2010/main" val="2092210459"/>
              </p:ext>
            </p:extLst>
          </p:nvPr>
        </p:nvGraphicFramePr>
        <p:xfrm>
          <a:off x="6505687" y="317469"/>
          <a:ext cx="5358506" cy="3195750"/>
        </p:xfrm>
        <a:graphic>
          <a:graphicData uri="http://schemas.openxmlformats.org/drawingml/2006/table">
            <a:tbl>
              <a:tblPr firstRow="1" bandRow="1"/>
              <a:tblGrid>
                <a:gridCol w="1799145">
                  <a:extLst>
                    <a:ext uri="{9D8B030D-6E8A-4147-A177-3AD203B41FA5}">
                      <a16:colId xmlns:a16="http://schemas.microsoft.com/office/drawing/2014/main" val="1927243919"/>
                    </a:ext>
                  </a:extLst>
                </a:gridCol>
                <a:gridCol w="3559361">
                  <a:extLst>
                    <a:ext uri="{9D8B030D-6E8A-4147-A177-3AD203B41FA5}">
                      <a16:colId xmlns:a16="http://schemas.microsoft.com/office/drawing/2014/main" val="2025790513"/>
                    </a:ext>
                  </a:extLst>
                </a:gridCol>
              </a:tblGrid>
              <a:tr h="3195750">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0" lvl="0" indent="0" algn="l" rtl="0">
                        <a:spcBef>
                          <a:spcPts val="0"/>
                        </a:spcBef>
                        <a:spcAft>
                          <a:spcPts val="0"/>
                        </a:spcAft>
                        <a:buSzPts val="1400"/>
                        <a:buNone/>
                      </a:pPr>
                      <a:r>
                        <a:rPr lang="en-GB" sz="1400" b="1" u="sng">
                          <a:solidFill>
                            <a:schemeClr val="tx2"/>
                          </a:solidFill>
                          <a:latin typeface="Arial" panose="020B0604020202020204" pitchFamily="34" charset="0"/>
                          <a:cs typeface="Arial" panose="020B0604020202020204" pitchFamily="34" charset="0"/>
                        </a:rPr>
                        <a:t>Pragmatists</a:t>
                      </a:r>
                    </a:p>
                    <a:p>
                      <a:pPr marL="0" lvl="0" indent="0" algn="l" rtl="0">
                        <a:spcBef>
                          <a:spcPts val="0"/>
                        </a:spcBef>
                        <a:spcAft>
                          <a:spcPts val="0"/>
                        </a:spcAft>
                        <a:buSzPts val="1400"/>
                        <a:buNone/>
                      </a:pPr>
                      <a:r>
                        <a:rPr lang="en-GB" sz="1400" b="1">
                          <a:solidFill>
                            <a:schemeClr val="tx2"/>
                          </a:solidFill>
                          <a:latin typeface="Arial" panose="020B0604020202020204" pitchFamily="34" charset="0"/>
                          <a:cs typeface="Arial" panose="020B0604020202020204" pitchFamily="34" charset="0"/>
                        </a:rPr>
                        <a:t>What are the key </a:t>
                      </a:r>
                      <a:r>
                        <a:rPr lang="en-GB" sz="1400" b="1">
                          <a:solidFill>
                            <a:srgbClr val="008986"/>
                          </a:solidFill>
                          <a:latin typeface="Arial" panose="020B0604020202020204" pitchFamily="34" charset="0"/>
                          <a:cs typeface="Arial" panose="020B0604020202020204" pitchFamily="34" charset="0"/>
                        </a:rPr>
                        <a:t>barriers</a:t>
                      </a:r>
                      <a:r>
                        <a:rPr lang="en-GB" sz="1400" b="1">
                          <a:solidFill>
                            <a:schemeClr val="tx2"/>
                          </a:solidFill>
                          <a:latin typeface="Arial" panose="020B0604020202020204" pitchFamily="34" charset="0"/>
                          <a:cs typeface="Arial" panose="020B0604020202020204" pitchFamily="34" charset="0"/>
                        </a:rPr>
                        <a:t> for this segment (motivational and ability)</a:t>
                      </a: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ACA8">
                        <a:alpha val="9804"/>
                      </a:srgbClr>
                    </a:solidFill>
                  </a:tcPr>
                </a:tc>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Need an additional motivator to start (as focused on their own experience)</a:t>
                      </a:r>
                    </a:p>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Need to get the right patient 1</a:t>
                      </a:r>
                      <a:r>
                        <a:rPr lang="en-GB" sz="1400" b="0" kern="1200" baseline="30000">
                          <a:solidFill>
                            <a:schemeClr val="tx2"/>
                          </a:solidFill>
                          <a:latin typeface="Arial" panose="020B0604020202020204" pitchFamily="34" charset="0"/>
                          <a:ea typeface="+mn-ea"/>
                          <a:cs typeface="Arial" panose="020B0604020202020204" pitchFamily="34" charset="0"/>
                        </a:rPr>
                        <a:t>st</a:t>
                      </a:r>
                      <a:r>
                        <a:rPr lang="en-GB" sz="1400" b="0" kern="1200">
                          <a:solidFill>
                            <a:schemeClr val="tx2"/>
                          </a:solidFill>
                          <a:latin typeface="Arial" panose="020B0604020202020204" pitchFamily="34" charset="0"/>
                          <a:ea typeface="+mn-ea"/>
                          <a:cs typeface="Arial" panose="020B0604020202020204" pitchFamily="34" charset="0"/>
                        </a:rPr>
                        <a:t> – otherwise will get off to the wrong start</a:t>
                      </a:r>
                    </a:p>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Preconceived notion that JAKIs aren’t fully safe</a:t>
                      </a:r>
                    </a:p>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Not fully bought into JAK selectivity</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3C8C8">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8" name="Table 10">
            <a:extLst>
              <a:ext uri="{FF2B5EF4-FFF2-40B4-BE49-F238E27FC236}">
                <a16:creationId xmlns:a16="http://schemas.microsoft.com/office/drawing/2014/main" id="{2B3514CD-74FB-4DC0-9F85-D4832C05E5F4}"/>
              </a:ext>
            </a:extLst>
          </p:cNvPr>
          <p:cNvGraphicFramePr>
            <a:graphicFrameLocks noGrp="1"/>
          </p:cNvGraphicFramePr>
          <p:nvPr>
            <p:extLst>
              <p:ext uri="{D42A27DB-BD31-4B8C-83A1-F6EECF244321}">
                <p14:modId xmlns:p14="http://schemas.microsoft.com/office/powerpoint/2010/main" val="1442913250"/>
              </p:ext>
            </p:extLst>
          </p:nvPr>
        </p:nvGraphicFramePr>
        <p:xfrm>
          <a:off x="327805" y="3595918"/>
          <a:ext cx="6034493" cy="2747130"/>
        </p:xfrm>
        <a:graphic>
          <a:graphicData uri="http://schemas.openxmlformats.org/drawingml/2006/table">
            <a:tbl>
              <a:tblPr firstRow="1" bandRow="1"/>
              <a:tblGrid>
                <a:gridCol w="1751252">
                  <a:extLst>
                    <a:ext uri="{9D8B030D-6E8A-4147-A177-3AD203B41FA5}">
                      <a16:colId xmlns:a16="http://schemas.microsoft.com/office/drawing/2014/main" val="1927243919"/>
                    </a:ext>
                  </a:extLst>
                </a:gridCol>
                <a:gridCol w="4283241">
                  <a:extLst>
                    <a:ext uri="{9D8B030D-6E8A-4147-A177-3AD203B41FA5}">
                      <a16:colId xmlns:a16="http://schemas.microsoft.com/office/drawing/2014/main" val="2025790513"/>
                    </a:ext>
                  </a:extLst>
                </a:gridCol>
              </a:tblGrid>
              <a:tr h="274713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400" b="1" u="sng">
                          <a:solidFill>
                            <a:schemeClr val="tx2"/>
                          </a:solidFill>
                          <a:latin typeface="Arial" panose="020B0604020202020204" pitchFamily="34" charset="0"/>
                          <a:cs typeface="Arial" panose="020B0604020202020204" pitchFamily="34" charset="0"/>
                        </a:rPr>
                        <a:t>Compassionates</a:t>
                      </a:r>
                      <a:endParaRPr lang="en" sz="1400" b="1">
                        <a:solidFill>
                          <a:schemeClr val="tx2"/>
                        </a:solidFill>
                        <a:latin typeface="Arial" panose="020B0604020202020204" pitchFamily="34" charset="0"/>
                        <a:cs typeface="Arial" panose="020B0604020202020204" pitchFamily="34" charset="0"/>
                      </a:endParaRPr>
                    </a:p>
                    <a:p>
                      <a:pPr marL="0" lvl="0" indent="0" algn="l" rtl="0">
                        <a:spcBef>
                          <a:spcPts val="0"/>
                        </a:spcBef>
                        <a:spcAft>
                          <a:spcPts val="0"/>
                        </a:spcAft>
                        <a:buSzPts val="1400"/>
                        <a:buNone/>
                      </a:pPr>
                      <a:r>
                        <a:rPr lang="en" sz="1400" b="1">
                          <a:solidFill>
                            <a:schemeClr val="tx2"/>
                          </a:solidFill>
                          <a:latin typeface="Arial" panose="020B0604020202020204" pitchFamily="34" charset="0"/>
                          <a:cs typeface="Arial" panose="020B0604020202020204" pitchFamily="34" charset="0"/>
                        </a:rPr>
                        <a:t>What are the key </a:t>
                      </a:r>
                      <a:r>
                        <a:rPr lang="en" sz="1400" b="1">
                          <a:solidFill>
                            <a:srgbClr val="8CA509"/>
                          </a:solidFill>
                          <a:latin typeface="Arial" panose="020B0604020202020204" pitchFamily="34" charset="0"/>
                          <a:cs typeface="Arial" panose="020B0604020202020204" pitchFamily="34" charset="0"/>
                        </a:rPr>
                        <a:t>barriers </a:t>
                      </a:r>
                      <a:r>
                        <a:rPr lang="en-GB" sz="1400" b="1">
                          <a:solidFill>
                            <a:schemeClr val="tx2"/>
                          </a:solidFill>
                          <a:latin typeface="Arial" panose="020B0604020202020204" pitchFamily="34" charset="0"/>
                          <a:cs typeface="Arial" panose="020B0604020202020204" pitchFamily="34" charset="0"/>
                        </a:rPr>
                        <a:t>for this segment</a:t>
                      </a:r>
                      <a:r>
                        <a:rPr lang="en" sz="1400" b="1">
                          <a:solidFill>
                            <a:schemeClr val="tx2"/>
                          </a:solidFill>
                          <a:latin typeface="Arial" panose="020B0604020202020204" pitchFamily="34" charset="0"/>
                          <a:cs typeface="Arial" panose="020B0604020202020204" pitchFamily="34" charset="0"/>
                        </a:rPr>
                        <a:t> (motivational and ability)</a:t>
                      </a:r>
                      <a:endParaRPr sz="1400" b="1">
                        <a:solidFill>
                          <a:schemeClr val="tx2"/>
                        </a:solidFill>
                        <a:latin typeface="Arial" panose="020B0604020202020204" pitchFamily="34" charset="0"/>
                        <a:cs typeface="Arial" panose="020B0604020202020204" pitchFamily="34" charset="0"/>
                      </a:endParaRP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Environment must be supportive (peers, guidelines, etc.)</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Risk averse</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Payer guidelines are not supportive of JAKs</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0" name="Table 10">
            <a:extLst>
              <a:ext uri="{FF2B5EF4-FFF2-40B4-BE49-F238E27FC236}">
                <a16:creationId xmlns:a16="http://schemas.microsoft.com/office/drawing/2014/main" id="{20D666CE-007E-4C4E-A6B9-2492ABC6F4D0}"/>
              </a:ext>
            </a:extLst>
          </p:cNvPr>
          <p:cNvGraphicFramePr>
            <a:graphicFrameLocks noGrp="1"/>
          </p:cNvGraphicFramePr>
          <p:nvPr>
            <p:extLst>
              <p:ext uri="{D42A27DB-BD31-4B8C-83A1-F6EECF244321}">
                <p14:modId xmlns:p14="http://schemas.microsoft.com/office/powerpoint/2010/main" val="670817473"/>
              </p:ext>
            </p:extLst>
          </p:nvPr>
        </p:nvGraphicFramePr>
        <p:xfrm>
          <a:off x="6505687" y="3619982"/>
          <a:ext cx="5358505" cy="2723066"/>
        </p:xfrm>
        <a:graphic>
          <a:graphicData uri="http://schemas.openxmlformats.org/drawingml/2006/table">
            <a:tbl>
              <a:tblPr firstRow="1" bandRow="1"/>
              <a:tblGrid>
                <a:gridCol w="1799144">
                  <a:extLst>
                    <a:ext uri="{9D8B030D-6E8A-4147-A177-3AD203B41FA5}">
                      <a16:colId xmlns:a16="http://schemas.microsoft.com/office/drawing/2014/main" val="1927243919"/>
                    </a:ext>
                  </a:extLst>
                </a:gridCol>
                <a:gridCol w="3559361">
                  <a:extLst>
                    <a:ext uri="{9D8B030D-6E8A-4147-A177-3AD203B41FA5}">
                      <a16:colId xmlns:a16="http://schemas.microsoft.com/office/drawing/2014/main" val="2025790513"/>
                    </a:ext>
                  </a:extLst>
                </a:gridCol>
              </a:tblGrid>
              <a:tr h="272306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400" b="1" u="sng">
                          <a:solidFill>
                            <a:schemeClr val="tx2"/>
                          </a:solidFill>
                          <a:latin typeface="Arial" panose="020B0604020202020204" pitchFamily="34" charset="0"/>
                          <a:cs typeface="Arial" panose="020B0604020202020204" pitchFamily="34" charset="0"/>
                        </a:rPr>
                        <a:t>Confrmists</a:t>
                      </a:r>
                    </a:p>
                    <a:p>
                      <a:pPr marL="0" lvl="0" indent="0" algn="l" rtl="0">
                        <a:spcBef>
                          <a:spcPts val="0"/>
                        </a:spcBef>
                        <a:spcAft>
                          <a:spcPts val="0"/>
                        </a:spcAft>
                        <a:buSzPts val="1400"/>
                        <a:buNone/>
                      </a:pPr>
                      <a:r>
                        <a:rPr lang="en" sz="1400" b="1">
                          <a:solidFill>
                            <a:schemeClr val="tx2"/>
                          </a:solidFill>
                        </a:rPr>
                        <a:t>What are the key </a:t>
                      </a:r>
                      <a:r>
                        <a:rPr lang="en" sz="1400" b="1">
                          <a:solidFill>
                            <a:srgbClr val="0073BE"/>
                          </a:solidFill>
                        </a:rPr>
                        <a:t>barriers</a:t>
                      </a:r>
                      <a:r>
                        <a:rPr lang="en" sz="1400" b="1">
                          <a:solidFill>
                            <a:srgbClr val="8CA509"/>
                          </a:solidFill>
                        </a:rPr>
                        <a:t> </a:t>
                      </a:r>
                      <a:r>
                        <a:rPr lang="en-GB" sz="1400" b="1">
                          <a:solidFill>
                            <a:schemeClr val="tx2"/>
                          </a:solidFill>
                        </a:rPr>
                        <a:t>for this segment</a:t>
                      </a:r>
                      <a:r>
                        <a:rPr lang="en" sz="1400" b="1">
                          <a:solidFill>
                            <a:schemeClr val="tx2"/>
                          </a:solidFill>
                        </a:rPr>
                        <a:t> (motivational and ability)</a:t>
                      </a:r>
                      <a:endParaRPr sz="1400" b="1">
                        <a:solidFill>
                          <a:schemeClr val="tx2"/>
                        </a:solidFill>
                      </a:endParaRP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‘New’ product not included in guideline for early line</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Current satisfaction with set algorithm/treatments</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sp>
        <p:nvSpPr>
          <p:cNvPr id="2" name="TextBox 1">
            <a:extLst>
              <a:ext uri="{FF2B5EF4-FFF2-40B4-BE49-F238E27FC236}">
                <a16:creationId xmlns:a16="http://schemas.microsoft.com/office/drawing/2014/main" id="{D9BB5C56-577D-4758-8316-FB8B996F1E28}"/>
              </a:ext>
            </a:extLst>
          </p:cNvPr>
          <p:cNvSpPr txBox="1"/>
          <p:nvPr/>
        </p:nvSpPr>
        <p:spPr>
          <a:xfrm>
            <a:off x="2856713" y="5702062"/>
            <a:ext cx="7297947" cy="1200329"/>
          </a:xfrm>
          <a:prstGeom prst="rect">
            <a:avLst/>
          </a:prstGeom>
          <a:noFill/>
        </p:spPr>
        <p:txBody>
          <a:bodyPr wrap="square" rtlCol="0">
            <a:spAutoFit/>
          </a:bodyPr>
          <a:lstStyle/>
          <a:p>
            <a:pPr algn="ctr"/>
            <a:r>
              <a:rPr lang="en-GB">
                <a:highlight>
                  <a:srgbClr val="FFFF00"/>
                </a:highlight>
              </a:rPr>
              <a:t>Create a map that shows how content applies to specific segments</a:t>
            </a:r>
          </a:p>
          <a:p>
            <a:pPr marL="285750" indent="-285750" algn="ctr">
              <a:buFontTx/>
              <a:buChar char="-"/>
            </a:pPr>
            <a:r>
              <a:rPr lang="en-GB">
                <a:highlight>
                  <a:srgbClr val="FFFF00"/>
                </a:highlight>
              </a:rPr>
              <a:t>Demonstrate this at the start of the HCP Journeys</a:t>
            </a:r>
          </a:p>
          <a:p>
            <a:pPr algn="ctr"/>
            <a:r>
              <a:rPr lang="en-GB">
                <a:highlight>
                  <a:srgbClr val="FFFF00"/>
                </a:highlight>
              </a:rPr>
              <a:t>#Create this globally to bring to markets</a:t>
            </a:r>
          </a:p>
          <a:p>
            <a:pPr algn="ctr"/>
            <a:r>
              <a:rPr lang="en-GB">
                <a:highlight>
                  <a:srgbClr val="FFFF00"/>
                </a:highlight>
              </a:rPr>
              <a:t>Address the narrative… getting the channel right is more important(?)</a:t>
            </a:r>
          </a:p>
        </p:txBody>
      </p:sp>
    </p:spTree>
    <p:extLst>
      <p:ext uri="{BB962C8B-B14F-4D97-AF65-F5344CB8AC3E}">
        <p14:creationId xmlns:p14="http://schemas.microsoft.com/office/powerpoint/2010/main" val="2224940562"/>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AC9F-DFE4-4AC0-9F61-10F1CE0ABFAF}"/>
              </a:ext>
            </a:extLst>
          </p:cNvPr>
          <p:cNvSpPr>
            <a:spLocks noGrp="1"/>
          </p:cNvSpPr>
          <p:nvPr>
            <p:ph type="title"/>
          </p:nvPr>
        </p:nvSpPr>
        <p:spPr/>
        <p:txBody>
          <a:bodyPr/>
          <a:lstStyle/>
          <a:p>
            <a:r>
              <a:rPr lang="en-GB"/>
              <a:t>Adoption Ladder Constituents – </a:t>
            </a:r>
            <a:r>
              <a:rPr lang="en-GB">
                <a:solidFill>
                  <a:schemeClr val="accent1"/>
                </a:solidFill>
              </a:rPr>
              <a:t>To do</a:t>
            </a:r>
          </a:p>
        </p:txBody>
      </p:sp>
      <p:sp>
        <p:nvSpPr>
          <p:cNvPr id="3" name="Rectangle 2">
            <a:extLst>
              <a:ext uri="{FF2B5EF4-FFF2-40B4-BE49-F238E27FC236}">
                <a16:creationId xmlns:a16="http://schemas.microsoft.com/office/drawing/2014/main" id="{46C9153C-B6E3-4177-9DB4-89BE0EDF214E}"/>
              </a:ext>
            </a:extLst>
          </p:cNvPr>
          <p:cNvSpPr/>
          <p:nvPr/>
        </p:nvSpPr>
        <p:spPr bwMode="auto">
          <a:xfrm>
            <a:off x="0" y="1896357"/>
            <a:ext cx="12192000" cy="271356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4" name="TextBox 3">
            <a:extLst>
              <a:ext uri="{FF2B5EF4-FFF2-40B4-BE49-F238E27FC236}">
                <a16:creationId xmlns:a16="http://schemas.microsoft.com/office/drawing/2014/main" id="{FEF58D61-E7CE-4901-B4D7-28425BFD31A4}"/>
              </a:ext>
            </a:extLst>
          </p:cNvPr>
          <p:cNvSpPr txBox="1"/>
          <p:nvPr/>
        </p:nvSpPr>
        <p:spPr>
          <a:xfrm>
            <a:off x="413886" y="2163274"/>
            <a:ext cx="10087276" cy="2246769"/>
          </a:xfrm>
          <a:prstGeom prst="rect">
            <a:avLst/>
          </a:prstGeom>
          <a:noFill/>
        </p:spPr>
        <p:txBody>
          <a:bodyPr wrap="square" lIns="91440" tIns="45720" rIns="91440" bIns="45720" rtlCol="0" anchor="t">
            <a:spAutoFit/>
          </a:bodyPr>
          <a:lstStyle/>
          <a:p>
            <a:pPr marL="342900" indent="-342900">
              <a:spcAft>
                <a:spcPts val="1200"/>
              </a:spcAft>
              <a:buClr>
                <a:schemeClr val="accent1"/>
              </a:buClr>
              <a:buFont typeface="Wingdings" panose="05000000000000000000" pitchFamily="2" charset="2"/>
              <a:buChar char="ü"/>
            </a:pPr>
            <a:r>
              <a:rPr lang="en-GB" sz="2000" b="1">
                <a:solidFill>
                  <a:schemeClr val="tx2"/>
                </a:solidFill>
              </a:rPr>
              <a:t>Additional granularity </a:t>
            </a:r>
            <a:r>
              <a:rPr lang="en-GB" sz="2000"/>
              <a:t>on the barriers – what are the barriers at </a:t>
            </a:r>
            <a:r>
              <a:rPr lang="en-GB" sz="2000" b="1">
                <a:solidFill>
                  <a:schemeClr val="tx2"/>
                </a:solidFill>
              </a:rPr>
              <a:t>each stage</a:t>
            </a:r>
            <a:r>
              <a:rPr lang="en-GB" sz="2000"/>
              <a:t>?</a:t>
            </a: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An emphasis on the </a:t>
            </a:r>
            <a:r>
              <a:rPr lang="en-GB" sz="2000" b="1">
                <a:solidFill>
                  <a:schemeClr val="tx2"/>
                </a:solidFill>
                <a:sym typeface="Wingdings" panose="05000000000000000000" pitchFamily="2" charset="2"/>
              </a:rPr>
              <a:t>Galapagos goals </a:t>
            </a:r>
            <a:r>
              <a:rPr lang="en-GB" sz="2000">
                <a:sym typeface="Wingdings" panose="05000000000000000000" pitchFamily="2" charset="2"/>
              </a:rPr>
              <a:t>at each stage in the ladder</a:t>
            </a:r>
            <a:endParaRPr lang="en-GB" sz="2000">
              <a:ea typeface="Tahoma"/>
              <a:cs typeface="Tahoma"/>
            </a:endParaRP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Including the </a:t>
            </a:r>
            <a:r>
              <a:rPr lang="en-GB" sz="2000" b="1">
                <a:solidFill>
                  <a:schemeClr val="tx2"/>
                </a:solidFill>
                <a:sym typeface="Wingdings" panose="05000000000000000000" pitchFamily="2" charset="2"/>
              </a:rPr>
              <a:t>message source</a:t>
            </a:r>
            <a:endParaRPr lang="en-GB" sz="2000" b="1">
              <a:solidFill>
                <a:schemeClr val="tx2"/>
              </a:solidFill>
              <a:ea typeface="Tahoma"/>
              <a:cs typeface="Tahoma"/>
            </a:endParaRP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Bringing it all together </a:t>
            </a:r>
            <a:r>
              <a:rPr lang="en-GB" sz="2000" b="1">
                <a:solidFill>
                  <a:schemeClr val="tx2"/>
                </a:solidFill>
                <a:sym typeface="Wingdings" panose="05000000000000000000" pitchFamily="2" charset="2"/>
              </a:rPr>
              <a:t>onto one page – </a:t>
            </a:r>
            <a:r>
              <a:rPr lang="en-GB" sz="2000">
                <a:sym typeface="Wingdings" panose="05000000000000000000" pitchFamily="2" charset="2"/>
              </a:rPr>
              <a:t>clarity</a:t>
            </a:r>
            <a:endParaRPr lang="en-GB" sz="2000">
              <a:ea typeface="Tahoma"/>
              <a:cs typeface="Tahoma"/>
            </a:endParaRP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Bringing the segmented versions together </a:t>
            </a:r>
            <a:r>
              <a:rPr lang="en-GB" sz="2000" b="1">
                <a:solidFill>
                  <a:schemeClr val="tx2"/>
                </a:solidFill>
                <a:sym typeface="Wingdings" panose="05000000000000000000" pitchFamily="2" charset="2"/>
              </a:rPr>
              <a:t>onto one version to map content</a:t>
            </a:r>
            <a:endParaRPr lang="en-GB" sz="2000" b="1">
              <a:solidFill>
                <a:schemeClr val="tx2"/>
              </a:solidFill>
              <a:ea typeface="Tahoma"/>
              <a:cs typeface="Tahoma"/>
            </a:endParaRPr>
          </a:p>
        </p:txBody>
      </p:sp>
      <p:sp>
        <p:nvSpPr>
          <p:cNvPr id="5" name="TextBox 4">
            <a:extLst>
              <a:ext uri="{FF2B5EF4-FFF2-40B4-BE49-F238E27FC236}">
                <a16:creationId xmlns:a16="http://schemas.microsoft.com/office/drawing/2014/main" id="{BC904D63-D947-4E33-BADA-E52B6F87989D}"/>
              </a:ext>
            </a:extLst>
          </p:cNvPr>
          <p:cNvSpPr txBox="1"/>
          <p:nvPr/>
        </p:nvSpPr>
        <p:spPr>
          <a:xfrm>
            <a:off x="729379" y="837398"/>
            <a:ext cx="10048775" cy="646331"/>
          </a:xfrm>
          <a:prstGeom prst="rect">
            <a:avLst/>
          </a:prstGeom>
          <a:noFill/>
        </p:spPr>
        <p:txBody>
          <a:bodyPr wrap="square" rtlCol="0">
            <a:spAutoFit/>
          </a:bodyPr>
          <a:lstStyle/>
          <a:p>
            <a:r>
              <a:rPr lang="en-GB" b="1">
                <a:solidFill>
                  <a:schemeClr val="bg1">
                    <a:lumMod val="50000"/>
                  </a:schemeClr>
                </a:solidFill>
              </a:rPr>
              <a:t>Based on our experience, and the context and goals of the programme, we propose the following activities as part of the adoption ladder.</a:t>
            </a:r>
          </a:p>
        </p:txBody>
      </p:sp>
      <p:sp>
        <p:nvSpPr>
          <p:cNvPr id="7" name="TextBox 6">
            <a:extLst>
              <a:ext uri="{FF2B5EF4-FFF2-40B4-BE49-F238E27FC236}">
                <a16:creationId xmlns:a16="http://schemas.microsoft.com/office/drawing/2014/main" id="{3545251F-403C-40DC-999C-6E8EE250A99B}"/>
              </a:ext>
            </a:extLst>
          </p:cNvPr>
          <p:cNvSpPr txBox="1"/>
          <p:nvPr/>
        </p:nvSpPr>
        <p:spPr>
          <a:xfrm>
            <a:off x="2028286" y="5052378"/>
            <a:ext cx="5021036" cy="646331"/>
          </a:xfrm>
          <a:prstGeom prst="rect">
            <a:avLst/>
          </a:prstGeom>
          <a:noFill/>
        </p:spPr>
        <p:txBody>
          <a:bodyPr wrap="square" rtlCol="0">
            <a:spAutoFit/>
          </a:bodyPr>
          <a:lstStyle/>
          <a:p>
            <a:r>
              <a:rPr lang="en-GB">
                <a:highlight>
                  <a:srgbClr val="FFFF00"/>
                </a:highlight>
              </a:rPr>
              <a:t>Focus on the Mavericks first</a:t>
            </a:r>
          </a:p>
          <a:p>
            <a:r>
              <a:rPr lang="en-GB">
                <a:highlight>
                  <a:srgbClr val="FFFF00"/>
                </a:highlight>
              </a:rPr>
              <a:t>(Fr have more compassionates too)</a:t>
            </a:r>
          </a:p>
        </p:txBody>
      </p:sp>
      <p:sp>
        <p:nvSpPr>
          <p:cNvPr id="8" name="TextBox 7">
            <a:extLst>
              <a:ext uri="{FF2B5EF4-FFF2-40B4-BE49-F238E27FC236}">
                <a16:creationId xmlns:a16="http://schemas.microsoft.com/office/drawing/2014/main" id="{A7BF940D-E670-4469-9113-B98C0D92EE81}"/>
              </a:ext>
            </a:extLst>
          </p:cNvPr>
          <p:cNvSpPr txBox="1"/>
          <p:nvPr/>
        </p:nvSpPr>
        <p:spPr>
          <a:xfrm>
            <a:off x="2101764" y="5697436"/>
            <a:ext cx="5021036" cy="646331"/>
          </a:xfrm>
          <a:prstGeom prst="rect">
            <a:avLst/>
          </a:prstGeom>
          <a:noFill/>
        </p:spPr>
        <p:txBody>
          <a:bodyPr wrap="square" rtlCol="0">
            <a:spAutoFit/>
          </a:bodyPr>
          <a:lstStyle/>
          <a:p>
            <a:r>
              <a:rPr lang="en-GB">
                <a:highlight>
                  <a:srgbClr val="FFFF00"/>
                </a:highlight>
              </a:rPr>
              <a:t>Communicate that these are realistic and feasible. And achievable for Galapagos</a:t>
            </a:r>
          </a:p>
        </p:txBody>
      </p:sp>
    </p:spTree>
    <p:extLst>
      <p:ext uri="{BB962C8B-B14F-4D97-AF65-F5344CB8AC3E}">
        <p14:creationId xmlns:p14="http://schemas.microsoft.com/office/powerpoint/2010/main" val="4263593407"/>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surgeons in a room&#10;&#10;Description automatically generated with low confidence">
            <a:extLst>
              <a:ext uri="{FF2B5EF4-FFF2-40B4-BE49-F238E27FC236}">
                <a16:creationId xmlns:a16="http://schemas.microsoft.com/office/drawing/2014/main" id="{FAD5C5AE-AE35-448D-8D43-CFC1319E0271}"/>
              </a:ext>
            </a:extLst>
          </p:cNvPr>
          <p:cNvPicPr>
            <a:picLocks noChangeAspect="1"/>
          </p:cNvPicPr>
          <p:nvPr/>
        </p:nvPicPr>
        <p:blipFill rotWithShape="1">
          <a:blip r:embed="rId2">
            <a:extLst>
              <a:ext uri="{28A0092B-C50C-407E-A947-70E740481C1C}">
                <a14:useLocalDpi xmlns:a14="http://schemas.microsoft.com/office/drawing/2010/main" val="0"/>
              </a:ext>
            </a:extLst>
          </a:blip>
          <a:srcRect l="1" r="292" b="15871"/>
          <a:stretch/>
        </p:blipFill>
        <p:spPr>
          <a:xfrm>
            <a:off x="-1" y="-1"/>
            <a:ext cx="12192001" cy="6858001"/>
          </a:xfrm>
          <a:prstGeom prst="rect">
            <a:avLst/>
          </a:prstGeom>
        </p:spPr>
      </p:pic>
      <p:sp>
        <p:nvSpPr>
          <p:cNvPr id="5" name="Rectangle 4">
            <a:extLst>
              <a:ext uri="{FF2B5EF4-FFF2-40B4-BE49-F238E27FC236}">
                <a16:creationId xmlns:a16="http://schemas.microsoft.com/office/drawing/2014/main" id="{33279CA1-B656-47A9-9EAD-AD936B9AACFC}"/>
              </a:ext>
            </a:extLst>
          </p:cNvPr>
          <p:cNvSpPr/>
          <p:nvPr/>
        </p:nvSpPr>
        <p:spPr bwMode="auto">
          <a:xfrm>
            <a:off x="-1" y="0"/>
            <a:ext cx="12192000" cy="6858001"/>
          </a:xfrm>
          <a:prstGeom prst="rect">
            <a:avLst/>
          </a:prstGeom>
          <a:solidFill>
            <a:schemeClr val="accent2">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 name="TextBox 5">
            <a:extLst>
              <a:ext uri="{FF2B5EF4-FFF2-40B4-BE49-F238E27FC236}">
                <a16:creationId xmlns:a16="http://schemas.microsoft.com/office/drawing/2014/main" id="{936033E8-EE77-4763-99D5-806377702814}"/>
              </a:ext>
            </a:extLst>
          </p:cNvPr>
          <p:cNvSpPr txBox="1"/>
          <p:nvPr/>
        </p:nvSpPr>
        <p:spPr>
          <a:xfrm>
            <a:off x="401722" y="2011680"/>
            <a:ext cx="329306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Tahoma"/>
                <a:ea typeface="+mn-ea"/>
                <a:cs typeface="+mn-cs"/>
              </a:rPr>
              <a:t>Bonus Round!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F58800"/>
                </a:solidFill>
                <a:effectLst/>
                <a:uLnTx/>
                <a:uFillTx/>
                <a:latin typeface="Tahoma"/>
                <a:ea typeface="+mn-ea"/>
                <a:cs typeface="+mn-cs"/>
              </a:rPr>
              <a:t>Patient Profiles</a:t>
            </a:r>
          </a:p>
        </p:txBody>
      </p:sp>
      <p:cxnSp>
        <p:nvCxnSpPr>
          <p:cNvPr id="8" name="Straight Connector 7">
            <a:extLst>
              <a:ext uri="{FF2B5EF4-FFF2-40B4-BE49-F238E27FC236}">
                <a16:creationId xmlns:a16="http://schemas.microsoft.com/office/drawing/2014/main" id="{C39506B6-5D94-4152-A59B-FE6AECB30CAB}"/>
              </a:ext>
            </a:extLst>
          </p:cNvPr>
          <p:cNvCxnSpPr>
            <a:cxnSpLocks/>
          </p:cNvCxnSpPr>
          <p:nvPr/>
        </p:nvCxnSpPr>
        <p:spPr bwMode="auto">
          <a:xfrm>
            <a:off x="475488" y="2983611"/>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AF557E73-DA78-4598-AFD3-CFEBB979F877}"/>
              </a:ext>
            </a:extLst>
          </p:cNvPr>
          <p:cNvSpPr txBox="1"/>
          <p:nvPr/>
        </p:nvSpPr>
        <p:spPr>
          <a:xfrm>
            <a:off x="448056" y="3111627"/>
            <a:ext cx="278892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Tahoma"/>
                <a:ea typeface="+mn-ea"/>
                <a:cs typeface="+mn-cs"/>
              </a:rPr>
              <a:t>Patient profiles can be powerful aspects of Journeys, how could we use them?</a:t>
            </a:r>
          </a:p>
        </p:txBody>
      </p:sp>
      <p:cxnSp>
        <p:nvCxnSpPr>
          <p:cNvPr id="16" name="Straight Connector 15">
            <a:extLst>
              <a:ext uri="{FF2B5EF4-FFF2-40B4-BE49-F238E27FC236}">
                <a16:creationId xmlns:a16="http://schemas.microsoft.com/office/drawing/2014/main" id="{4E2D8F17-A1AA-48FD-ADA1-E2B76216932E}"/>
              </a:ext>
            </a:extLst>
          </p:cNvPr>
          <p:cNvCxnSpPr>
            <a:cxnSpLocks/>
          </p:cNvCxnSpPr>
          <p:nvPr/>
        </p:nvCxnSpPr>
        <p:spPr bwMode="auto">
          <a:xfrm>
            <a:off x="475488" y="4378152"/>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1852893757"/>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C044-BEDA-42E8-913B-B30EC113F11D}"/>
              </a:ext>
            </a:extLst>
          </p:cNvPr>
          <p:cNvSpPr>
            <a:spLocks noGrp="1"/>
          </p:cNvSpPr>
          <p:nvPr>
            <p:ph type="title"/>
          </p:nvPr>
        </p:nvSpPr>
        <p:spPr>
          <a:xfrm>
            <a:off x="729379" y="259809"/>
            <a:ext cx="10810627" cy="808579"/>
          </a:xfrm>
        </p:spPr>
        <p:txBody>
          <a:bodyPr/>
          <a:lstStyle/>
          <a:p>
            <a:r>
              <a:rPr lang="en-GB"/>
              <a:t>Patient Profiles</a:t>
            </a:r>
          </a:p>
        </p:txBody>
      </p:sp>
      <p:sp>
        <p:nvSpPr>
          <p:cNvPr id="6" name="Rectangle 5">
            <a:extLst>
              <a:ext uri="{FF2B5EF4-FFF2-40B4-BE49-F238E27FC236}">
                <a16:creationId xmlns:a16="http://schemas.microsoft.com/office/drawing/2014/main" id="{99B84020-79A9-4C48-9FEC-E870B6547AF7}"/>
              </a:ext>
            </a:extLst>
          </p:cNvPr>
          <p:cNvSpPr/>
          <p:nvPr/>
        </p:nvSpPr>
        <p:spPr bwMode="auto">
          <a:xfrm>
            <a:off x="738904" y="1280160"/>
            <a:ext cx="5357096" cy="4648611"/>
          </a:xfrm>
          <a:prstGeom prst="rect">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ahoma" pitchFamily="-107" charset="0"/>
                <a:ea typeface="+mn-ea"/>
                <a:cs typeface="+mn-cs"/>
              </a:rPr>
              <a:t>Would be great to include if possible</a:t>
            </a:r>
          </a:p>
          <a:p>
            <a:pPr marL="0" marR="0" lvl="0" indent="0" algn="l" defTabSz="914400" rtl="0" eaLnBrk="0" fontAlgn="base" latinLnBrk="0" hangingPunct="0">
              <a:lnSpc>
                <a:spcPct val="100000"/>
              </a:lnSpc>
              <a:spcBef>
                <a:spcPct val="0"/>
              </a:spcBef>
              <a:spcAft>
                <a:spcPct val="0"/>
              </a:spcAft>
              <a:buClrTx/>
              <a:buSzTx/>
              <a:buFontTx/>
              <a:buNone/>
              <a:tabLst/>
              <a:defRPr/>
            </a:pPr>
            <a:r>
              <a:rPr lang="en-GB" sz="1600">
                <a:solidFill>
                  <a:srgbClr val="000000"/>
                </a:solidFill>
                <a:latin typeface="Tahoma" pitchFamily="-107" charset="0"/>
              </a:rPr>
              <a:t>Eeva to check the status of their approval for use</a:t>
            </a:r>
            <a:endParaRPr kumimoji="0" lang="en-GB"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pic>
        <p:nvPicPr>
          <p:cNvPr id="11" name="Graphic 10" descr="Good Idea with solid fill">
            <a:extLst>
              <a:ext uri="{FF2B5EF4-FFF2-40B4-BE49-F238E27FC236}">
                <a16:creationId xmlns:a16="http://schemas.microsoft.com/office/drawing/2014/main" id="{4AAC9E35-DC7A-4429-A7B8-DA4485058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5421" y="206898"/>
            <a:ext cx="914400" cy="914400"/>
          </a:xfrm>
          <a:prstGeom prst="rect">
            <a:avLst/>
          </a:prstGeom>
        </p:spPr>
      </p:pic>
    </p:spTree>
    <p:extLst>
      <p:ext uri="{BB962C8B-B14F-4D97-AF65-F5344CB8AC3E}">
        <p14:creationId xmlns:p14="http://schemas.microsoft.com/office/powerpoint/2010/main" val="1648334225"/>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a:extLst>
              <a:ext uri="{FF2B5EF4-FFF2-40B4-BE49-F238E27FC236}">
                <a16:creationId xmlns:a16="http://schemas.microsoft.com/office/drawing/2014/main" id="{A3B503D7-0435-4997-A397-981B30DADC12}"/>
              </a:ext>
            </a:extLst>
          </p:cNvPr>
          <p:cNvSpPr/>
          <p:nvPr/>
        </p:nvSpPr>
        <p:spPr>
          <a:xfrm>
            <a:off x="0" y="1"/>
            <a:ext cx="12192000" cy="4557561"/>
          </a:xfrm>
          <a:prstGeom prst="rect">
            <a:avLst/>
          </a:prstGeom>
          <a:blipFill>
            <a:blip r:embed="rId3" cstate="print"/>
            <a:stretch>
              <a:fillRect t="-5573" r="-5100"/>
            </a:stretch>
          </a:blipFill>
        </p:spPr>
        <p:txBody>
          <a:bodyPr wrap="square" lIns="0" tIns="0" rIns="0" bIns="0" rtlCol="0"/>
          <a:lstStyle/>
          <a:p>
            <a:pPr defTabSz="623423"/>
            <a:endParaRPr sz="1227">
              <a:solidFill>
                <a:prstClr val="black"/>
              </a:solidFill>
              <a:latin typeface="Calibri"/>
            </a:endParaRPr>
          </a:p>
        </p:txBody>
      </p:sp>
      <p:sp>
        <p:nvSpPr>
          <p:cNvPr id="7" name="TextBox 6">
            <a:extLst>
              <a:ext uri="{FF2B5EF4-FFF2-40B4-BE49-F238E27FC236}">
                <a16:creationId xmlns:a16="http://schemas.microsoft.com/office/drawing/2014/main" id="{9855C1C6-6F5B-4CE2-B475-FFE0AFC0F91A}"/>
              </a:ext>
            </a:extLst>
          </p:cNvPr>
          <p:cNvSpPr txBox="1"/>
          <p:nvPr/>
        </p:nvSpPr>
        <p:spPr>
          <a:xfrm>
            <a:off x="139756" y="17754"/>
            <a:ext cx="11775155" cy="512000"/>
          </a:xfrm>
          <a:prstGeom prst="rect">
            <a:avLst/>
          </a:prstGeom>
          <a:noFill/>
        </p:spPr>
        <p:txBody>
          <a:bodyPr wrap="square" rtlCol="0">
            <a:spAutoFit/>
          </a:bodyPr>
          <a:lstStyle/>
          <a:p>
            <a:pPr defTabSz="623423"/>
            <a:r>
              <a:rPr lang="en-GB" sz="2727" b="1">
                <a:solidFill>
                  <a:srgbClr val="4F81BD"/>
                </a:solidFill>
                <a:latin typeface="Arial" panose="020B0604020202020204" pitchFamily="34" charset="0"/>
                <a:cs typeface="Arial" panose="020B0604020202020204" pitchFamily="34" charset="0"/>
              </a:rPr>
              <a:t>Her pain is rapidly worsening and is interfering with her busy lifestyle</a:t>
            </a:r>
          </a:p>
        </p:txBody>
      </p:sp>
      <p:sp>
        <p:nvSpPr>
          <p:cNvPr id="20" name="Rectangle: Rounded Corners 19">
            <a:extLst>
              <a:ext uri="{FF2B5EF4-FFF2-40B4-BE49-F238E27FC236}">
                <a16:creationId xmlns:a16="http://schemas.microsoft.com/office/drawing/2014/main" id="{B416EF33-EA8F-41D2-80BB-D482A6F007DB}"/>
              </a:ext>
            </a:extLst>
          </p:cNvPr>
          <p:cNvSpPr/>
          <p:nvPr/>
        </p:nvSpPr>
        <p:spPr>
          <a:xfrm>
            <a:off x="5181265" y="1493894"/>
            <a:ext cx="6252835" cy="1385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423"/>
            <a:r>
              <a:rPr lang="en-GB" sz="1909">
                <a:solidFill>
                  <a:prstClr val="white"/>
                </a:solidFill>
                <a:latin typeface="Arial" panose="020B0604020202020204" pitchFamily="34" charset="0"/>
                <a:cs typeface="Arial" panose="020B0604020202020204" pitchFamily="34" charset="0"/>
              </a:rPr>
              <a:t>She needs a simple to take, oral treatment with rapid onset </a:t>
            </a:r>
          </a:p>
          <a:p>
            <a:pPr algn="ctr" defTabSz="623423"/>
            <a:r>
              <a:rPr lang="en-GB" sz="1909">
                <a:solidFill>
                  <a:prstClr val="white"/>
                </a:solidFill>
                <a:latin typeface="Arial" panose="020B0604020202020204" pitchFamily="34" charset="0"/>
                <a:cs typeface="Arial" panose="020B0604020202020204" pitchFamily="34" charset="0"/>
              </a:rPr>
              <a:t>and minimal disruption from side effects</a:t>
            </a:r>
          </a:p>
        </p:txBody>
      </p:sp>
      <p:graphicFrame>
        <p:nvGraphicFramePr>
          <p:cNvPr id="22" name="Table 22">
            <a:extLst>
              <a:ext uri="{FF2B5EF4-FFF2-40B4-BE49-F238E27FC236}">
                <a16:creationId xmlns:a16="http://schemas.microsoft.com/office/drawing/2014/main" id="{723E30C1-E588-4008-ABB5-256CAB13721A}"/>
              </a:ext>
            </a:extLst>
          </p:cNvPr>
          <p:cNvGraphicFramePr>
            <a:graphicFrameLocks noGrp="1"/>
          </p:cNvGraphicFramePr>
          <p:nvPr/>
        </p:nvGraphicFramePr>
        <p:xfrm>
          <a:off x="166825" y="4586439"/>
          <a:ext cx="11859591" cy="2177341"/>
        </p:xfrm>
        <a:graphic>
          <a:graphicData uri="http://schemas.openxmlformats.org/drawingml/2006/table">
            <a:tbl>
              <a:tblPr firstRow="1" bandRow="1">
                <a:tableStyleId>{5C22544A-7EE6-4342-B048-85BDC9FD1C3A}</a:tableStyleId>
              </a:tblPr>
              <a:tblGrid>
                <a:gridCol w="3953197">
                  <a:extLst>
                    <a:ext uri="{9D8B030D-6E8A-4147-A177-3AD203B41FA5}">
                      <a16:colId xmlns:a16="http://schemas.microsoft.com/office/drawing/2014/main" val="1443496140"/>
                    </a:ext>
                  </a:extLst>
                </a:gridCol>
                <a:gridCol w="3953197">
                  <a:extLst>
                    <a:ext uri="{9D8B030D-6E8A-4147-A177-3AD203B41FA5}">
                      <a16:colId xmlns:a16="http://schemas.microsoft.com/office/drawing/2014/main" val="4245717341"/>
                    </a:ext>
                  </a:extLst>
                </a:gridCol>
                <a:gridCol w="3953197">
                  <a:extLst>
                    <a:ext uri="{9D8B030D-6E8A-4147-A177-3AD203B41FA5}">
                      <a16:colId xmlns:a16="http://schemas.microsoft.com/office/drawing/2014/main" val="2516791943"/>
                    </a:ext>
                  </a:extLst>
                </a:gridCol>
              </a:tblGrid>
              <a:tr h="2177236">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About her</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40-year-old female with 2 children under 5</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Works full-time in a cafe</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Worsening pain </a:t>
                      </a:r>
                      <a:r>
                        <a:rPr lang="en-GB" sz="1200" b="0">
                          <a:solidFill>
                            <a:schemeClr val="tx1"/>
                          </a:solidFill>
                          <a:latin typeface="Arial" panose="020B0604020202020204" pitchFamily="34" charset="0"/>
                          <a:ea typeface="+mn-ea"/>
                          <a:cs typeface="Arial" panose="020B0604020202020204" pitchFamily="34" charset="0"/>
                        </a:rPr>
                        <a:t>and fatigue </a:t>
                      </a:r>
                      <a:r>
                        <a:rPr lang="en-GB" sz="1200" b="0">
                          <a:solidFill>
                            <a:schemeClr val="tx1"/>
                          </a:solidFill>
                          <a:latin typeface="Arial" panose="020B0604020202020204" pitchFamily="34" charset="0"/>
                          <a:cs typeface="Arial" panose="020B0604020202020204" pitchFamily="34" charset="0"/>
                        </a:rPr>
                        <a:t>impacts interactions with family &amp; customers </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Worried about managing frequent side-effects</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Wants an easy to take treatment to fit a busy lifestyle</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No history of comorbidities</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RA history and lab values</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Diagnosed 4 years ago</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DAS28: 5.8 (rapid increase in last 12 months)</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CRP: 12 mg/dL</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Seropositive</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Last X-ray showed radiographic progression in toes and ankles</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500" b="1" spc="45">
                          <a:solidFill>
                            <a:srgbClr val="005AAA"/>
                          </a:solidFill>
                          <a:latin typeface="Arial" panose="020B0604020202020204" pitchFamily="34" charset="0"/>
                          <a:ea typeface="+mn-ea"/>
                          <a:cs typeface="Arial" panose="020B0604020202020204" pitchFamily="34" charset="0"/>
                        </a:rPr>
                        <a:t>JYSELECA‘s rapid onset, favourable safety profile and oral format enable you to ease her pain quickly and conveniently and alleviate her concern about side effects; so she can take care of her children and enjoy her job</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214958"/>
                  </a:ext>
                </a:extLst>
              </a:tr>
            </a:tbl>
          </a:graphicData>
        </a:graphic>
      </p:graphicFrame>
      <p:pic>
        <p:nvPicPr>
          <p:cNvPr id="3" name="Picture 2">
            <a:extLst>
              <a:ext uri="{FF2B5EF4-FFF2-40B4-BE49-F238E27FC236}">
                <a16:creationId xmlns:a16="http://schemas.microsoft.com/office/drawing/2014/main" id="{FD3D8D43-9529-445F-B943-59E69930B39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0616" y="765102"/>
            <a:ext cx="3897987" cy="2692401"/>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1CCD54EF-5100-4387-90A5-ED87793A545E}"/>
              </a:ext>
            </a:extLst>
          </p:cNvPr>
          <p:cNvPicPr>
            <a:picLocks noChangeAspect="1"/>
          </p:cNvPicPr>
          <p:nvPr/>
        </p:nvPicPr>
        <p:blipFill>
          <a:blip r:embed="rId5"/>
          <a:stretch>
            <a:fillRect/>
          </a:stretch>
        </p:blipFill>
        <p:spPr>
          <a:xfrm>
            <a:off x="8189579" y="2271561"/>
            <a:ext cx="4013200" cy="2834827"/>
          </a:xfrm>
          <a:prstGeom prst="rect">
            <a:avLst/>
          </a:prstGeom>
        </p:spPr>
      </p:pic>
    </p:spTree>
    <p:extLst>
      <p:ext uri="{BB962C8B-B14F-4D97-AF65-F5344CB8AC3E}">
        <p14:creationId xmlns:p14="http://schemas.microsoft.com/office/powerpoint/2010/main" val="385803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8">
            <a:extLst>
              <a:ext uri="{FF2B5EF4-FFF2-40B4-BE49-F238E27FC236}">
                <a16:creationId xmlns:a16="http://schemas.microsoft.com/office/drawing/2014/main" id="{1D887105-B9A0-4B25-9CEE-7214339A8087}"/>
              </a:ext>
            </a:extLst>
          </p:cNvPr>
          <p:cNvSpPr/>
          <p:nvPr/>
        </p:nvSpPr>
        <p:spPr>
          <a:xfrm>
            <a:off x="0" y="1"/>
            <a:ext cx="12192000" cy="4557561"/>
          </a:xfrm>
          <a:prstGeom prst="rect">
            <a:avLst/>
          </a:prstGeom>
          <a:blipFill>
            <a:blip r:embed="rId2" cstate="print"/>
            <a:stretch>
              <a:fillRect t="-5573" r="-5100"/>
            </a:stretch>
          </a:blipFill>
        </p:spPr>
        <p:txBody>
          <a:bodyPr wrap="square" lIns="0" tIns="0" rIns="0" bIns="0" rtlCol="0"/>
          <a:lstStyle/>
          <a:p>
            <a:pPr defTabSz="623423"/>
            <a:endParaRPr sz="1227">
              <a:solidFill>
                <a:prstClr val="black"/>
              </a:solidFill>
              <a:latin typeface="Calibri"/>
            </a:endParaRPr>
          </a:p>
        </p:txBody>
      </p:sp>
      <p:sp>
        <p:nvSpPr>
          <p:cNvPr id="7" name="TextBox 6">
            <a:extLst>
              <a:ext uri="{FF2B5EF4-FFF2-40B4-BE49-F238E27FC236}">
                <a16:creationId xmlns:a16="http://schemas.microsoft.com/office/drawing/2014/main" id="{9855C1C6-6F5B-4CE2-B475-FFE0AFC0F91A}"/>
              </a:ext>
            </a:extLst>
          </p:cNvPr>
          <p:cNvSpPr txBox="1"/>
          <p:nvPr/>
        </p:nvSpPr>
        <p:spPr>
          <a:xfrm>
            <a:off x="163258" y="108941"/>
            <a:ext cx="11759047" cy="931665"/>
          </a:xfrm>
          <a:prstGeom prst="rect">
            <a:avLst/>
          </a:prstGeom>
          <a:noFill/>
        </p:spPr>
        <p:txBody>
          <a:bodyPr wrap="square" rtlCol="0">
            <a:spAutoFit/>
          </a:bodyPr>
          <a:lstStyle/>
          <a:p>
            <a:pPr defTabSz="623423"/>
            <a:r>
              <a:rPr lang="en-GB" sz="2727" b="1">
                <a:solidFill>
                  <a:srgbClr val="4F81BD"/>
                </a:solidFill>
                <a:latin typeface="Arial" panose="020B0604020202020204" pitchFamily="34" charset="0"/>
                <a:cs typeface="Arial" panose="020B0604020202020204" pitchFamily="34" charset="0"/>
              </a:rPr>
              <a:t>Her RA pain is getting worse – And she often skips her current treatment due to intolerance to csDMARDs</a:t>
            </a:r>
          </a:p>
        </p:txBody>
      </p:sp>
      <p:sp>
        <p:nvSpPr>
          <p:cNvPr id="20" name="Rectangle: Rounded Corners 19">
            <a:extLst>
              <a:ext uri="{FF2B5EF4-FFF2-40B4-BE49-F238E27FC236}">
                <a16:creationId xmlns:a16="http://schemas.microsoft.com/office/drawing/2014/main" id="{B416EF33-EA8F-41D2-80BB-D482A6F007DB}"/>
              </a:ext>
            </a:extLst>
          </p:cNvPr>
          <p:cNvSpPr/>
          <p:nvPr/>
        </p:nvSpPr>
        <p:spPr>
          <a:xfrm>
            <a:off x="5229756" y="1443681"/>
            <a:ext cx="6140091" cy="1385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423"/>
            <a:r>
              <a:rPr lang="en-GB" sz="1909">
                <a:solidFill>
                  <a:prstClr val="white"/>
                </a:solidFill>
                <a:latin typeface="Arial" panose="020B0604020202020204" pitchFamily="34" charset="0"/>
                <a:cs typeface="Arial" panose="020B0604020202020204" pitchFamily="34" charset="0"/>
              </a:rPr>
              <a:t>She needs a convenient, effective and tolerable monotherapy to stay adherent and get her RA under control</a:t>
            </a:r>
          </a:p>
        </p:txBody>
      </p:sp>
      <p:graphicFrame>
        <p:nvGraphicFramePr>
          <p:cNvPr id="22" name="Table 22">
            <a:extLst>
              <a:ext uri="{FF2B5EF4-FFF2-40B4-BE49-F238E27FC236}">
                <a16:creationId xmlns:a16="http://schemas.microsoft.com/office/drawing/2014/main" id="{723E30C1-E588-4008-ABB5-256CAB13721A}"/>
              </a:ext>
            </a:extLst>
          </p:cNvPr>
          <p:cNvGraphicFramePr>
            <a:graphicFrameLocks noGrp="1"/>
          </p:cNvGraphicFramePr>
          <p:nvPr/>
        </p:nvGraphicFramePr>
        <p:xfrm>
          <a:off x="163259" y="4560277"/>
          <a:ext cx="11859591" cy="1945121"/>
        </p:xfrm>
        <a:graphic>
          <a:graphicData uri="http://schemas.openxmlformats.org/drawingml/2006/table">
            <a:tbl>
              <a:tblPr firstRow="1" bandRow="1">
                <a:tableStyleId>{5C22544A-7EE6-4342-B048-85BDC9FD1C3A}</a:tableStyleId>
              </a:tblPr>
              <a:tblGrid>
                <a:gridCol w="3953197">
                  <a:extLst>
                    <a:ext uri="{9D8B030D-6E8A-4147-A177-3AD203B41FA5}">
                      <a16:colId xmlns:a16="http://schemas.microsoft.com/office/drawing/2014/main" val="1443496140"/>
                    </a:ext>
                  </a:extLst>
                </a:gridCol>
                <a:gridCol w="3953197">
                  <a:extLst>
                    <a:ext uri="{9D8B030D-6E8A-4147-A177-3AD203B41FA5}">
                      <a16:colId xmlns:a16="http://schemas.microsoft.com/office/drawing/2014/main" val="4245717341"/>
                    </a:ext>
                  </a:extLst>
                </a:gridCol>
                <a:gridCol w="3953197">
                  <a:extLst>
                    <a:ext uri="{9D8B030D-6E8A-4147-A177-3AD203B41FA5}">
                      <a16:colId xmlns:a16="http://schemas.microsoft.com/office/drawing/2014/main" val="2516791943"/>
                    </a:ext>
                  </a:extLst>
                </a:gridCol>
              </a:tblGrid>
              <a:tr h="1945121">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About her</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Female, 52</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Sales representative, extensive travel required</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Pain in her hands makes it hard use computer keyboard and mouse</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Admits she is increasingly skipping doses of csDMARD to avoid bad nausea</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Wants to avoid multiple drug regimens</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RA history and lab values</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Diagnosed </a:t>
                      </a:r>
                      <a:r>
                        <a:rPr lang="pt-BR" sz="1200" b="0">
                          <a:solidFill>
                            <a:schemeClr val="tx1"/>
                          </a:solidFill>
                          <a:latin typeface="Arial" panose="020B0604020202020204" pitchFamily="34" charset="0"/>
                          <a:ea typeface="+mn-ea"/>
                          <a:cs typeface="Arial" panose="020B0604020202020204" pitchFamily="34" charset="0"/>
                        </a:rPr>
                        <a:t>2</a:t>
                      </a:r>
                      <a:r>
                        <a:rPr lang="pt-BR" sz="1200" b="0">
                          <a:solidFill>
                            <a:srgbClr val="FF0000"/>
                          </a:solidFill>
                          <a:latin typeface="Arial" panose="020B0604020202020204" pitchFamily="34" charset="0"/>
                          <a:cs typeface="Arial" panose="020B0604020202020204" pitchFamily="34" charset="0"/>
                        </a:rPr>
                        <a:t> </a:t>
                      </a:r>
                      <a:r>
                        <a:rPr lang="pt-BR" sz="1200" b="0">
                          <a:solidFill>
                            <a:schemeClr val="tx1"/>
                          </a:solidFill>
                          <a:latin typeface="Arial" panose="020B0604020202020204" pitchFamily="34" charset="0"/>
                          <a:cs typeface="Arial" panose="020B0604020202020204" pitchFamily="34" charset="0"/>
                        </a:rPr>
                        <a:t>years ago</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DAS28: 5.1</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CRP: 11 mg/dL</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Seropositive</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500" spc="45">
                          <a:solidFill>
                            <a:srgbClr val="005AAA"/>
                          </a:solidFill>
                          <a:latin typeface="Arial" panose="020B0604020202020204" pitchFamily="34" charset="0"/>
                          <a:cs typeface="Arial" panose="020B0604020202020204" pitchFamily="34" charset="0"/>
                        </a:rPr>
                        <a:t>With JYSELECA, you can offer her an effective monotherapy with a </a:t>
                      </a:r>
                      <a:r>
                        <a:rPr lang="en-GB" sz="1500" b="1" spc="45">
                          <a:solidFill>
                            <a:srgbClr val="005AAA"/>
                          </a:solidFill>
                          <a:latin typeface="Arial" panose="020B0604020202020204" pitchFamily="34" charset="0"/>
                          <a:ea typeface="+mn-ea"/>
                          <a:cs typeface="Arial" panose="020B0604020202020204" pitchFamily="34" charset="0"/>
                        </a:rPr>
                        <a:t>favourable</a:t>
                      </a:r>
                      <a:r>
                        <a:rPr lang="en-GB" sz="1500" spc="45">
                          <a:solidFill>
                            <a:srgbClr val="005AAA"/>
                          </a:solidFill>
                          <a:latin typeface="Arial" panose="020B0604020202020204" pitchFamily="34" charset="0"/>
                          <a:cs typeface="Arial" panose="020B0604020202020204" pitchFamily="34" charset="0"/>
                        </a:rPr>
                        <a:t> safety profile all in a convenient once-daily tablet – helping her stay compliant and focused on her work</a:t>
                      </a:r>
                    </a:p>
                    <a:p>
                      <a:pPr marL="0" marR="0" lvl="0" indent="0" algn="ctr" defTabSz="914400" eaLnBrk="1" fontAlgn="auto" latinLnBrk="0" hangingPunct="1">
                        <a:lnSpc>
                          <a:spcPct val="100000"/>
                        </a:lnSpc>
                        <a:spcBef>
                          <a:spcPts val="0"/>
                        </a:spcBef>
                        <a:spcAft>
                          <a:spcPts val="0"/>
                        </a:spcAft>
                        <a:buClrTx/>
                        <a:buSzTx/>
                        <a:buFontTx/>
                        <a:buNone/>
                        <a:tabLst/>
                        <a:defRPr/>
                      </a:pPr>
                      <a:endParaRPr lang="en-GB" sz="1600" spc="45">
                        <a:solidFill>
                          <a:srgbClr val="005AAA"/>
                        </a:solidFill>
                        <a:latin typeface="Arial" panose="020B0604020202020204" pitchFamily="34" charset="0"/>
                        <a:cs typeface="Arial" panose="020B0604020202020204" pitchFamily="34" charset="0"/>
                      </a:endParaRP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214958"/>
                  </a:ext>
                </a:extLst>
              </a:tr>
            </a:tbl>
          </a:graphicData>
        </a:graphic>
      </p:graphicFrame>
      <p:pic>
        <p:nvPicPr>
          <p:cNvPr id="3" name="Picture 2">
            <a:extLst>
              <a:ext uri="{FF2B5EF4-FFF2-40B4-BE49-F238E27FC236}">
                <a16:creationId xmlns:a16="http://schemas.microsoft.com/office/drawing/2014/main" id="{DF582CE9-A3A8-4C5F-89AE-12B2153EF9A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4284" y="1099070"/>
            <a:ext cx="3447917" cy="2687191"/>
          </a:xfrm>
          <a:prstGeom prst="rect">
            <a:avLst/>
          </a:prstGeom>
        </p:spPr>
      </p:pic>
      <p:pic>
        <p:nvPicPr>
          <p:cNvPr id="10" name="Picture 9" descr="A picture containing food&#10;&#10;Description automatically generated">
            <a:extLst>
              <a:ext uri="{FF2B5EF4-FFF2-40B4-BE49-F238E27FC236}">
                <a16:creationId xmlns:a16="http://schemas.microsoft.com/office/drawing/2014/main" id="{4B39FDE2-E7CD-47A6-A015-8FE3B19224B5}"/>
              </a:ext>
            </a:extLst>
          </p:cNvPr>
          <p:cNvPicPr>
            <a:picLocks noChangeAspect="1"/>
          </p:cNvPicPr>
          <p:nvPr/>
        </p:nvPicPr>
        <p:blipFill>
          <a:blip r:embed="rId4"/>
          <a:stretch>
            <a:fillRect/>
          </a:stretch>
        </p:blipFill>
        <p:spPr>
          <a:xfrm>
            <a:off x="8189579" y="2271561"/>
            <a:ext cx="4013200" cy="2834827"/>
          </a:xfrm>
          <a:prstGeom prst="rect">
            <a:avLst/>
          </a:prstGeom>
        </p:spPr>
      </p:pic>
    </p:spTree>
    <p:extLst>
      <p:ext uri="{BB962C8B-B14F-4D97-AF65-F5344CB8AC3E}">
        <p14:creationId xmlns:p14="http://schemas.microsoft.com/office/powerpoint/2010/main" val="2194841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8">
            <a:extLst>
              <a:ext uri="{FF2B5EF4-FFF2-40B4-BE49-F238E27FC236}">
                <a16:creationId xmlns:a16="http://schemas.microsoft.com/office/drawing/2014/main" id="{24914A35-108A-4D5E-94E0-6707EE75688D}"/>
              </a:ext>
            </a:extLst>
          </p:cNvPr>
          <p:cNvSpPr/>
          <p:nvPr/>
        </p:nvSpPr>
        <p:spPr>
          <a:xfrm>
            <a:off x="0" y="1"/>
            <a:ext cx="12192000" cy="4557561"/>
          </a:xfrm>
          <a:prstGeom prst="rect">
            <a:avLst/>
          </a:prstGeom>
          <a:blipFill>
            <a:blip r:embed="rId2" cstate="print"/>
            <a:stretch>
              <a:fillRect t="-5573" r="-5100"/>
            </a:stretch>
          </a:blipFill>
        </p:spPr>
        <p:txBody>
          <a:bodyPr wrap="square" lIns="0" tIns="0" rIns="0" bIns="0" rtlCol="0"/>
          <a:lstStyle/>
          <a:p>
            <a:pPr defTabSz="623423"/>
            <a:endParaRPr sz="1227">
              <a:solidFill>
                <a:prstClr val="black"/>
              </a:solidFill>
              <a:latin typeface="Calibri"/>
            </a:endParaRPr>
          </a:p>
        </p:txBody>
      </p:sp>
      <p:sp>
        <p:nvSpPr>
          <p:cNvPr id="7" name="TextBox 6">
            <a:extLst>
              <a:ext uri="{FF2B5EF4-FFF2-40B4-BE49-F238E27FC236}">
                <a16:creationId xmlns:a16="http://schemas.microsoft.com/office/drawing/2014/main" id="{9855C1C6-6F5B-4CE2-B475-FFE0AFC0F91A}"/>
              </a:ext>
            </a:extLst>
          </p:cNvPr>
          <p:cNvSpPr txBox="1"/>
          <p:nvPr/>
        </p:nvSpPr>
        <p:spPr>
          <a:xfrm>
            <a:off x="163258" y="108941"/>
            <a:ext cx="11759047" cy="931665"/>
          </a:xfrm>
          <a:prstGeom prst="rect">
            <a:avLst/>
          </a:prstGeom>
          <a:noFill/>
        </p:spPr>
        <p:txBody>
          <a:bodyPr wrap="square" rtlCol="0">
            <a:spAutoFit/>
          </a:bodyPr>
          <a:lstStyle/>
          <a:p>
            <a:pPr defTabSz="623423"/>
            <a:r>
              <a:rPr lang="en-GB" sz="2727" b="1">
                <a:solidFill>
                  <a:srgbClr val="4F81BD"/>
                </a:solidFill>
                <a:latin typeface="Arial" panose="020B0604020202020204" pitchFamily="34" charset="0"/>
                <a:cs typeface="Arial" panose="020B0604020202020204" pitchFamily="34" charset="0"/>
              </a:rPr>
              <a:t>His current RA therapy isn’t working – he’s worried about losing the physical function he needs to keep working to support his family</a:t>
            </a:r>
          </a:p>
        </p:txBody>
      </p:sp>
      <p:sp>
        <p:nvSpPr>
          <p:cNvPr id="20" name="Rectangle: Rounded Corners 19">
            <a:extLst>
              <a:ext uri="{FF2B5EF4-FFF2-40B4-BE49-F238E27FC236}">
                <a16:creationId xmlns:a16="http://schemas.microsoft.com/office/drawing/2014/main" id="{B416EF33-EA8F-41D2-80BB-D482A6F007DB}"/>
              </a:ext>
            </a:extLst>
          </p:cNvPr>
          <p:cNvSpPr/>
          <p:nvPr/>
        </p:nvSpPr>
        <p:spPr>
          <a:xfrm>
            <a:off x="5141671" y="1460614"/>
            <a:ext cx="6178827" cy="1385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423"/>
            <a:r>
              <a:rPr lang="en-GB" sz="1909">
                <a:solidFill>
                  <a:prstClr val="white"/>
                </a:solidFill>
                <a:latin typeface="Arial" panose="020B0604020202020204" pitchFamily="34" charset="0"/>
                <a:cs typeface="Arial" panose="020B0604020202020204" pitchFamily="34" charset="0"/>
              </a:rPr>
              <a:t>He needs an effective, oral RA treatment that can prevent further progression and maintain joint function</a:t>
            </a:r>
          </a:p>
        </p:txBody>
      </p:sp>
      <p:graphicFrame>
        <p:nvGraphicFramePr>
          <p:cNvPr id="22" name="Table 22">
            <a:extLst>
              <a:ext uri="{FF2B5EF4-FFF2-40B4-BE49-F238E27FC236}">
                <a16:creationId xmlns:a16="http://schemas.microsoft.com/office/drawing/2014/main" id="{723E30C1-E588-4008-ABB5-256CAB13721A}"/>
              </a:ext>
            </a:extLst>
          </p:cNvPr>
          <p:cNvGraphicFramePr>
            <a:graphicFrameLocks noGrp="1"/>
          </p:cNvGraphicFramePr>
          <p:nvPr/>
        </p:nvGraphicFramePr>
        <p:xfrm>
          <a:off x="166205" y="4561769"/>
          <a:ext cx="11859592" cy="1987867"/>
        </p:xfrm>
        <a:graphic>
          <a:graphicData uri="http://schemas.openxmlformats.org/drawingml/2006/table">
            <a:tbl>
              <a:tblPr firstRow="1" bandRow="1">
                <a:tableStyleId>{5C22544A-7EE6-4342-B048-85BDC9FD1C3A}</a:tableStyleId>
              </a:tblPr>
              <a:tblGrid>
                <a:gridCol w="3953197">
                  <a:extLst>
                    <a:ext uri="{9D8B030D-6E8A-4147-A177-3AD203B41FA5}">
                      <a16:colId xmlns:a16="http://schemas.microsoft.com/office/drawing/2014/main" val="1443496140"/>
                    </a:ext>
                  </a:extLst>
                </a:gridCol>
                <a:gridCol w="3901864">
                  <a:extLst>
                    <a:ext uri="{9D8B030D-6E8A-4147-A177-3AD203B41FA5}">
                      <a16:colId xmlns:a16="http://schemas.microsoft.com/office/drawing/2014/main" val="4245717341"/>
                    </a:ext>
                  </a:extLst>
                </a:gridCol>
                <a:gridCol w="4004531">
                  <a:extLst>
                    <a:ext uri="{9D8B030D-6E8A-4147-A177-3AD203B41FA5}">
                      <a16:colId xmlns:a16="http://schemas.microsoft.com/office/drawing/2014/main" val="2516791943"/>
                    </a:ext>
                  </a:extLst>
                </a:gridCol>
              </a:tblGrid>
              <a:tr h="1987867">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About him</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Male, 55, father of two teenagers</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Self-employed car mechanic </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Increasing pain &amp; reduced grip strength is making his job difficult</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Controlled hypertension and no other comorbidities</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Would prefer an oral treatment rather than self injecting</a:t>
                      </a: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RA history and lab values</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Diagnosed 12 years ago</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DAS28: 5.3</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CRP: 15.2 mg/dL</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Seropositive</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X-ray showed radiographic progression in both hands</a:t>
                      </a: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500" spc="45">
                          <a:solidFill>
                            <a:srgbClr val="005AAA"/>
                          </a:solidFill>
                          <a:latin typeface="Arial" panose="020B0604020202020204" pitchFamily="34" charset="0"/>
                          <a:cs typeface="Arial" panose="020B0604020202020204" pitchFamily="34" charset="0"/>
                        </a:rPr>
                        <a:t>With JYSELECA, you can offer him </a:t>
                      </a:r>
                      <a:r>
                        <a:rPr lang="en-GB" sz="1500" b="1" spc="45">
                          <a:solidFill>
                            <a:srgbClr val="005AAA"/>
                          </a:solidFill>
                          <a:latin typeface="Arial" panose="020B0604020202020204" pitchFamily="34" charset="0"/>
                          <a:ea typeface="+mn-ea"/>
                          <a:cs typeface="Arial" panose="020B0604020202020204" pitchFamily="34" charset="0"/>
                        </a:rPr>
                        <a:t>a convenient oral treatment that prevents joint damage progression so he can </a:t>
                      </a:r>
                      <a:r>
                        <a:rPr lang="en-GB" sz="1500" spc="45">
                          <a:solidFill>
                            <a:srgbClr val="005AAA"/>
                          </a:solidFill>
                          <a:latin typeface="Arial" panose="020B0604020202020204" pitchFamily="34" charset="0"/>
                          <a:cs typeface="Arial" panose="020B0604020202020204" pitchFamily="34" charset="0"/>
                        </a:rPr>
                        <a:t>continue to work and support his family. </a:t>
                      </a:r>
                      <a:endParaRPr lang="en-GB" sz="1500" spc="45">
                        <a:solidFill>
                          <a:srgbClr val="FF0000"/>
                        </a:solidFill>
                        <a:latin typeface="Arial" panose="020B0604020202020204" pitchFamily="34" charset="0"/>
                        <a:cs typeface="Arial" panose="020B0604020202020204" pitchFamily="34" charset="0"/>
                      </a:endParaRP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214958"/>
                  </a:ext>
                </a:extLst>
              </a:tr>
            </a:tbl>
          </a:graphicData>
        </a:graphic>
      </p:graphicFrame>
      <p:pic>
        <p:nvPicPr>
          <p:cNvPr id="3" name="Picture 2">
            <a:extLst>
              <a:ext uri="{FF2B5EF4-FFF2-40B4-BE49-F238E27FC236}">
                <a16:creationId xmlns:a16="http://schemas.microsoft.com/office/drawing/2014/main" id="{28A7DFC1-71FD-4741-A2EB-F3F4DEA784A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9629" y="1219735"/>
            <a:ext cx="3374972" cy="2625460"/>
          </a:xfrm>
          <a:prstGeom prst="rect">
            <a:avLst/>
          </a:prstGeom>
        </p:spPr>
      </p:pic>
      <p:pic>
        <p:nvPicPr>
          <p:cNvPr id="10" name="Picture 9" descr="A picture containing food&#10;&#10;Description automatically generated">
            <a:extLst>
              <a:ext uri="{FF2B5EF4-FFF2-40B4-BE49-F238E27FC236}">
                <a16:creationId xmlns:a16="http://schemas.microsoft.com/office/drawing/2014/main" id="{D80B967A-CAC1-473E-9D5D-0CE2BCA8225D}"/>
              </a:ext>
            </a:extLst>
          </p:cNvPr>
          <p:cNvPicPr>
            <a:picLocks noChangeAspect="1"/>
          </p:cNvPicPr>
          <p:nvPr/>
        </p:nvPicPr>
        <p:blipFill>
          <a:blip r:embed="rId4"/>
          <a:stretch>
            <a:fillRect/>
          </a:stretch>
        </p:blipFill>
        <p:spPr>
          <a:xfrm>
            <a:off x="8189579" y="2271561"/>
            <a:ext cx="4013200" cy="2834827"/>
          </a:xfrm>
          <a:prstGeom prst="rect">
            <a:avLst/>
          </a:prstGeom>
        </p:spPr>
      </p:pic>
    </p:spTree>
    <p:extLst>
      <p:ext uri="{BB962C8B-B14F-4D97-AF65-F5344CB8AC3E}">
        <p14:creationId xmlns:p14="http://schemas.microsoft.com/office/powerpoint/2010/main" val="2086994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8C7EF-9E69-45D6-B206-1DF7094047A7}"/>
              </a:ext>
            </a:extLst>
          </p:cNvPr>
          <p:cNvSpPr>
            <a:spLocks noGrp="1"/>
          </p:cNvSpPr>
          <p:nvPr>
            <p:ph type="title"/>
          </p:nvPr>
        </p:nvSpPr>
        <p:spPr/>
        <p:txBody>
          <a:bodyPr/>
          <a:lstStyle/>
          <a:p>
            <a:r>
              <a:rPr lang="en-GB"/>
              <a:t>Preparation steps for success with JYSELECA</a:t>
            </a:r>
          </a:p>
        </p:txBody>
      </p:sp>
      <p:sp>
        <p:nvSpPr>
          <p:cNvPr id="28" name="Text Placeholder 27">
            <a:extLst>
              <a:ext uri="{FF2B5EF4-FFF2-40B4-BE49-F238E27FC236}">
                <a16:creationId xmlns:a16="http://schemas.microsoft.com/office/drawing/2014/main" id="{3B4402FA-9483-40F8-9212-CB917B9FC5FF}"/>
              </a:ext>
            </a:extLst>
          </p:cNvPr>
          <p:cNvSpPr>
            <a:spLocks noGrp="1"/>
          </p:cNvSpPr>
          <p:nvPr>
            <p:ph type="body" sz="quarter" idx="14"/>
          </p:nvPr>
        </p:nvSpPr>
        <p:spPr/>
        <p:txBody>
          <a:bodyPr/>
          <a:lstStyle/>
          <a:p>
            <a:endParaRPr lang="en-GB"/>
          </a:p>
        </p:txBody>
      </p:sp>
      <p:sp>
        <p:nvSpPr>
          <p:cNvPr id="29" name="Text Placeholder 28">
            <a:extLst>
              <a:ext uri="{FF2B5EF4-FFF2-40B4-BE49-F238E27FC236}">
                <a16:creationId xmlns:a16="http://schemas.microsoft.com/office/drawing/2014/main" id="{94043FC8-36C7-468D-85BF-7DA146E7B5FB}"/>
              </a:ext>
            </a:extLst>
          </p:cNvPr>
          <p:cNvSpPr>
            <a:spLocks noGrp="1"/>
          </p:cNvSpPr>
          <p:nvPr>
            <p:ph type="body" sz="quarter" idx="26"/>
          </p:nvPr>
        </p:nvSpPr>
        <p:spPr/>
        <p:txBody>
          <a:bodyPr/>
          <a:lstStyle/>
          <a:p>
            <a:endParaRPr lang="en-GB"/>
          </a:p>
        </p:txBody>
      </p:sp>
      <p:graphicFrame>
        <p:nvGraphicFramePr>
          <p:cNvPr id="2" name="Table 7">
            <a:extLst>
              <a:ext uri="{FF2B5EF4-FFF2-40B4-BE49-F238E27FC236}">
                <a16:creationId xmlns:a16="http://schemas.microsoft.com/office/drawing/2014/main" id="{899293E5-5884-4C3D-9021-06F156E65AE4}"/>
              </a:ext>
            </a:extLst>
          </p:cNvPr>
          <p:cNvGraphicFramePr>
            <a:graphicFrameLocks noGrp="1"/>
          </p:cNvGraphicFramePr>
          <p:nvPr>
            <p:extLst>
              <p:ext uri="{D42A27DB-BD31-4B8C-83A1-F6EECF244321}">
                <p14:modId xmlns:p14="http://schemas.microsoft.com/office/powerpoint/2010/main" val="1975654006"/>
              </p:ext>
            </p:extLst>
          </p:nvPr>
        </p:nvGraphicFramePr>
        <p:xfrm>
          <a:off x="863599" y="2010831"/>
          <a:ext cx="10464800" cy="4280749"/>
        </p:xfrm>
        <a:graphic>
          <a:graphicData uri="http://schemas.openxmlformats.org/drawingml/2006/table">
            <a:tbl>
              <a:tblPr firstRow="1" bandRow="1">
                <a:tableStyleId>{5C22544A-7EE6-4342-B048-85BDC9FD1C3A}</a:tableStyleId>
              </a:tblPr>
              <a:tblGrid>
                <a:gridCol w="2616200">
                  <a:extLst>
                    <a:ext uri="{9D8B030D-6E8A-4147-A177-3AD203B41FA5}">
                      <a16:colId xmlns:a16="http://schemas.microsoft.com/office/drawing/2014/main" val="3491881904"/>
                    </a:ext>
                  </a:extLst>
                </a:gridCol>
                <a:gridCol w="2616200">
                  <a:extLst>
                    <a:ext uri="{9D8B030D-6E8A-4147-A177-3AD203B41FA5}">
                      <a16:colId xmlns:a16="http://schemas.microsoft.com/office/drawing/2014/main" val="649310198"/>
                    </a:ext>
                  </a:extLst>
                </a:gridCol>
                <a:gridCol w="2616200">
                  <a:extLst>
                    <a:ext uri="{9D8B030D-6E8A-4147-A177-3AD203B41FA5}">
                      <a16:colId xmlns:a16="http://schemas.microsoft.com/office/drawing/2014/main" val="1575158778"/>
                    </a:ext>
                  </a:extLst>
                </a:gridCol>
                <a:gridCol w="2616200">
                  <a:extLst>
                    <a:ext uri="{9D8B030D-6E8A-4147-A177-3AD203B41FA5}">
                      <a16:colId xmlns:a16="http://schemas.microsoft.com/office/drawing/2014/main" val="2473382117"/>
                    </a:ext>
                  </a:extLst>
                </a:gridCol>
              </a:tblGrid>
              <a:tr h="2316480">
                <a:tc>
                  <a:txBody>
                    <a:bodyPr/>
                    <a:lstStyle/>
                    <a:p>
                      <a:r>
                        <a:rPr lang="en-GB" sz="2400">
                          <a:latin typeface="Arial" panose="020B0604020202020204" pitchFamily="34" charset="0"/>
                          <a:cs typeface="Arial" panose="020B0604020202020204" pitchFamily="34" charset="0"/>
                        </a:rPr>
                        <a:t>Prepare to hold your Winning Mindset</a:t>
                      </a:r>
                    </a:p>
                  </a:txBody>
                  <a:tcPr marL="121920" marR="121920" marT="60960" marB="60960">
                    <a:solidFill>
                      <a:schemeClr val="accent5"/>
                    </a:solidFill>
                  </a:tcPr>
                </a:tc>
                <a:tc>
                  <a:txBody>
                    <a:bodyPr/>
                    <a:lstStyle/>
                    <a:p>
                      <a:r>
                        <a:rPr lang="en-GB" sz="2400">
                          <a:latin typeface="Arial" panose="020B0604020202020204" pitchFamily="34" charset="0"/>
                          <a:cs typeface="Arial" panose="020B0604020202020204" pitchFamily="34" charset="0"/>
                        </a:rPr>
                        <a:t>Recognise different customer types &amp; drivers</a:t>
                      </a:r>
                    </a:p>
                  </a:txBody>
                  <a:tcPr marL="121920" marR="121920" marT="60960" marB="60960">
                    <a:solidFill>
                      <a:srgbClr val="A15699"/>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a:latin typeface="Arial" panose="020B0604020202020204" pitchFamily="34" charset="0"/>
                          <a:cs typeface="Arial" panose="020B0604020202020204" pitchFamily="34" charset="0"/>
                        </a:rPr>
                        <a:t>Deep exploration of individual customer beliefs</a:t>
                      </a:r>
                    </a:p>
                    <a:p>
                      <a:endParaRPr lang="en-GB" sz="2400">
                        <a:latin typeface="Arial" panose="020B0604020202020204" pitchFamily="34" charset="0"/>
                        <a:cs typeface="Arial" panose="020B0604020202020204" pitchFamily="34" charset="0"/>
                      </a:endParaRPr>
                    </a:p>
                  </a:txBody>
                  <a:tcPr marL="121920" marR="121920" marT="60960" marB="60960">
                    <a:solidFill>
                      <a:schemeClr val="accent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a:latin typeface="Arial" panose="020B0604020202020204" pitchFamily="34" charset="0"/>
                          <a:cs typeface="Arial" panose="020B0604020202020204" pitchFamily="34" charset="0"/>
                        </a:rPr>
                        <a:t>Define assertive behavioural change objective</a:t>
                      </a:r>
                    </a:p>
                    <a:p>
                      <a:endParaRPr lang="en-GB" sz="240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466354551"/>
                  </a:ext>
                </a:extLst>
              </a:tr>
              <a:tr h="1964269">
                <a:tc>
                  <a:txBody>
                    <a:bodyPr/>
                    <a:lstStyle/>
                    <a:p>
                      <a:endParaRPr lang="en-GB" sz="2400"/>
                    </a:p>
                  </a:txBody>
                  <a:tcPr marL="121920" marR="121920" marT="60960" marB="60960">
                    <a:solidFill>
                      <a:schemeClr val="accent5">
                        <a:lumMod val="20000"/>
                        <a:lumOff val="80000"/>
                      </a:schemeClr>
                    </a:solidFill>
                  </a:tcPr>
                </a:tc>
                <a:tc>
                  <a:txBody>
                    <a:bodyPr/>
                    <a:lstStyle/>
                    <a:p>
                      <a:endParaRPr lang="en-GB" sz="2400"/>
                    </a:p>
                  </a:txBody>
                  <a:tcPr marL="121920" marR="121920" marT="60960" marB="60960">
                    <a:solidFill>
                      <a:srgbClr val="E2C8E0"/>
                    </a:solidFill>
                  </a:tcPr>
                </a:tc>
                <a:tc>
                  <a:txBody>
                    <a:bodyPr/>
                    <a:lstStyle/>
                    <a:p>
                      <a:endParaRPr lang="en-GB" sz="2400"/>
                    </a:p>
                  </a:txBody>
                  <a:tcPr marL="121920" marR="121920" marT="60960" marB="60960">
                    <a:solidFill>
                      <a:schemeClr val="accent4">
                        <a:lumMod val="20000"/>
                        <a:lumOff val="80000"/>
                      </a:schemeClr>
                    </a:solidFill>
                  </a:tcPr>
                </a:tc>
                <a:tc>
                  <a:txBody>
                    <a:bodyPr/>
                    <a:lstStyle/>
                    <a:p>
                      <a:endParaRPr lang="en-GB" sz="2400"/>
                    </a:p>
                  </a:txBody>
                  <a:tcPr marL="121920" marR="121920" marT="60960" marB="60960"/>
                </a:tc>
                <a:extLst>
                  <a:ext uri="{0D108BD9-81ED-4DB2-BD59-A6C34878D82A}">
                    <a16:rowId xmlns:a16="http://schemas.microsoft.com/office/drawing/2014/main" val="1250168466"/>
                  </a:ext>
                </a:extLst>
              </a:tr>
            </a:tbl>
          </a:graphicData>
        </a:graphic>
      </p:graphicFrame>
      <p:sp>
        <p:nvSpPr>
          <p:cNvPr id="10" name="Oval 9">
            <a:extLst>
              <a:ext uri="{FF2B5EF4-FFF2-40B4-BE49-F238E27FC236}">
                <a16:creationId xmlns:a16="http://schemas.microsoft.com/office/drawing/2014/main" id="{52FEF16D-5DC0-4388-9C57-67F63B359628}"/>
              </a:ext>
            </a:extLst>
          </p:cNvPr>
          <p:cNvSpPr/>
          <p:nvPr/>
        </p:nvSpPr>
        <p:spPr>
          <a:xfrm>
            <a:off x="1652263" y="3704100"/>
            <a:ext cx="944365" cy="944365"/>
          </a:xfrm>
          <a:prstGeom prst="ellipse">
            <a:avLst/>
          </a:prstGeom>
          <a:solidFill>
            <a:schemeClr val="accent5"/>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sp>
        <p:nvSpPr>
          <p:cNvPr id="12" name="Freeform: Shape 11">
            <a:extLst>
              <a:ext uri="{FF2B5EF4-FFF2-40B4-BE49-F238E27FC236}">
                <a16:creationId xmlns:a16="http://schemas.microsoft.com/office/drawing/2014/main" id="{9FB64D67-4C1D-4579-BD90-4169B071F2E3}"/>
              </a:ext>
            </a:extLst>
          </p:cNvPr>
          <p:cNvSpPr/>
          <p:nvPr/>
        </p:nvSpPr>
        <p:spPr>
          <a:xfrm>
            <a:off x="1850723" y="3839361"/>
            <a:ext cx="547445" cy="652620"/>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pic>
        <p:nvPicPr>
          <p:cNvPr id="14" name="Graphic 13" descr="Wreath">
            <a:extLst>
              <a:ext uri="{FF2B5EF4-FFF2-40B4-BE49-F238E27FC236}">
                <a16:creationId xmlns:a16="http://schemas.microsoft.com/office/drawing/2014/main" id="{AEA2B02A-4AB2-45C3-BC59-750208E7DA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6387" y="3904022"/>
            <a:ext cx="417908" cy="417908"/>
          </a:xfrm>
          <a:prstGeom prst="rect">
            <a:avLst/>
          </a:prstGeom>
        </p:spPr>
      </p:pic>
      <p:pic>
        <p:nvPicPr>
          <p:cNvPr id="16" name="Picture 15" descr="A picture containing clock, drawing, room&#10;&#10;Description automatically generated">
            <a:extLst>
              <a:ext uri="{FF2B5EF4-FFF2-40B4-BE49-F238E27FC236}">
                <a16:creationId xmlns:a16="http://schemas.microsoft.com/office/drawing/2014/main" id="{9A081944-1D05-4E3B-AFBB-A645F87EC67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92519" y="3321620"/>
            <a:ext cx="816000" cy="816000"/>
          </a:xfrm>
          <a:prstGeom prst="rect">
            <a:avLst/>
          </a:prstGeom>
          <a:ln>
            <a:noFill/>
          </a:ln>
        </p:spPr>
      </p:pic>
      <p:pic>
        <p:nvPicPr>
          <p:cNvPr id="17" name="Picture 16">
            <a:extLst>
              <a:ext uri="{FF2B5EF4-FFF2-40B4-BE49-F238E27FC236}">
                <a16:creationId xmlns:a16="http://schemas.microsoft.com/office/drawing/2014/main" id="{657199CF-204C-4037-88E0-3E156E626CA3}"/>
              </a:ext>
            </a:extLst>
          </p:cNvPr>
          <p:cNvPicPr>
            <a:picLocks noChangeAspect="1"/>
          </p:cNvPicPr>
          <p:nvPr/>
        </p:nvPicPr>
        <p:blipFill rotWithShape="1">
          <a:blip r:embed="rId5"/>
          <a:srcRect l="29167" t="41227" r="24167" b="24104"/>
          <a:stretch/>
        </p:blipFill>
        <p:spPr>
          <a:xfrm>
            <a:off x="6382007" y="3655073"/>
            <a:ext cx="2132396" cy="857567"/>
          </a:xfrm>
          <a:prstGeom prst="rect">
            <a:avLst/>
          </a:prstGeom>
        </p:spPr>
      </p:pic>
      <p:pic>
        <p:nvPicPr>
          <p:cNvPr id="18" name="Picture 17">
            <a:extLst>
              <a:ext uri="{FF2B5EF4-FFF2-40B4-BE49-F238E27FC236}">
                <a16:creationId xmlns:a16="http://schemas.microsoft.com/office/drawing/2014/main" id="{CCCD6774-2283-4E64-8E58-E7BC062571DD}"/>
              </a:ext>
            </a:extLst>
          </p:cNvPr>
          <p:cNvPicPr>
            <a:picLocks noChangeAspect="1"/>
          </p:cNvPicPr>
          <p:nvPr/>
        </p:nvPicPr>
        <p:blipFill>
          <a:blip r:embed="rId6"/>
          <a:stretch>
            <a:fillRect/>
          </a:stretch>
        </p:blipFill>
        <p:spPr>
          <a:xfrm>
            <a:off x="8911920" y="3538896"/>
            <a:ext cx="2212400" cy="1137115"/>
          </a:xfrm>
          <a:prstGeom prst="rect">
            <a:avLst/>
          </a:prstGeom>
        </p:spPr>
      </p:pic>
      <p:pic>
        <p:nvPicPr>
          <p:cNvPr id="20" name="Picture 19" descr="A close up of a sign&#10;&#10;Description automatically generated">
            <a:extLst>
              <a:ext uri="{FF2B5EF4-FFF2-40B4-BE49-F238E27FC236}">
                <a16:creationId xmlns:a16="http://schemas.microsoft.com/office/drawing/2014/main" id="{58B9F92F-1475-48CE-BC79-5BE54E52FBB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83263" y="3810041"/>
            <a:ext cx="816000" cy="816000"/>
          </a:xfrm>
          <a:prstGeom prst="rect">
            <a:avLst/>
          </a:prstGeom>
        </p:spPr>
      </p:pic>
      <p:pic>
        <p:nvPicPr>
          <p:cNvPr id="22" name="Picture 21">
            <a:extLst>
              <a:ext uri="{FF2B5EF4-FFF2-40B4-BE49-F238E27FC236}">
                <a16:creationId xmlns:a16="http://schemas.microsoft.com/office/drawing/2014/main" id="{EAEEF55C-6FDD-4E6D-AEE1-A51E7E4079F9}"/>
              </a:ext>
            </a:extLst>
          </p:cNvPr>
          <p:cNvPicPr>
            <a:picLocks noChangeAspect="1"/>
          </p:cNvPicPr>
          <p:nvPr/>
        </p:nvPicPr>
        <p:blipFill>
          <a:blip r:embed="rId8"/>
          <a:stretch>
            <a:fillRect/>
          </a:stretch>
        </p:blipFill>
        <p:spPr>
          <a:xfrm>
            <a:off x="3569537" y="3820680"/>
            <a:ext cx="816000" cy="816000"/>
          </a:xfrm>
          <a:prstGeom prst="rect">
            <a:avLst/>
          </a:prstGeom>
        </p:spPr>
      </p:pic>
      <p:pic>
        <p:nvPicPr>
          <p:cNvPr id="24" name="Picture 23">
            <a:extLst>
              <a:ext uri="{FF2B5EF4-FFF2-40B4-BE49-F238E27FC236}">
                <a16:creationId xmlns:a16="http://schemas.microsoft.com/office/drawing/2014/main" id="{69B2BE1E-6765-40F4-AA82-28A790786A00}"/>
              </a:ext>
            </a:extLst>
          </p:cNvPr>
          <p:cNvPicPr>
            <a:picLocks noChangeAspect="1"/>
          </p:cNvPicPr>
          <p:nvPr/>
        </p:nvPicPr>
        <p:blipFill>
          <a:blip r:embed="rId9"/>
          <a:stretch>
            <a:fillRect/>
          </a:stretch>
        </p:blipFill>
        <p:spPr>
          <a:xfrm>
            <a:off x="4395296" y="4155768"/>
            <a:ext cx="816000" cy="816000"/>
          </a:xfrm>
          <a:prstGeom prst="rect">
            <a:avLst/>
          </a:prstGeom>
        </p:spPr>
      </p:pic>
    </p:spTree>
    <p:extLst>
      <p:ext uri="{BB962C8B-B14F-4D97-AF65-F5344CB8AC3E}">
        <p14:creationId xmlns:p14="http://schemas.microsoft.com/office/powerpoint/2010/main" val="304243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D0526-A0C4-2441-865A-E69D4C890FAF}"/>
              </a:ext>
            </a:extLst>
          </p:cNvPr>
          <p:cNvSpPr>
            <a:spLocks noGrp="1"/>
          </p:cNvSpPr>
          <p:nvPr>
            <p:ph type="title"/>
          </p:nvPr>
        </p:nvSpPr>
        <p:spPr>
          <a:xfrm>
            <a:off x="536416" y="399213"/>
            <a:ext cx="4983111" cy="1046410"/>
          </a:xfrm>
        </p:spPr>
        <p:txBody>
          <a:bodyPr/>
          <a:lstStyle/>
          <a:p>
            <a:pPr algn="ctr"/>
            <a:r>
              <a:rPr lang="en-US" sz="3200">
                <a:ea typeface="ＭＳ Ｐゴシック"/>
              </a:rPr>
              <a:t>Workshop Context</a:t>
            </a:r>
            <a:endParaRPr lang="en-US" sz="3200" i="1">
              <a:ea typeface="ＭＳ Ｐゴシック"/>
            </a:endParaRPr>
          </a:p>
        </p:txBody>
      </p:sp>
      <p:sp>
        <p:nvSpPr>
          <p:cNvPr id="4" name="Title 2">
            <a:extLst>
              <a:ext uri="{FF2B5EF4-FFF2-40B4-BE49-F238E27FC236}">
                <a16:creationId xmlns:a16="http://schemas.microsoft.com/office/drawing/2014/main" id="{97BB78FF-0CC6-E249-BE66-8054D588D936}"/>
              </a:ext>
            </a:extLst>
          </p:cNvPr>
          <p:cNvSpPr txBox="1">
            <a:spLocks/>
          </p:cNvSpPr>
          <p:nvPr/>
        </p:nvSpPr>
        <p:spPr bwMode="auto">
          <a:xfrm>
            <a:off x="6372523" y="1773238"/>
            <a:ext cx="5291976" cy="3481004"/>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a:lstStyle>
          <a:p>
            <a:pPr marL="285750" marR="0" lvl="0" indent="-285750" algn="l" defTabSz="881021" rtl="0" eaLnBrk="1" fontAlgn="base" latinLnBrk="0" hangingPunct="1">
              <a:lnSpc>
                <a:spcPct val="100000"/>
              </a:lnSpc>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kumimoji="0" lang="en-GB" sz="2000" b="0" i="0" u="none" strike="noStrike" kern="1200" cap="none" spc="0" normalizeH="0" baseline="0" noProof="0" dirty="0">
                <a:ln>
                  <a:noFill/>
                </a:ln>
                <a:solidFill>
                  <a:srgbClr val="3D6960"/>
                </a:solidFill>
                <a:effectLst/>
                <a:uLnTx/>
                <a:uFillTx/>
                <a:latin typeface="Tahoma"/>
                <a:ea typeface="ＭＳ Ｐゴシック" pitchFamily="-107" charset="-128"/>
              </a:rPr>
              <a:t>Review </a:t>
            </a:r>
            <a:r>
              <a:rPr lang="en-GB" sz="2000" b="0" dirty="0">
                <a:solidFill>
                  <a:srgbClr val="3D6960"/>
                </a:solidFill>
                <a:latin typeface="Tahoma"/>
              </a:rPr>
              <a:t>the </a:t>
            </a:r>
            <a:r>
              <a:rPr lang="en-GB" sz="2000" dirty="0">
                <a:solidFill>
                  <a:srgbClr val="3D6960"/>
                </a:solidFill>
                <a:latin typeface="Tahoma"/>
              </a:rPr>
              <a:t>Adoption Journey Structure </a:t>
            </a:r>
            <a:r>
              <a:rPr kumimoji="0" lang="en-GB" sz="2000" b="1" i="0" u="none" strike="noStrike" kern="1200" cap="none" spc="0" normalizeH="0" baseline="0" noProof="0" dirty="0">
                <a:ln>
                  <a:noFill/>
                </a:ln>
                <a:solidFill>
                  <a:srgbClr val="3D6960"/>
                </a:solidFill>
                <a:effectLst/>
                <a:uLnTx/>
                <a:uFillTx/>
                <a:latin typeface="Tahoma"/>
                <a:ea typeface="ＭＳ Ｐゴシック" pitchFamily="-107" charset="-128"/>
              </a:rPr>
              <a:t>- </a:t>
            </a:r>
            <a:r>
              <a:rPr lang="en-GB" sz="2000" dirty="0">
                <a:solidFill>
                  <a:srgbClr val="F58800"/>
                </a:solidFill>
                <a:latin typeface="Tahoma"/>
              </a:rPr>
              <a:t>30</a:t>
            </a:r>
            <a:r>
              <a:rPr kumimoji="0" lang="en-GB" sz="2000" b="1" i="0" u="none" strike="noStrike" kern="1200" cap="none" spc="0" normalizeH="0" baseline="0" noProof="0" dirty="0">
                <a:ln>
                  <a:noFill/>
                </a:ln>
                <a:solidFill>
                  <a:srgbClr val="F58800"/>
                </a:solidFill>
                <a:effectLst/>
                <a:uLnTx/>
                <a:uFillTx/>
                <a:latin typeface="Tahoma"/>
                <a:ea typeface="ＭＳ Ｐゴシック" pitchFamily="-107" charset="-128"/>
              </a:rPr>
              <a:t>mins</a:t>
            </a:r>
          </a:p>
          <a:p>
            <a:pPr marL="285750" marR="0" lvl="0" indent="-285750" algn="l" defTabSz="881021" rtl="0" eaLnBrk="1" fontAlgn="base" latinLnBrk="0" hangingPunct="1">
              <a:lnSpc>
                <a:spcPct val="100000"/>
              </a:lnSpc>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lang="en-GB" sz="2000" b="0" dirty="0">
                <a:solidFill>
                  <a:srgbClr val="3D6960"/>
                </a:solidFill>
                <a:latin typeface="Tahoma"/>
              </a:rPr>
              <a:t>Finalise the co-creation of the </a:t>
            </a:r>
            <a:r>
              <a:rPr lang="en-GB" sz="2000" dirty="0">
                <a:solidFill>
                  <a:srgbClr val="3D6960"/>
                </a:solidFill>
                <a:latin typeface="Tahoma"/>
              </a:rPr>
              <a:t>Adoption Ladder </a:t>
            </a:r>
            <a:r>
              <a:rPr kumimoji="0" lang="en-GB" sz="2000" b="0" i="0" u="none" strike="noStrike" kern="1200" cap="none" spc="0" normalizeH="0" baseline="0" noProof="0" dirty="0">
                <a:ln>
                  <a:noFill/>
                </a:ln>
                <a:solidFill>
                  <a:srgbClr val="3D6960"/>
                </a:solidFill>
                <a:effectLst/>
                <a:uLnTx/>
                <a:uFillTx/>
                <a:latin typeface="Tahoma"/>
                <a:ea typeface="ＭＳ Ｐゴシック" pitchFamily="-107" charset="-128"/>
              </a:rPr>
              <a:t>– </a:t>
            </a:r>
            <a:r>
              <a:rPr lang="en-GB" sz="2000" dirty="0">
                <a:solidFill>
                  <a:srgbClr val="F58800"/>
                </a:solidFill>
                <a:latin typeface="Tahoma"/>
              </a:rPr>
              <a:t>75</a:t>
            </a:r>
            <a:r>
              <a:rPr kumimoji="0" lang="en-GB" sz="2000" b="1" i="0" u="none" strike="noStrike" kern="1200" cap="none" spc="0" normalizeH="0" baseline="0" noProof="0" dirty="0">
                <a:ln>
                  <a:noFill/>
                </a:ln>
                <a:solidFill>
                  <a:srgbClr val="F58800"/>
                </a:solidFill>
                <a:effectLst/>
                <a:uLnTx/>
                <a:uFillTx/>
                <a:latin typeface="Tahoma"/>
                <a:ea typeface="ＭＳ Ｐゴシック" pitchFamily="-107" charset="-128"/>
              </a:rPr>
              <a:t>mins</a:t>
            </a:r>
          </a:p>
        </p:txBody>
      </p:sp>
      <p:sp>
        <p:nvSpPr>
          <p:cNvPr id="8" name="Text Placeholder 7">
            <a:extLst>
              <a:ext uri="{FF2B5EF4-FFF2-40B4-BE49-F238E27FC236}">
                <a16:creationId xmlns:a16="http://schemas.microsoft.com/office/drawing/2014/main" id="{F0DEDF2B-2AEF-410B-B775-A0BE9A758D18}"/>
              </a:ext>
            </a:extLst>
          </p:cNvPr>
          <p:cNvSpPr>
            <a:spLocks noGrp="1"/>
          </p:cNvSpPr>
          <p:nvPr>
            <p:ph type="body" sz="half" idx="1"/>
          </p:nvPr>
        </p:nvSpPr>
        <p:spPr>
          <a:xfrm>
            <a:off x="287384" y="1773238"/>
            <a:ext cx="5532094" cy="4343400"/>
          </a:xfrm>
        </p:spPr>
        <p:txBody>
          <a:bodyPr/>
          <a:lstStyle/>
          <a:p>
            <a:r>
              <a:rPr lang="en-GB" sz="2000">
                <a:ea typeface="ＭＳ Ｐゴシック"/>
              </a:rPr>
              <a:t>A clear and core Adoption Ladder acts to provide a </a:t>
            </a:r>
            <a:r>
              <a:rPr lang="en-GB" sz="2000" b="1">
                <a:solidFill>
                  <a:schemeClr val="accent1"/>
                </a:solidFill>
                <a:ea typeface="ＭＳ Ｐゴシック"/>
              </a:rPr>
              <a:t>one-page view </a:t>
            </a:r>
            <a:r>
              <a:rPr lang="en-GB" sz="2000">
                <a:ea typeface="ＭＳ Ｐゴシック"/>
              </a:rPr>
              <a:t>of the HCP needs and Galapagos goals, providing the anchor point for creating HCP Journeys.</a:t>
            </a:r>
          </a:p>
          <a:p>
            <a:r>
              <a:rPr lang="en-GB" sz="2000">
                <a:ea typeface="ＭＳ Ｐゴシック"/>
              </a:rPr>
              <a:t>We are therefore focusing on this first, to bring the great existing work together, and to </a:t>
            </a:r>
            <a:r>
              <a:rPr lang="en-GB" sz="2000" b="1">
                <a:solidFill>
                  <a:schemeClr val="accent1"/>
                </a:solidFill>
                <a:ea typeface="ＭＳ Ｐゴシック"/>
              </a:rPr>
              <a:t>form the foundations </a:t>
            </a:r>
            <a:r>
              <a:rPr lang="en-GB" sz="2000">
                <a:ea typeface="ＭＳ Ｐゴシック"/>
              </a:rPr>
              <a:t>for the rapid development.</a:t>
            </a:r>
            <a:endParaRPr lang="en-GB">
              <a:ea typeface="ＭＳ Ｐゴシック"/>
            </a:endParaRPr>
          </a:p>
        </p:txBody>
      </p:sp>
      <p:sp>
        <p:nvSpPr>
          <p:cNvPr id="9" name="Title 2">
            <a:extLst>
              <a:ext uri="{FF2B5EF4-FFF2-40B4-BE49-F238E27FC236}">
                <a16:creationId xmlns:a16="http://schemas.microsoft.com/office/drawing/2014/main" id="{489FA5FF-8180-48C4-A5D8-29987055A2C6}"/>
              </a:ext>
            </a:extLst>
          </p:cNvPr>
          <p:cNvSpPr txBox="1">
            <a:spLocks/>
          </p:cNvSpPr>
          <p:nvPr/>
        </p:nvSpPr>
        <p:spPr bwMode="auto">
          <a:xfrm>
            <a:off x="6206826" y="399213"/>
            <a:ext cx="4983111" cy="1046410"/>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a:ln>
                  <a:noFill/>
                </a:ln>
                <a:solidFill>
                  <a:srgbClr val="3D6960"/>
                </a:solidFill>
                <a:effectLst/>
                <a:uLnTx/>
                <a:uFillTx/>
                <a:latin typeface="Tahoma"/>
                <a:ea typeface="ＭＳ Ｐゴシック"/>
              </a:rPr>
              <a:t>Workshop Objectives</a:t>
            </a:r>
            <a:endParaRPr kumimoji="0" lang="en-US" sz="3200" b="1" i="1" u="none" strike="noStrike" kern="0" cap="none" spc="0" normalizeH="0" baseline="0" noProof="0">
              <a:ln>
                <a:noFill/>
              </a:ln>
              <a:solidFill>
                <a:srgbClr val="3D6960"/>
              </a:solidFill>
              <a:effectLst/>
              <a:uLnTx/>
              <a:uFillTx/>
              <a:latin typeface="Tahoma"/>
              <a:ea typeface="ＭＳ Ｐゴシック"/>
            </a:endParaRPr>
          </a:p>
        </p:txBody>
      </p:sp>
    </p:spTree>
    <p:extLst>
      <p:ext uri="{BB962C8B-B14F-4D97-AF65-F5344CB8AC3E}">
        <p14:creationId xmlns:p14="http://schemas.microsoft.com/office/powerpoint/2010/main" val="2367794626"/>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1">
            <a:extLst>
              <a:ext uri="{FF2B5EF4-FFF2-40B4-BE49-F238E27FC236}">
                <a16:creationId xmlns:a16="http://schemas.microsoft.com/office/drawing/2014/main" id="{59411C98-E3B9-48A1-BEE1-3AACADC23544}"/>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30</a:t>
            </a:fld>
            <a:endParaRPr lang="en-US">
              <a:solidFill>
                <a:srgbClr val="A5A6A5"/>
              </a:solidFill>
              <a:latin typeface="Calibri" panose="020F0502020204030204"/>
            </a:endParaRPr>
          </a:p>
        </p:txBody>
      </p:sp>
      <p:sp>
        <p:nvSpPr>
          <p:cNvPr id="6" name="Title 5">
            <a:extLst>
              <a:ext uri="{FF2B5EF4-FFF2-40B4-BE49-F238E27FC236}">
                <a16:creationId xmlns:a16="http://schemas.microsoft.com/office/drawing/2014/main" id="{1B3CB432-D8C0-4B3B-95EB-FEE8313BEA4E}"/>
              </a:ext>
            </a:extLst>
          </p:cNvPr>
          <p:cNvSpPr>
            <a:spLocks noGrp="1"/>
          </p:cNvSpPr>
          <p:nvPr>
            <p:ph type="title"/>
          </p:nvPr>
        </p:nvSpPr>
        <p:spPr/>
        <p:txBody>
          <a:bodyPr/>
          <a:lstStyle/>
          <a:p>
            <a:r>
              <a:rPr lang="en-GB"/>
              <a:t>Winning Mindset narrative </a:t>
            </a:r>
          </a:p>
        </p:txBody>
      </p:sp>
      <p:sp>
        <p:nvSpPr>
          <p:cNvPr id="5" name="Text Placeholder 4">
            <a:extLst>
              <a:ext uri="{FF2B5EF4-FFF2-40B4-BE49-F238E27FC236}">
                <a16:creationId xmlns:a16="http://schemas.microsoft.com/office/drawing/2014/main" id="{E891C014-5432-4FC3-AC86-97F524E09504}"/>
              </a:ext>
            </a:extLst>
          </p:cNvPr>
          <p:cNvSpPr>
            <a:spLocks noGrp="1"/>
          </p:cNvSpPr>
          <p:nvPr>
            <p:ph type="body" sz="quarter" idx="14"/>
          </p:nvPr>
        </p:nvSpPr>
        <p:spPr/>
        <p:txBody>
          <a:bodyPr/>
          <a:lstStyle/>
          <a:p>
            <a:endParaRPr lang="en-GB"/>
          </a:p>
        </p:txBody>
      </p:sp>
      <p:sp>
        <p:nvSpPr>
          <p:cNvPr id="7" name="Text Placeholder 6">
            <a:extLst>
              <a:ext uri="{FF2B5EF4-FFF2-40B4-BE49-F238E27FC236}">
                <a16:creationId xmlns:a16="http://schemas.microsoft.com/office/drawing/2014/main" id="{FB68E81A-4846-482E-AC9B-190EE1FAE535}"/>
              </a:ext>
            </a:extLst>
          </p:cNvPr>
          <p:cNvSpPr>
            <a:spLocks noGrp="1"/>
          </p:cNvSpPr>
          <p:nvPr>
            <p:ph type="body" sz="quarter" idx="26"/>
          </p:nvPr>
        </p:nvSpPr>
        <p:spPr/>
        <p:txBody>
          <a:bodyPr/>
          <a:lstStyle/>
          <a:p>
            <a:endParaRPr lang="en-GB"/>
          </a:p>
        </p:txBody>
      </p:sp>
      <p:grpSp>
        <p:nvGrpSpPr>
          <p:cNvPr id="11" name="Group 10">
            <a:extLst>
              <a:ext uri="{FF2B5EF4-FFF2-40B4-BE49-F238E27FC236}">
                <a16:creationId xmlns:a16="http://schemas.microsoft.com/office/drawing/2014/main" id="{12A134B6-DCB5-46A2-8622-23B9041C56A2}"/>
              </a:ext>
            </a:extLst>
          </p:cNvPr>
          <p:cNvGrpSpPr>
            <a:grpSpLocks noChangeAspect="1"/>
          </p:cNvGrpSpPr>
          <p:nvPr/>
        </p:nvGrpSpPr>
        <p:grpSpPr>
          <a:xfrm>
            <a:off x="1656570" y="2024140"/>
            <a:ext cx="8846924" cy="2304000"/>
            <a:chOff x="776354" y="2366018"/>
            <a:chExt cx="15600720" cy="4062891"/>
          </a:xfrm>
        </p:grpSpPr>
        <p:sp>
          <p:nvSpPr>
            <p:cNvPr id="12" name="Rectangle 11">
              <a:extLst>
                <a:ext uri="{FF2B5EF4-FFF2-40B4-BE49-F238E27FC236}">
                  <a16:creationId xmlns:a16="http://schemas.microsoft.com/office/drawing/2014/main" id="{C2D71611-117A-4F9D-BD0D-EC87EEF2EAB1}"/>
                </a:ext>
              </a:extLst>
            </p:cNvPr>
            <p:cNvSpPr/>
            <p:nvPr/>
          </p:nvSpPr>
          <p:spPr>
            <a:xfrm>
              <a:off x="1210698" y="3509682"/>
              <a:ext cx="4562128" cy="2737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8663" tIns="762644" rIns="138663" bIns="207993" rtlCol="0" anchor="b" anchorCtr="0"/>
            <a:lstStyle/>
            <a:p>
              <a:pPr algn="ctr" defTabSz="1968860">
                <a:lnSpc>
                  <a:spcPct val="90000"/>
                </a:lnSpc>
              </a:pPr>
              <a:r>
                <a:rPr lang="en-GB" altLang="en-US" sz="1600">
                  <a:solidFill>
                    <a:srgbClr val="FFFFFF"/>
                  </a:solidFill>
                  <a:latin typeface="Arial" panose="020B0604020202020204" pitchFamily="34" charset="0"/>
                  <a:cs typeface="Arial" panose="020B0604020202020204" pitchFamily="34" charset="0"/>
                </a:rPr>
                <a:t>A </a:t>
              </a:r>
              <a:r>
                <a:rPr lang="en-GB" altLang="en-US" sz="1600" b="1">
                  <a:solidFill>
                    <a:srgbClr val="FFFFFF"/>
                  </a:solidFill>
                  <a:latin typeface="Arial" panose="020B0604020202020204" pitchFamily="34" charset="0"/>
                  <a:cs typeface="Arial" panose="020B0604020202020204" pitchFamily="34" charset="0"/>
                </a:rPr>
                <a:t>deep belief </a:t>
              </a:r>
              <a:br>
                <a:rPr lang="en-GB" altLang="en-US" sz="1600" b="1">
                  <a:solidFill>
                    <a:srgbClr val="FFFFFF"/>
                  </a:solidFill>
                  <a:latin typeface="Arial" panose="020B0604020202020204" pitchFamily="34" charset="0"/>
                  <a:cs typeface="Arial" panose="020B0604020202020204" pitchFamily="34" charset="0"/>
                </a:rPr>
              </a:br>
              <a:r>
                <a:rPr lang="en-GB" altLang="en-US" sz="1600">
                  <a:solidFill>
                    <a:srgbClr val="FFFFFF"/>
                  </a:solidFill>
                  <a:latin typeface="Arial" panose="020B0604020202020204" pitchFamily="34" charset="0"/>
                  <a:cs typeface="Arial" panose="020B0604020202020204" pitchFamily="34" charset="0"/>
                </a:rPr>
                <a:t>and </a:t>
              </a:r>
              <a:r>
                <a:rPr lang="en-GB" altLang="en-US" sz="1600" b="1">
                  <a:solidFill>
                    <a:srgbClr val="FFFFFF"/>
                  </a:solidFill>
                  <a:latin typeface="Arial" panose="020B0604020202020204" pitchFamily="34" charset="0"/>
                  <a:cs typeface="Arial" panose="020B0604020202020204" pitchFamily="34" charset="0"/>
                </a:rPr>
                <a:t>confidence</a:t>
              </a:r>
              <a:r>
                <a:rPr lang="en-GB" altLang="en-US" sz="1600">
                  <a:solidFill>
                    <a:srgbClr val="FFFFFF"/>
                  </a:solidFill>
                  <a:latin typeface="Arial" panose="020B0604020202020204" pitchFamily="34" charset="0"/>
                  <a:cs typeface="Arial" panose="020B0604020202020204" pitchFamily="34" charset="0"/>
                </a:rPr>
                <a:t> on </a:t>
              </a:r>
              <a:br>
                <a:rPr lang="en-GB" altLang="en-US" sz="1600">
                  <a:solidFill>
                    <a:srgbClr val="FFFFFF"/>
                  </a:solidFill>
                  <a:latin typeface="Arial" panose="020B0604020202020204" pitchFamily="34" charset="0"/>
                  <a:cs typeface="Arial" panose="020B0604020202020204" pitchFamily="34" charset="0"/>
                </a:rPr>
              </a:br>
              <a:r>
                <a:rPr lang="en-GB" altLang="en-US" sz="1600">
                  <a:solidFill>
                    <a:srgbClr val="FFFFFF"/>
                  </a:solidFill>
                  <a:latin typeface="Arial" panose="020B0604020202020204" pitchFamily="34" charset="0"/>
                  <a:cs typeface="Arial" panose="020B0604020202020204" pitchFamily="34" charset="0"/>
                </a:rPr>
                <a:t>what we do and </a:t>
              </a:r>
              <a:br>
                <a:rPr lang="en-GB" altLang="en-US" sz="1600">
                  <a:solidFill>
                    <a:srgbClr val="FFFFFF"/>
                  </a:solidFill>
                  <a:latin typeface="Arial" panose="020B0604020202020204" pitchFamily="34" charset="0"/>
                  <a:cs typeface="Arial" panose="020B0604020202020204" pitchFamily="34" charset="0"/>
                </a:rPr>
              </a:br>
              <a:r>
                <a:rPr lang="en-GB" altLang="en-US" sz="1600">
                  <a:solidFill>
                    <a:srgbClr val="FFFFFF"/>
                  </a:solidFill>
                  <a:latin typeface="Arial" panose="020B0604020202020204" pitchFamily="34" charset="0"/>
                  <a:cs typeface="Arial" panose="020B0604020202020204" pitchFamily="34" charset="0"/>
                </a:rPr>
                <a:t>the value we bring</a:t>
              </a:r>
            </a:p>
          </p:txBody>
        </p:sp>
        <p:sp>
          <p:nvSpPr>
            <p:cNvPr id="13" name="Rectangle 12">
              <a:extLst>
                <a:ext uri="{FF2B5EF4-FFF2-40B4-BE49-F238E27FC236}">
                  <a16:creationId xmlns:a16="http://schemas.microsoft.com/office/drawing/2014/main" id="{F767B269-E8A6-4691-8230-2EB0F9469B7A}"/>
                </a:ext>
              </a:extLst>
            </p:cNvPr>
            <p:cNvSpPr/>
            <p:nvPr/>
          </p:nvSpPr>
          <p:spPr>
            <a:xfrm>
              <a:off x="11814946" y="3509906"/>
              <a:ext cx="4562128" cy="273764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38663" tIns="762644" rIns="138663" bIns="207993" rtlCol="0" anchor="b" anchorCtr="0"/>
            <a:lstStyle/>
            <a:p>
              <a:pPr algn="ctr" defTabSz="914377"/>
              <a:r>
                <a:rPr lang="en-GB" sz="1467">
                  <a:solidFill>
                    <a:srgbClr val="FFFFFF"/>
                  </a:solidFill>
                  <a:latin typeface="Arial" panose="020B0604020202020204" pitchFamily="34" charset="0"/>
                  <a:cs typeface="Arial" panose="020B0604020202020204" pitchFamily="34" charset="0"/>
                </a:rPr>
                <a:t>A </a:t>
              </a:r>
              <a:r>
                <a:rPr lang="en-GB" sz="1467" b="1">
                  <a:solidFill>
                    <a:srgbClr val="FFFFFF"/>
                  </a:solidFill>
                  <a:latin typeface="Arial" panose="020B0604020202020204" pitchFamily="34" charset="0"/>
                  <a:cs typeface="Arial" panose="020B0604020202020204" pitchFamily="34" charset="0"/>
                </a:rPr>
                <a:t>conscious decision </a:t>
              </a:r>
              <a:r>
                <a:rPr lang="en-GB" sz="1467">
                  <a:solidFill>
                    <a:srgbClr val="FFFFFF"/>
                  </a:solidFill>
                  <a:latin typeface="Arial" panose="020B0604020202020204" pitchFamily="34" charset="0"/>
                  <a:cs typeface="Arial" panose="020B0604020202020204" pitchFamily="34" charset="0"/>
                </a:rPr>
                <a:t>to </a:t>
              </a:r>
              <a:r>
                <a:rPr lang="en-GB" sz="1467" b="1">
                  <a:solidFill>
                    <a:srgbClr val="FFFFFF"/>
                  </a:solidFill>
                  <a:latin typeface="Arial" panose="020B0604020202020204" pitchFamily="34" charset="0"/>
                  <a:cs typeface="Arial" panose="020B0604020202020204" pitchFamily="34" charset="0"/>
                </a:rPr>
                <a:t>consistently overcome </a:t>
              </a:r>
              <a:r>
                <a:rPr lang="en-GB" sz="1467">
                  <a:solidFill>
                    <a:srgbClr val="FFFFFF"/>
                  </a:solidFill>
                  <a:latin typeface="Arial" panose="020B0604020202020204" pitchFamily="34" charset="0"/>
                  <a:cs typeface="Arial" panose="020B0604020202020204" pitchFamily="34" charset="0"/>
                </a:rPr>
                <a:t>potential own blocks </a:t>
              </a:r>
              <a:br>
                <a:rPr lang="en-GB" sz="1467">
                  <a:solidFill>
                    <a:srgbClr val="FFFFFF"/>
                  </a:solidFill>
                  <a:latin typeface="Arial" panose="020B0604020202020204" pitchFamily="34" charset="0"/>
                  <a:cs typeface="Arial" panose="020B0604020202020204" pitchFamily="34" charset="0"/>
                </a:rPr>
              </a:br>
              <a:r>
                <a:rPr lang="en-GB" sz="1467">
                  <a:solidFill>
                    <a:srgbClr val="FFFFFF"/>
                  </a:solidFill>
                  <a:latin typeface="Arial" panose="020B0604020202020204" pitchFamily="34" charset="0"/>
                  <a:cs typeface="Arial" panose="020B0604020202020204" pitchFamily="34" charset="0"/>
                </a:rPr>
                <a:t>that </a:t>
              </a:r>
              <a:r>
                <a:rPr lang="en-GB" sz="1467" b="1">
                  <a:solidFill>
                    <a:srgbClr val="FFFFFF"/>
                  </a:solidFill>
                  <a:latin typeface="Arial" panose="020B0604020202020204" pitchFamily="34" charset="0"/>
                  <a:cs typeface="Arial" panose="020B0604020202020204" pitchFamily="34" charset="0"/>
                </a:rPr>
                <a:t>prevent us from </a:t>
              </a:r>
              <a:br>
                <a:rPr lang="en-GB" sz="1467" b="1">
                  <a:solidFill>
                    <a:srgbClr val="FFFFFF"/>
                  </a:solidFill>
                  <a:latin typeface="Arial" panose="020B0604020202020204" pitchFamily="34" charset="0"/>
                  <a:cs typeface="Arial" panose="020B0604020202020204" pitchFamily="34" charset="0"/>
                </a:rPr>
              </a:br>
              <a:r>
                <a:rPr lang="en-GB" sz="1467" b="1">
                  <a:solidFill>
                    <a:srgbClr val="FFFFFF"/>
                  </a:solidFill>
                  <a:latin typeface="Arial" panose="020B0604020202020204" pitchFamily="34" charset="0"/>
                  <a:cs typeface="Arial" panose="020B0604020202020204" pitchFamily="34" charset="0"/>
                </a:rPr>
                <a:t>being at our best</a:t>
              </a:r>
            </a:p>
          </p:txBody>
        </p:sp>
        <p:grpSp>
          <p:nvGrpSpPr>
            <p:cNvPr id="14" name="Group 13">
              <a:extLst>
                <a:ext uri="{FF2B5EF4-FFF2-40B4-BE49-F238E27FC236}">
                  <a16:creationId xmlns:a16="http://schemas.microsoft.com/office/drawing/2014/main" id="{BF40A42E-AB8D-4402-8EB6-88B1707DB5AC}"/>
                </a:ext>
              </a:extLst>
            </p:cNvPr>
            <p:cNvGrpSpPr/>
            <p:nvPr/>
          </p:nvGrpSpPr>
          <p:grpSpPr>
            <a:xfrm>
              <a:off x="776354" y="2387985"/>
              <a:ext cx="1665299" cy="1665301"/>
              <a:chOff x="552457" y="5719718"/>
              <a:chExt cx="1152934" cy="1152935"/>
            </a:xfrm>
          </p:grpSpPr>
          <p:sp>
            <p:nvSpPr>
              <p:cNvPr id="24" name="Oval 23">
                <a:extLst>
                  <a:ext uri="{FF2B5EF4-FFF2-40B4-BE49-F238E27FC236}">
                    <a16:creationId xmlns:a16="http://schemas.microsoft.com/office/drawing/2014/main" id="{4C582B8F-1400-4D34-9DED-2CA6FDAF5EDC}"/>
                  </a:ext>
                </a:extLst>
              </p:cNvPr>
              <p:cNvSpPr/>
              <p:nvPr/>
            </p:nvSpPr>
            <p:spPr>
              <a:xfrm>
                <a:off x="552457" y="5719718"/>
                <a:ext cx="1152934" cy="115293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grpSp>
            <p:nvGrpSpPr>
              <p:cNvPr id="25" name="Group 24">
                <a:extLst>
                  <a:ext uri="{FF2B5EF4-FFF2-40B4-BE49-F238E27FC236}">
                    <a16:creationId xmlns:a16="http://schemas.microsoft.com/office/drawing/2014/main" id="{77C43D67-4D30-4193-892A-8E8F5992718B}"/>
                  </a:ext>
                </a:extLst>
              </p:cNvPr>
              <p:cNvGrpSpPr/>
              <p:nvPr/>
            </p:nvGrpSpPr>
            <p:grpSpPr>
              <a:xfrm>
                <a:off x="794748" y="5884851"/>
                <a:ext cx="668352" cy="796756"/>
                <a:chOff x="1031155" y="2114180"/>
                <a:chExt cx="767765" cy="915268"/>
              </a:xfrm>
            </p:grpSpPr>
            <p:sp>
              <p:nvSpPr>
                <p:cNvPr id="26" name="Freeform: Shape 25">
                  <a:extLst>
                    <a:ext uri="{FF2B5EF4-FFF2-40B4-BE49-F238E27FC236}">
                      <a16:creationId xmlns:a16="http://schemas.microsoft.com/office/drawing/2014/main" id="{5E6C8F43-04E4-482E-B0B7-534BC498D613}"/>
                    </a:ext>
                  </a:extLst>
                </p:cNvPr>
                <p:cNvSpPr/>
                <p:nvPr/>
              </p:nvSpPr>
              <p:spPr>
                <a:xfrm>
                  <a:off x="1031155" y="2114180"/>
                  <a:ext cx="767765" cy="915268"/>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pic>
              <p:nvPicPr>
                <p:cNvPr id="27" name="Graphic 26" descr="Gears">
                  <a:extLst>
                    <a:ext uri="{FF2B5EF4-FFF2-40B4-BE49-F238E27FC236}">
                      <a16:creationId xmlns:a16="http://schemas.microsoft.com/office/drawing/2014/main" id="{89C029F2-08DF-4F26-A591-BCB15C3E9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913" y="2199458"/>
                  <a:ext cx="552817" cy="552817"/>
                </a:xfrm>
                <a:prstGeom prst="rect">
                  <a:avLst/>
                </a:prstGeom>
              </p:spPr>
            </p:pic>
          </p:grpSp>
        </p:grpSp>
        <p:grpSp>
          <p:nvGrpSpPr>
            <p:cNvPr id="15" name="Group 14">
              <a:extLst>
                <a:ext uri="{FF2B5EF4-FFF2-40B4-BE49-F238E27FC236}">
                  <a16:creationId xmlns:a16="http://schemas.microsoft.com/office/drawing/2014/main" id="{48039822-0478-4BEF-8BD7-17D70FC76BE1}"/>
                </a:ext>
              </a:extLst>
            </p:cNvPr>
            <p:cNvGrpSpPr/>
            <p:nvPr/>
          </p:nvGrpSpPr>
          <p:grpSpPr>
            <a:xfrm>
              <a:off x="11143583" y="2366018"/>
              <a:ext cx="1665299" cy="1665301"/>
              <a:chOff x="7827941" y="1211603"/>
              <a:chExt cx="1152934" cy="1152935"/>
            </a:xfrm>
          </p:grpSpPr>
          <p:sp>
            <p:nvSpPr>
              <p:cNvPr id="21" name="Oval 20">
                <a:extLst>
                  <a:ext uri="{FF2B5EF4-FFF2-40B4-BE49-F238E27FC236}">
                    <a16:creationId xmlns:a16="http://schemas.microsoft.com/office/drawing/2014/main" id="{E875EF2F-A6BD-4B4E-89A9-EF2C23C98694}"/>
                  </a:ext>
                </a:extLst>
              </p:cNvPr>
              <p:cNvSpPr/>
              <p:nvPr/>
            </p:nvSpPr>
            <p:spPr>
              <a:xfrm>
                <a:off x="7827941" y="1211603"/>
                <a:ext cx="1152934" cy="1152935"/>
              </a:xfrm>
              <a:prstGeom prst="ellipse">
                <a:avLst/>
              </a:prstGeom>
              <a:solidFill>
                <a:schemeClr val="accent5"/>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sp>
            <p:nvSpPr>
              <p:cNvPr id="22" name="Freeform: Shape 21">
                <a:extLst>
                  <a:ext uri="{FF2B5EF4-FFF2-40B4-BE49-F238E27FC236}">
                    <a16:creationId xmlns:a16="http://schemas.microsoft.com/office/drawing/2014/main" id="{2C5032CC-2BD4-46A8-889C-20D0D3551282}"/>
                  </a:ext>
                </a:extLst>
              </p:cNvPr>
              <p:cNvSpPr/>
              <p:nvPr/>
            </p:nvSpPr>
            <p:spPr>
              <a:xfrm>
                <a:off x="8070232" y="1376736"/>
                <a:ext cx="668352" cy="796756"/>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pic>
            <p:nvPicPr>
              <p:cNvPr id="23" name="Graphic 22" descr="Wreath">
                <a:extLst>
                  <a:ext uri="{FF2B5EF4-FFF2-40B4-BE49-F238E27FC236}">
                    <a16:creationId xmlns:a16="http://schemas.microsoft.com/office/drawing/2014/main" id="{875D5E40-7A0A-4A22-A9D3-2352F8E09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25981" y="1455679"/>
                <a:ext cx="510206" cy="510206"/>
              </a:xfrm>
              <a:prstGeom prst="rect">
                <a:avLst/>
              </a:prstGeom>
            </p:spPr>
          </p:pic>
        </p:grpSp>
        <p:sp>
          <p:nvSpPr>
            <p:cNvPr id="16" name="Rectangle 15">
              <a:extLst>
                <a:ext uri="{FF2B5EF4-FFF2-40B4-BE49-F238E27FC236}">
                  <a16:creationId xmlns:a16="http://schemas.microsoft.com/office/drawing/2014/main" id="{7BF5B72D-F6AE-499A-BE91-B5DC0CD3F3AE}"/>
                </a:ext>
              </a:extLst>
            </p:cNvPr>
            <p:cNvSpPr/>
            <p:nvPr/>
          </p:nvSpPr>
          <p:spPr>
            <a:xfrm>
              <a:off x="6464558" y="3509682"/>
              <a:ext cx="4562128" cy="273764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38663" tIns="762644" rIns="138663" bIns="207993" rtlCol="0" anchor="b" anchorCtr="0"/>
            <a:lstStyle/>
            <a:p>
              <a:pPr algn="ctr" defTabSz="914377"/>
              <a:r>
                <a:rPr lang="en-GB" sz="1600">
                  <a:solidFill>
                    <a:srgbClr val="FFFFFF"/>
                  </a:solidFill>
                  <a:latin typeface="Arial" panose="020B0604020202020204" pitchFamily="34" charset="0"/>
                  <a:cs typeface="Arial" panose="020B0604020202020204" pitchFamily="34" charset="0"/>
                </a:rPr>
                <a:t>Gives us the framework where our desire is to</a:t>
              </a:r>
            </a:p>
            <a:p>
              <a:pPr algn="ctr" defTabSz="914377"/>
              <a:r>
                <a:rPr lang="en-GB" sz="1600" b="1">
                  <a:solidFill>
                    <a:srgbClr val="FFFFFF"/>
                  </a:solidFill>
                  <a:latin typeface="Arial" panose="020B0604020202020204" pitchFamily="34" charset="0"/>
                  <a:cs typeface="Arial" panose="020B0604020202020204" pitchFamily="34" charset="0"/>
                </a:rPr>
                <a:t>thrive for excellence</a:t>
              </a:r>
            </a:p>
          </p:txBody>
        </p:sp>
        <p:sp>
          <p:nvSpPr>
            <p:cNvPr id="17" name="Oval 16">
              <a:extLst>
                <a:ext uri="{FF2B5EF4-FFF2-40B4-BE49-F238E27FC236}">
                  <a16:creationId xmlns:a16="http://schemas.microsoft.com/office/drawing/2014/main" id="{20095166-4B73-4E75-A1C9-603FC5BDAA58}"/>
                </a:ext>
              </a:extLst>
            </p:cNvPr>
            <p:cNvSpPr/>
            <p:nvPr/>
          </p:nvSpPr>
          <p:spPr>
            <a:xfrm>
              <a:off x="5823645" y="2387985"/>
              <a:ext cx="1665299" cy="166530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sp>
          <p:nvSpPr>
            <p:cNvPr id="18" name="Freeform: Shape 17">
              <a:extLst>
                <a:ext uri="{FF2B5EF4-FFF2-40B4-BE49-F238E27FC236}">
                  <a16:creationId xmlns:a16="http://schemas.microsoft.com/office/drawing/2014/main" id="{0118D53E-881E-4835-B882-BAD46E642570}"/>
                </a:ext>
              </a:extLst>
            </p:cNvPr>
            <p:cNvSpPr/>
            <p:nvPr/>
          </p:nvSpPr>
          <p:spPr>
            <a:xfrm>
              <a:off x="6173610" y="2626503"/>
              <a:ext cx="965368" cy="1150836"/>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cxnSp>
          <p:nvCxnSpPr>
            <p:cNvPr id="20" name="Straight Connector 19">
              <a:extLst>
                <a:ext uri="{FF2B5EF4-FFF2-40B4-BE49-F238E27FC236}">
                  <a16:creationId xmlns:a16="http://schemas.microsoft.com/office/drawing/2014/main" id="{31D1766F-FFFC-45AE-84C6-5B0E8D94DCAA}"/>
                </a:ext>
              </a:extLst>
            </p:cNvPr>
            <p:cNvCxnSpPr/>
            <p:nvPr/>
          </p:nvCxnSpPr>
          <p:spPr>
            <a:xfrm>
              <a:off x="1210697" y="6428909"/>
              <a:ext cx="151663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36DE776C-E315-45C0-925D-95F136DA4334}"/>
              </a:ext>
            </a:extLst>
          </p:cNvPr>
          <p:cNvSpPr txBox="1"/>
          <p:nvPr/>
        </p:nvSpPr>
        <p:spPr>
          <a:xfrm>
            <a:off x="1902879" y="4534686"/>
            <a:ext cx="8600615" cy="830997"/>
          </a:xfrm>
          <a:prstGeom prst="rect">
            <a:avLst/>
          </a:prstGeom>
          <a:solidFill>
            <a:schemeClr val="accent3">
              <a:lumMod val="20000"/>
              <a:lumOff val="80000"/>
            </a:schemeClr>
          </a:solidFill>
        </p:spPr>
        <p:txBody>
          <a:bodyPr wrap="square" rtlCol="0">
            <a:spAutoFit/>
          </a:bodyPr>
          <a:lstStyle/>
          <a:p>
            <a:pPr marL="1191654" indent="241294" defTabSz="914377">
              <a:buFont typeface="Arial" panose="020B0604020202020204" pitchFamily="34" charset="0"/>
              <a:buChar char="•"/>
            </a:pPr>
            <a:r>
              <a:rPr lang="en-GB" sz="1600">
                <a:solidFill>
                  <a:srgbClr val="585858"/>
                </a:solidFill>
                <a:latin typeface="Arial" panose="020B0604020202020204" pitchFamily="34" charset="0"/>
                <a:cs typeface="Arial" panose="020B0604020202020204" pitchFamily="34" charset="0"/>
              </a:rPr>
              <a:t>Clear behavioural change objective focused on changing behaviour</a:t>
            </a:r>
          </a:p>
          <a:p>
            <a:pPr marL="1191654" indent="241294" defTabSz="914377">
              <a:buFont typeface="Arial" panose="020B0604020202020204" pitchFamily="34" charset="0"/>
              <a:buChar char="•"/>
            </a:pPr>
            <a:r>
              <a:rPr lang="en-GB" sz="1600">
                <a:solidFill>
                  <a:srgbClr val="585858"/>
                </a:solidFill>
                <a:latin typeface="Arial" panose="020B0604020202020204" pitchFamily="34" charset="0"/>
                <a:cs typeface="Arial" panose="020B0604020202020204" pitchFamily="34" charset="0"/>
              </a:rPr>
              <a:t>Deep limitation &amp; implication questioning &amp; desire to understand</a:t>
            </a:r>
          </a:p>
          <a:p>
            <a:pPr marL="1191654" indent="241294" defTabSz="914377">
              <a:buFont typeface="Arial" panose="020B0604020202020204" pitchFamily="34" charset="0"/>
              <a:buChar char="•"/>
            </a:pPr>
            <a:r>
              <a:rPr lang="en-GB" sz="1600">
                <a:solidFill>
                  <a:srgbClr val="585858"/>
                </a:solidFill>
                <a:latin typeface="Arial" panose="020B0604020202020204" pitchFamily="34" charset="0"/>
                <a:cs typeface="Arial" panose="020B0604020202020204" pitchFamily="34" charset="0"/>
              </a:rPr>
              <a:t>Closing the conversation with the agreement to act </a:t>
            </a:r>
          </a:p>
        </p:txBody>
      </p:sp>
      <p:pic>
        <p:nvPicPr>
          <p:cNvPr id="31" name="Graphic 30" descr="Man">
            <a:extLst>
              <a:ext uri="{FF2B5EF4-FFF2-40B4-BE49-F238E27FC236}">
                <a16:creationId xmlns:a16="http://schemas.microsoft.com/office/drawing/2014/main" id="{5D1D8E7C-6DE9-4D58-8913-EC60E5300F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8889" y="2282337"/>
            <a:ext cx="384000" cy="384000"/>
          </a:xfrm>
          <a:prstGeom prst="rect">
            <a:avLst/>
          </a:prstGeom>
        </p:spPr>
      </p:pic>
      <p:sp>
        <p:nvSpPr>
          <p:cNvPr id="32" name="TextBox 31">
            <a:extLst>
              <a:ext uri="{FF2B5EF4-FFF2-40B4-BE49-F238E27FC236}">
                <a16:creationId xmlns:a16="http://schemas.microsoft.com/office/drawing/2014/main" id="{A2A48D9A-82D4-43C6-80B4-75E376D3DC97}"/>
              </a:ext>
            </a:extLst>
          </p:cNvPr>
          <p:cNvSpPr txBox="1"/>
          <p:nvPr/>
        </p:nvSpPr>
        <p:spPr>
          <a:xfrm>
            <a:off x="792036" y="1288893"/>
            <a:ext cx="10680563" cy="543867"/>
          </a:xfrm>
          <a:prstGeom prst="rect">
            <a:avLst/>
          </a:prstGeom>
          <a:noFill/>
        </p:spPr>
        <p:txBody>
          <a:bodyPr wrap="square" rtlCol="0">
            <a:spAutoFit/>
          </a:bodyPr>
          <a:lstStyle/>
          <a:p>
            <a:pPr defTabSz="914377"/>
            <a:r>
              <a:rPr lang="en-GB" sz="1467">
                <a:solidFill>
                  <a:srgbClr val="585858"/>
                </a:solidFill>
                <a:latin typeface="Arial" panose="020B0604020202020204" pitchFamily="34" charset="0"/>
                <a:cs typeface="Arial" panose="020B0604020202020204" pitchFamily="34" charset="0"/>
              </a:rPr>
              <a:t>To achieve our goals, our field and cross functional teams will need to hold a consistent Winning Mindset </a:t>
            </a:r>
          </a:p>
          <a:p>
            <a:pPr defTabSz="914377"/>
            <a:endParaRPr lang="en-GB" sz="1467">
              <a:solidFill>
                <a:srgbClr val="58585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74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0127D-94C6-4D5E-AED4-F79BBBFAFE75}"/>
              </a:ext>
            </a:extLst>
          </p:cNvPr>
          <p:cNvSpPr>
            <a:spLocks noGrp="1"/>
          </p:cNvSpPr>
          <p:nvPr>
            <p:ph type="sldNum" sz="quarter" idx="11"/>
          </p:nvPr>
        </p:nvSpPr>
        <p:spPr>
          <a:xfrm>
            <a:off x="9630836" y="6389782"/>
            <a:ext cx="601133" cy="171449"/>
          </a:xfrm>
        </p:spPr>
        <p:txBody>
          <a:bodyPr/>
          <a:lstStyle/>
          <a:p>
            <a:pPr defTabSz="914377"/>
            <a:fld id="{72704E50-790F-004D-A3FC-F1A2CCAC1708}" type="slidenum">
              <a:rPr lang="en-US">
                <a:solidFill>
                  <a:srgbClr val="A5A6A5"/>
                </a:solidFill>
                <a:latin typeface="Calibri" panose="020F0502020204030204"/>
              </a:rPr>
              <a:pPr defTabSz="914377"/>
              <a:t>31</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350B180D-C994-4D9A-925A-0D7C10663A02}"/>
              </a:ext>
            </a:extLst>
          </p:cNvPr>
          <p:cNvSpPr>
            <a:spLocks noGrp="1"/>
          </p:cNvSpPr>
          <p:nvPr>
            <p:ph type="title"/>
          </p:nvPr>
        </p:nvSpPr>
        <p:spPr>
          <a:xfrm>
            <a:off x="841024" y="404765"/>
            <a:ext cx="10464800" cy="853279"/>
          </a:xfrm>
        </p:spPr>
        <p:txBody>
          <a:bodyPr/>
          <a:lstStyle/>
          <a:p>
            <a:r>
              <a:rPr lang="en-GB"/>
              <a:t>Belief Maps</a:t>
            </a:r>
          </a:p>
        </p:txBody>
      </p:sp>
      <p:sp>
        <p:nvSpPr>
          <p:cNvPr id="6" name="Text Placeholder 5">
            <a:extLst>
              <a:ext uri="{FF2B5EF4-FFF2-40B4-BE49-F238E27FC236}">
                <a16:creationId xmlns:a16="http://schemas.microsoft.com/office/drawing/2014/main" id="{99483A3F-3EAB-4F15-8B00-6492EC191B59}"/>
              </a:ext>
            </a:extLst>
          </p:cNvPr>
          <p:cNvSpPr>
            <a:spLocks noGrp="1"/>
          </p:cNvSpPr>
          <p:nvPr>
            <p:ph type="body" sz="quarter" idx="14"/>
          </p:nvPr>
        </p:nvSpPr>
        <p:spPr>
          <a:xfrm>
            <a:off x="863600" y="1292322"/>
            <a:ext cx="10490200" cy="1844425"/>
          </a:xfrm>
        </p:spPr>
        <p:txBody>
          <a:bodyPr>
            <a:noAutofit/>
          </a:bodyPr>
          <a:lstStyle/>
          <a:p>
            <a:pPr>
              <a:lnSpc>
                <a:spcPct val="112000"/>
              </a:lnSpc>
            </a:pPr>
            <a:r>
              <a:rPr lang="en-GB" sz="1467"/>
              <a:t>With a Winning Mindset firmly in place, Performance planning is the first step our field teams take for every customer interaction. Its emphasis is on defining the objective – what we want our customers to do differently; a change of behaviour. Therefore, each call needs to be guided by a behavioural change objective.</a:t>
            </a:r>
          </a:p>
          <a:p>
            <a:pPr>
              <a:lnSpc>
                <a:spcPct val="112000"/>
              </a:lnSpc>
            </a:pPr>
            <a:r>
              <a:rPr lang="en-GB" sz="1467"/>
              <a:t>To understand our customers’ behaviour we first need to understand the beliefs that sustain that behaviour. Belief maps are a useful tool that help us map our customers’ beliefs as well as the changes required to achieve the behavioural change objective. </a:t>
            </a:r>
          </a:p>
        </p:txBody>
      </p:sp>
      <p:sp>
        <p:nvSpPr>
          <p:cNvPr id="9" name="Rectangle 8">
            <a:extLst>
              <a:ext uri="{FF2B5EF4-FFF2-40B4-BE49-F238E27FC236}">
                <a16:creationId xmlns:a16="http://schemas.microsoft.com/office/drawing/2014/main" id="{134056EE-1AEA-4088-9017-BE37655FE62C}"/>
              </a:ext>
            </a:extLst>
          </p:cNvPr>
          <p:cNvSpPr/>
          <p:nvPr/>
        </p:nvSpPr>
        <p:spPr>
          <a:xfrm>
            <a:off x="951663" y="3358169"/>
            <a:ext cx="5008027"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733" b="1" kern="0">
                <a:solidFill>
                  <a:srgbClr val="FFFFFF"/>
                </a:solidFill>
                <a:latin typeface="Arial" panose="020B0604020202020204" pitchFamily="34" charset="0"/>
                <a:cs typeface="Arial" panose="020B0604020202020204" pitchFamily="34" charset="0"/>
              </a:rPr>
              <a:t>CURRENT</a:t>
            </a:r>
            <a:r>
              <a:rPr lang="en-US" sz="1600" b="1" kern="0">
                <a:solidFill>
                  <a:srgbClr val="FFFFFF"/>
                </a:solidFill>
                <a:latin typeface="Arial" panose="020B0604020202020204" pitchFamily="34" charset="0"/>
                <a:cs typeface="Arial" panose="020B0604020202020204" pitchFamily="34" charset="0"/>
              </a:rPr>
              <a:t> </a:t>
            </a:r>
          </a:p>
        </p:txBody>
      </p:sp>
      <p:sp>
        <p:nvSpPr>
          <p:cNvPr id="11" name="Oval 10">
            <a:extLst>
              <a:ext uri="{FF2B5EF4-FFF2-40B4-BE49-F238E27FC236}">
                <a16:creationId xmlns:a16="http://schemas.microsoft.com/office/drawing/2014/main" id="{1806F6C5-5209-4360-B02A-0AF515028C50}"/>
              </a:ext>
            </a:extLst>
          </p:cNvPr>
          <p:cNvSpPr/>
          <p:nvPr/>
        </p:nvSpPr>
        <p:spPr>
          <a:xfrm>
            <a:off x="917963" y="3176137"/>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3" name="Rectangle 12">
            <a:extLst>
              <a:ext uri="{FF2B5EF4-FFF2-40B4-BE49-F238E27FC236}">
                <a16:creationId xmlns:a16="http://schemas.microsoft.com/office/drawing/2014/main" id="{17A4A0E6-9249-4C92-AD22-07DA1C4AB60F}"/>
              </a:ext>
            </a:extLst>
          </p:cNvPr>
          <p:cNvSpPr/>
          <p:nvPr/>
        </p:nvSpPr>
        <p:spPr>
          <a:xfrm>
            <a:off x="6327906" y="3367425"/>
            <a:ext cx="5025895"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733" b="1" kern="0">
                <a:solidFill>
                  <a:srgbClr val="FFFFFF"/>
                </a:solidFill>
                <a:latin typeface="Arial" panose="020B0604020202020204" pitchFamily="34" charset="0"/>
                <a:cs typeface="Arial" panose="020B0604020202020204" pitchFamily="34" charset="0"/>
              </a:rPr>
              <a:t>DESIRED</a:t>
            </a:r>
            <a:r>
              <a:rPr lang="en-US" sz="2133" b="1" kern="0">
                <a:solidFill>
                  <a:srgbClr val="FFFFFF"/>
                </a:solidFill>
                <a:latin typeface="Arial" panose="020B0604020202020204" pitchFamily="34" charset="0"/>
                <a:cs typeface="Arial" panose="020B0604020202020204" pitchFamily="34" charset="0"/>
              </a:rPr>
              <a:t> </a:t>
            </a:r>
          </a:p>
        </p:txBody>
      </p:sp>
      <p:sp>
        <p:nvSpPr>
          <p:cNvPr id="15" name="Oval 14">
            <a:extLst>
              <a:ext uri="{FF2B5EF4-FFF2-40B4-BE49-F238E27FC236}">
                <a16:creationId xmlns:a16="http://schemas.microsoft.com/office/drawing/2014/main" id="{71AFF520-3033-4C84-82C4-5DF7E02B9783}"/>
              </a:ext>
            </a:extLst>
          </p:cNvPr>
          <p:cNvSpPr/>
          <p:nvPr/>
        </p:nvSpPr>
        <p:spPr>
          <a:xfrm>
            <a:off x="6327905" y="3173583"/>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7" name="Rectangle 16">
            <a:extLst>
              <a:ext uri="{FF2B5EF4-FFF2-40B4-BE49-F238E27FC236}">
                <a16:creationId xmlns:a16="http://schemas.microsoft.com/office/drawing/2014/main" id="{5000F049-05EC-450B-9D84-A559A0454D32}"/>
              </a:ext>
            </a:extLst>
          </p:cNvPr>
          <p:cNvSpPr/>
          <p:nvPr/>
        </p:nvSpPr>
        <p:spPr>
          <a:xfrm>
            <a:off x="951664" y="3923572"/>
            <a:ext cx="4992099" cy="793475"/>
          </a:xfrm>
          <a:prstGeom prst="rect">
            <a:avLst/>
          </a:prstGeom>
          <a:solidFill>
            <a:schemeClr val="accent5">
              <a:lumMod val="50000"/>
              <a:alpha val="7000"/>
            </a:schemeClr>
          </a:solidFill>
          <a:ln w="12700" cap="flat" cmpd="sng" algn="ctr">
            <a:noFill/>
            <a:prstDash val="solid"/>
            <a:miter lim="800000"/>
          </a:ln>
          <a:effectLst/>
        </p:spPr>
        <p:txBody>
          <a:bodyPr rtlCol="0" anchor="ctr"/>
          <a:lstStyle/>
          <a:p>
            <a:pPr marL="118530" defTabSz="1219170" fontAlgn="base">
              <a:spcBef>
                <a:spcPct val="0"/>
              </a:spcBef>
              <a:spcAft>
                <a:spcPct val="0"/>
              </a:spcAft>
              <a:buClr>
                <a:srgbClr val="DEB3A8">
                  <a:lumMod val="50000"/>
                </a:srgbClr>
              </a:buClr>
              <a:defRPr/>
            </a:pPr>
            <a:r>
              <a:rPr lang="en-GB" sz="1400" kern="0">
                <a:solidFill>
                  <a:srgbClr val="DEB3A8">
                    <a:lumMod val="50000"/>
                  </a:srgbClr>
                </a:solidFill>
                <a:latin typeface="Arial" panose="020B0604020202020204" pitchFamily="34" charset="0"/>
                <a:ea typeface="Helvetica Neue Light"/>
                <a:cs typeface="Arial" panose="020B0604020202020204" pitchFamily="34" charset="0"/>
              </a:rPr>
              <a:t>What the customer does now</a:t>
            </a:r>
          </a:p>
        </p:txBody>
      </p:sp>
      <p:sp>
        <p:nvSpPr>
          <p:cNvPr id="19" name="Rectangle 18">
            <a:extLst>
              <a:ext uri="{FF2B5EF4-FFF2-40B4-BE49-F238E27FC236}">
                <a16:creationId xmlns:a16="http://schemas.microsoft.com/office/drawing/2014/main" id="{535F7D26-CB1E-4466-9E0B-1200CB147528}"/>
              </a:ext>
            </a:extLst>
          </p:cNvPr>
          <p:cNvSpPr/>
          <p:nvPr/>
        </p:nvSpPr>
        <p:spPr>
          <a:xfrm>
            <a:off x="6312077" y="3913806"/>
            <a:ext cx="5056207" cy="793476"/>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118530" defTabSz="1219170" fontAlgn="base">
              <a:spcBef>
                <a:spcPct val="0"/>
              </a:spcBef>
              <a:spcAft>
                <a:spcPct val="0"/>
              </a:spcAft>
              <a:buClr>
                <a:srgbClr val="DEB3A8">
                  <a:lumMod val="50000"/>
                </a:srgbClr>
              </a:buClr>
              <a:defRPr/>
            </a:pPr>
            <a:r>
              <a:rPr lang="en-GB" sz="1400" kern="0">
                <a:solidFill>
                  <a:srgbClr val="A0B266">
                    <a:lumMod val="50000"/>
                  </a:srgbClr>
                </a:solidFill>
                <a:latin typeface="Arial" panose="020B0604020202020204" pitchFamily="34" charset="0"/>
                <a:ea typeface="Helvetica Neue Light"/>
                <a:cs typeface="Arial" panose="020B0604020202020204" pitchFamily="34" charset="0"/>
              </a:rPr>
              <a:t>What we would like them to do </a:t>
            </a:r>
          </a:p>
        </p:txBody>
      </p:sp>
      <p:pic>
        <p:nvPicPr>
          <p:cNvPr id="21" name="Graphic 20" descr="Watch">
            <a:extLst>
              <a:ext uri="{FF2B5EF4-FFF2-40B4-BE49-F238E27FC236}">
                <a16:creationId xmlns:a16="http://schemas.microsoft.com/office/drawing/2014/main" id="{EF391AF9-E75C-40DE-BB96-58108B9395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7903" y="3257760"/>
            <a:ext cx="472483" cy="490253"/>
          </a:xfrm>
          <a:prstGeom prst="rect">
            <a:avLst/>
          </a:prstGeom>
        </p:spPr>
      </p:pic>
      <p:pic>
        <p:nvPicPr>
          <p:cNvPr id="23" name="Picture 22">
            <a:extLst>
              <a:ext uri="{FF2B5EF4-FFF2-40B4-BE49-F238E27FC236}">
                <a16:creationId xmlns:a16="http://schemas.microsoft.com/office/drawing/2014/main" id="{D7627D55-5E0D-4C71-AB8D-49DB0D6ED7EB}"/>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97744" y="3267185"/>
            <a:ext cx="470109" cy="487791"/>
          </a:xfrm>
          <a:prstGeom prst="rect">
            <a:avLst/>
          </a:prstGeom>
        </p:spPr>
      </p:pic>
      <p:sp>
        <p:nvSpPr>
          <p:cNvPr id="25" name="Rectangle 24">
            <a:extLst>
              <a:ext uri="{FF2B5EF4-FFF2-40B4-BE49-F238E27FC236}">
                <a16:creationId xmlns:a16="http://schemas.microsoft.com/office/drawing/2014/main" id="{7FFBBD1F-A17E-44A2-A4C9-E63697A0BED6}"/>
              </a:ext>
            </a:extLst>
          </p:cNvPr>
          <p:cNvSpPr/>
          <p:nvPr/>
        </p:nvSpPr>
        <p:spPr>
          <a:xfrm>
            <a:off x="951661" y="4861292"/>
            <a:ext cx="5008872" cy="788393"/>
          </a:xfrm>
          <a:prstGeom prst="rect">
            <a:avLst/>
          </a:prstGeom>
          <a:solidFill>
            <a:schemeClr val="bg1"/>
          </a:solidFill>
          <a:ln w="25400" cap="sq">
            <a:solidFill>
              <a:schemeClr val="accent5"/>
            </a:solidFill>
            <a:prstDash val="dot"/>
            <a:bevel/>
          </a:ln>
        </p:spPr>
        <p:txBody>
          <a:bodyPr wrap="square" lIns="0" tIns="0" rIns="0" bIns="0" rtlCol="0" anchor="ctr"/>
          <a:lstStyle/>
          <a:p>
            <a:pPr algn="ctr" defTabSz="1219170" eaLnBrk="0" fontAlgn="base" hangingPunct="0">
              <a:spcBef>
                <a:spcPct val="0"/>
              </a:spcBef>
              <a:spcAft>
                <a:spcPct val="0"/>
              </a:spcAft>
              <a:defRPr/>
            </a:pPr>
            <a:r>
              <a:rPr lang="en-GB" sz="1400" kern="0">
                <a:solidFill>
                  <a:srgbClr val="DEB3A8">
                    <a:lumMod val="50000"/>
                  </a:srgbClr>
                </a:solidFill>
                <a:latin typeface="Arial" panose="020B0604020202020204" pitchFamily="34" charset="0"/>
                <a:cs typeface="Arial" panose="020B0604020202020204" pitchFamily="34" charset="0"/>
              </a:rPr>
              <a:t>What the customer believes that motivates how they behave</a:t>
            </a:r>
          </a:p>
        </p:txBody>
      </p:sp>
      <p:sp>
        <p:nvSpPr>
          <p:cNvPr id="27" name="Rectangle 26">
            <a:extLst>
              <a:ext uri="{FF2B5EF4-FFF2-40B4-BE49-F238E27FC236}">
                <a16:creationId xmlns:a16="http://schemas.microsoft.com/office/drawing/2014/main" id="{5D83126E-6AC5-4439-BBE4-C166965A61EB}"/>
              </a:ext>
            </a:extLst>
          </p:cNvPr>
          <p:cNvSpPr/>
          <p:nvPr/>
        </p:nvSpPr>
        <p:spPr>
          <a:xfrm>
            <a:off x="758587" y="4744116"/>
            <a:ext cx="5088108" cy="1610264"/>
          </a:xfrm>
          <a:prstGeom prst="rect">
            <a:avLst/>
          </a:prstGeom>
          <a:noFill/>
          <a:ln w="12700" cap="flat" cmpd="sng" algn="ctr">
            <a:noFill/>
            <a:prstDash val="solid"/>
            <a:miter lim="800000"/>
          </a:ln>
          <a:effectLst/>
        </p:spPr>
        <p:txBody>
          <a:bodyPr rtlCol="0" anchor="ctr"/>
          <a:lstStyle/>
          <a:p>
            <a:pPr marL="347125" indent="-228594" defTabSz="1219170" fontAlgn="base">
              <a:spcBef>
                <a:spcPct val="0"/>
              </a:spcBef>
              <a:spcAft>
                <a:spcPct val="0"/>
              </a:spcAft>
              <a:buClr>
                <a:srgbClr val="DEB3A8">
                  <a:lumMod val="50000"/>
                </a:srgbClr>
              </a:buClr>
              <a:buFont typeface="Arial" panose="020B0604020202020204" pitchFamily="34" charset="0"/>
              <a:buChar char="•"/>
              <a:defRPr/>
            </a:pPr>
            <a:endParaRPr lang="en-GB" sz="1133" kern="0">
              <a:solidFill>
                <a:srgbClr val="DEB3A8">
                  <a:lumMod val="50000"/>
                </a:srgbClr>
              </a:solidFill>
              <a:latin typeface="Calibri Light" panose="020F0302020204030204"/>
              <a:ea typeface="Helvetica Neue Light"/>
              <a:cs typeface="Helvetica Neue Light"/>
            </a:endParaRPr>
          </a:p>
        </p:txBody>
      </p:sp>
      <p:sp>
        <p:nvSpPr>
          <p:cNvPr id="29" name="Rectangle 28">
            <a:extLst>
              <a:ext uri="{FF2B5EF4-FFF2-40B4-BE49-F238E27FC236}">
                <a16:creationId xmlns:a16="http://schemas.microsoft.com/office/drawing/2014/main" id="{8DC37B3B-5A68-46F2-BF74-DEA0263ABD84}"/>
              </a:ext>
            </a:extLst>
          </p:cNvPr>
          <p:cNvSpPr/>
          <p:nvPr/>
        </p:nvSpPr>
        <p:spPr>
          <a:xfrm>
            <a:off x="6312077" y="4873139"/>
            <a:ext cx="5016324" cy="776547"/>
          </a:xfrm>
          <a:prstGeom prst="rect">
            <a:avLst/>
          </a:prstGeom>
          <a:solidFill>
            <a:schemeClr val="bg1"/>
          </a:solidFill>
          <a:ln w="25400" cap="sq">
            <a:solidFill>
              <a:schemeClr val="accent4">
                <a:lumMod val="75000"/>
              </a:schemeClr>
            </a:solidFill>
            <a:prstDash val="dot"/>
            <a:bevel/>
          </a:ln>
        </p:spPr>
        <p:txBody>
          <a:bodyPr wrap="square" lIns="0" tIns="0" rIns="0" bIns="0" rtlCol="0" anchor="ctr"/>
          <a:lstStyle/>
          <a:p>
            <a:pPr algn="ctr" defTabSz="1219170" eaLnBrk="0" fontAlgn="base" hangingPunct="0">
              <a:spcBef>
                <a:spcPct val="0"/>
              </a:spcBef>
              <a:spcAft>
                <a:spcPct val="0"/>
              </a:spcAft>
              <a:defRPr/>
            </a:pPr>
            <a:r>
              <a:rPr lang="en-GB" sz="1400" kern="0">
                <a:solidFill>
                  <a:srgbClr val="A0B266">
                    <a:lumMod val="50000"/>
                  </a:srgbClr>
                </a:solidFill>
                <a:latin typeface="Arial" panose="020B0604020202020204" pitchFamily="34" charset="0"/>
                <a:cs typeface="Arial" panose="020B0604020202020204" pitchFamily="34" charset="0"/>
              </a:rPr>
              <a:t>What the customer would have to believe to act differently </a:t>
            </a:r>
          </a:p>
        </p:txBody>
      </p:sp>
      <p:sp>
        <p:nvSpPr>
          <p:cNvPr id="31" name="Rectangle 30">
            <a:extLst>
              <a:ext uri="{FF2B5EF4-FFF2-40B4-BE49-F238E27FC236}">
                <a16:creationId xmlns:a16="http://schemas.microsoft.com/office/drawing/2014/main" id="{A8242C92-9C51-41D3-8754-C5AFE9B6FD8A}"/>
              </a:ext>
            </a:extLst>
          </p:cNvPr>
          <p:cNvSpPr/>
          <p:nvPr/>
        </p:nvSpPr>
        <p:spPr>
          <a:xfrm>
            <a:off x="6123076" y="4605817"/>
            <a:ext cx="5052032" cy="1576273"/>
          </a:xfrm>
          <a:prstGeom prst="rect">
            <a:avLst/>
          </a:prstGeom>
          <a:noFill/>
          <a:ln w="12700" cap="flat" cmpd="sng" algn="ctr">
            <a:noFill/>
            <a:prstDash val="solid"/>
            <a:miter lim="800000"/>
          </a:ln>
          <a:effectLst/>
        </p:spPr>
        <p:txBody>
          <a:bodyPr rtlCol="0" anchor="ctr"/>
          <a:lstStyle/>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endParaRPr lang="en-GB" sz="1200" kern="0">
              <a:solidFill>
                <a:srgbClr val="A0B266">
                  <a:lumMod val="50000"/>
                </a:srgbClr>
              </a:solidFill>
              <a:highlight>
                <a:srgbClr val="FFFF00"/>
              </a:highlight>
              <a:latin typeface="Calibri Light" panose="020F0302020204030204"/>
              <a:ea typeface="Helvetica Neue Light"/>
              <a:cs typeface="Helvetica Neue Light"/>
            </a:endParaRPr>
          </a:p>
        </p:txBody>
      </p:sp>
      <p:sp>
        <p:nvSpPr>
          <p:cNvPr id="34" name="Rectangle 33">
            <a:extLst>
              <a:ext uri="{FF2B5EF4-FFF2-40B4-BE49-F238E27FC236}">
                <a16:creationId xmlns:a16="http://schemas.microsoft.com/office/drawing/2014/main" id="{A5ABD790-B0A1-4F3D-8DD4-07A4AC2AFDF2}"/>
              </a:ext>
            </a:extLst>
          </p:cNvPr>
          <p:cNvSpPr/>
          <p:nvPr/>
        </p:nvSpPr>
        <p:spPr>
          <a:xfrm rot="16200000">
            <a:off x="208077" y="4139557"/>
            <a:ext cx="1088617"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36" name="Rectangle 35">
            <a:extLst>
              <a:ext uri="{FF2B5EF4-FFF2-40B4-BE49-F238E27FC236}">
                <a16:creationId xmlns:a16="http://schemas.microsoft.com/office/drawing/2014/main" id="{08781C5A-4C0E-44AA-BDD1-050A64AD561B}"/>
              </a:ext>
            </a:extLst>
          </p:cNvPr>
          <p:cNvSpPr/>
          <p:nvPr/>
        </p:nvSpPr>
        <p:spPr>
          <a:xfrm rot="16200000">
            <a:off x="281244" y="5056729"/>
            <a:ext cx="96229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38" name="Rectangle 37">
            <a:extLst>
              <a:ext uri="{FF2B5EF4-FFF2-40B4-BE49-F238E27FC236}">
                <a16:creationId xmlns:a16="http://schemas.microsoft.com/office/drawing/2014/main" id="{26CE3202-0AC3-4469-ADB0-E5E705A8E745}"/>
              </a:ext>
            </a:extLst>
          </p:cNvPr>
          <p:cNvSpPr/>
          <p:nvPr/>
        </p:nvSpPr>
        <p:spPr>
          <a:xfrm rot="16200000">
            <a:off x="10982616" y="4130367"/>
            <a:ext cx="10886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50000"/>
                  </a:srgbClr>
                </a:solidFill>
                <a:latin typeface="Arial" panose="020B0604020202020204" pitchFamily="34" charset="0"/>
                <a:cs typeface="Arial" panose="020B0604020202020204" pitchFamily="34" charset="0"/>
              </a:rPr>
              <a:t>BEHAVIOUR</a:t>
            </a:r>
          </a:p>
        </p:txBody>
      </p:sp>
      <p:sp>
        <p:nvSpPr>
          <p:cNvPr id="40" name="Rectangle 39">
            <a:extLst>
              <a:ext uri="{FF2B5EF4-FFF2-40B4-BE49-F238E27FC236}">
                <a16:creationId xmlns:a16="http://schemas.microsoft.com/office/drawing/2014/main" id="{FAB270FE-1498-4691-929E-B097EA5ADDC7}"/>
              </a:ext>
            </a:extLst>
          </p:cNvPr>
          <p:cNvSpPr/>
          <p:nvPr/>
        </p:nvSpPr>
        <p:spPr>
          <a:xfrm rot="16200000">
            <a:off x="11073639" y="5082086"/>
            <a:ext cx="96229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50000"/>
                  </a:srgbClr>
                </a:solidFill>
                <a:latin typeface="Arial" panose="020B0604020202020204" pitchFamily="34" charset="0"/>
                <a:cs typeface="Arial" panose="020B0604020202020204" pitchFamily="34" charset="0"/>
              </a:rPr>
              <a:t>BELIEF</a:t>
            </a:r>
          </a:p>
        </p:txBody>
      </p:sp>
      <p:sp>
        <p:nvSpPr>
          <p:cNvPr id="41" name="Arrow: Up 40">
            <a:extLst>
              <a:ext uri="{FF2B5EF4-FFF2-40B4-BE49-F238E27FC236}">
                <a16:creationId xmlns:a16="http://schemas.microsoft.com/office/drawing/2014/main" id="{C008D4C9-EF9A-45FF-8F05-21B9C43B4B55}"/>
              </a:ext>
            </a:extLst>
          </p:cNvPr>
          <p:cNvSpPr/>
          <p:nvPr/>
        </p:nvSpPr>
        <p:spPr>
          <a:xfrm rot="10800000">
            <a:off x="3069164" y="4477445"/>
            <a:ext cx="378549" cy="672075"/>
          </a:xfrm>
          <a:prstGeom prst="upArrow">
            <a:avLst/>
          </a:prstGeom>
          <a:gradFill>
            <a:gsLst>
              <a:gs pos="0">
                <a:schemeClr val="accent5">
                  <a:lumMod val="60000"/>
                  <a:lumOff val="40000"/>
                </a:schemeClr>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43" name="Arrow: Up 42">
            <a:extLst>
              <a:ext uri="{FF2B5EF4-FFF2-40B4-BE49-F238E27FC236}">
                <a16:creationId xmlns:a16="http://schemas.microsoft.com/office/drawing/2014/main" id="{C051AEC5-D116-4E06-8B4F-056C411A4F22}"/>
              </a:ext>
            </a:extLst>
          </p:cNvPr>
          <p:cNvSpPr/>
          <p:nvPr/>
        </p:nvSpPr>
        <p:spPr>
          <a:xfrm rot="5400000">
            <a:off x="5993458" y="4971344"/>
            <a:ext cx="378549" cy="672075"/>
          </a:xfrm>
          <a:prstGeom prst="upArrow">
            <a:avLst/>
          </a:prstGeom>
          <a:gradFill>
            <a:gsLst>
              <a:gs pos="0">
                <a:schemeClr val="accent4">
                  <a:lumMod val="60000"/>
                  <a:lumOff val="40000"/>
                </a:schemeClr>
              </a:gs>
              <a:gs pos="50000">
                <a:schemeClr val="accent4">
                  <a:lumMod val="20000"/>
                  <a:lumOff val="8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45" name="Arrow: Up 44">
            <a:extLst>
              <a:ext uri="{FF2B5EF4-FFF2-40B4-BE49-F238E27FC236}">
                <a16:creationId xmlns:a16="http://schemas.microsoft.com/office/drawing/2014/main" id="{1CC9FB97-A2E8-4187-97DB-5FF090A9D9AF}"/>
              </a:ext>
            </a:extLst>
          </p:cNvPr>
          <p:cNvSpPr/>
          <p:nvPr/>
        </p:nvSpPr>
        <p:spPr>
          <a:xfrm>
            <a:off x="8660019" y="4495639"/>
            <a:ext cx="378549" cy="672075"/>
          </a:xfrm>
          <a:prstGeom prst="upArrow">
            <a:avLst/>
          </a:prstGeom>
          <a:gradFill>
            <a:gsLst>
              <a:gs pos="0">
                <a:schemeClr val="accent4">
                  <a:lumMod val="60000"/>
                  <a:lumOff val="40000"/>
                </a:schemeClr>
              </a:gs>
              <a:gs pos="57000">
                <a:schemeClr val="accent4">
                  <a:lumMod val="40000"/>
                  <a:lumOff val="60000"/>
                </a:schemeClr>
              </a:gs>
              <a:gs pos="88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Tree>
    <p:extLst>
      <p:ext uri="{BB962C8B-B14F-4D97-AF65-F5344CB8AC3E}">
        <p14:creationId xmlns:p14="http://schemas.microsoft.com/office/powerpoint/2010/main" val="3238407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4447F-016D-4E04-A532-74BFA2F327EE}"/>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32</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E3ED1AD1-5B46-4AEE-B694-39AD6A667970}"/>
              </a:ext>
            </a:extLst>
          </p:cNvPr>
          <p:cNvSpPr>
            <a:spLocks noGrp="1"/>
          </p:cNvSpPr>
          <p:nvPr>
            <p:ph type="title"/>
          </p:nvPr>
        </p:nvSpPr>
        <p:spPr>
          <a:xfrm>
            <a:off x="841024" y="404765"/>
            <a:ext cx="10464800" cy="853279"/>
          </a:xfrm>
        </p:spPr>
        <p:txBody>
          <a:bodyPr/>
          <a:lstStyle/>
          <a:p>
            <a:r>
              <a:rPr lang="en-GB"/>
              <a:t>Customer Segmentation</a:t>
            </a:r>
          </a:p>
        </p:txBody>
      </p:sp>
      <p:sp>
        <p:nvSpPr>
          <p:cNvPr id="38" name="Text Placeholder 37">
            <a:extLst>
              <a:ext uri="{FF2B5EF4-FFF2-40B4-BE49-F238E27FC236}">
                <a16:creationId xmlns:a16="http://schemas.microsoft.com/office/drawing/2014/main" id="{5FE43769-48D1-42B0-8C34-25821F22CF97}"/>
              </a:ext>
            </a:extLst>
          </p:cNvPr>
          <p:cNvSpPr>
            <a:spLocks noGrp="1"/>
          </p:cNvSpPr>
          <p:nvPr>
            <p:ph type="body" sz="quarter" idx="14"/>
          </p:nvPr>
        </p:nvSpPr>
        <p:spPr/>
        <p:txBody>
          <a:bodyPr/>
          <a:lstStyle/>
          <a:p>
            <a:endParaRPr lang="en-GB"/>
          </a:p>
        </p:txBody>
      </p:sp>
      <p:sp>
        <p:nvSpPr>
          <p:cNvPr id="39" name="Text Placeholder 38">
            <a:extLst>
              <a:ext uri="{FF2B5EF4-FFF2-40B4-BE49-F238E27FC236}">
                <a16:creationId xmlns:a16="http://schemas.microsoft.com/office/drawing/2014/main" id="{0D570761-5F87-44A8-8191-0F3DBAD2D8E4}"/>
              </a:ext>
            </a:extLst>
          </p:cNvPr>
          <p:cNvSpPr>
            <a:spLocks noGrp="1"/>
          </p:cNvSpPr>
          <p:nvPr>
            <p:ph type="body" sz="quarter" idx="26"/>
          </p:nvPr>
        </p:nvSpPr>
        <p:spPr/>
        <p:txBody>
          <a:bodyPr/>
          <a:lstStyle/>
          <a:p>
            <a:endParaRPr lang="en-GB"/>
          </a:p>
        </p:txBody>
      </p:sp>
      <p:sp>
        <p:nvSpPr>
          <p:cNvPr id="21" name="TextBox 20">
            <a:extLst>
              <a:ext uri="{FF2B5EF4-FFF2-40B4-BE49-F238E27FC236}">
                <a16:creationId xmlns:a16="http://schemas.microsoft.com/office/drawing/2014/main" id="{0695E79C-D4D0-4A00-8DF4-990A0AC66198}"/>
              </a:ext>
            </a:extLst>
          </p:cNvPr>
          <p:cNvSpPr txBox="1"/>
          <p:nvPr/>
        </p:nvSpPr>
        <p:spPr>
          <a:xfrm>
            <a:off x="863600" y="5171933"/>
            <a:ext cx="8688784" cy="707694"/>
          </a:xfrm>
          <a:prstGeom prst="rect">
            <a:avLst/>
          </a:prstGeom>
          <a:solidFill>
            <a:schemeClr val="bg1">
              <a:lumMod val="95000"/>
            </a:schemeClr>
          </a:solidFill>
        </p:spPr>
        <p:txBody>
          <a:bodyPr wrap="square" rtlCol="0">
            <a:spAutoFit/>
          </a:bodyPr>
          <a:lstStyle/>
          <a:p>
            <a:pPr defTabSz="914377"/>
            <a:r>
              <a:rPr lang="en-GB" sz="1333">
                <a:solidFill>
                  <a:srgbClr val="585858"/>
                </a:solidFill>
                <a:latin typeface="Arial" panose="020B0604020202020204" pitchFamily="34" charset="0"/>
                <a:cs typeface="Arial" panose="020B0604020202020204" pitchFamily="34" charset="0"/>
              </a:rPr>
              <a:t>Affiliate action: </a:t>
            </a:r>
          </a:p>
          <a:p>
            <a:pPr marL="228594" indent="-228594" defTabSz="914377">
              <a:buFont typeface="Arial" panose="020B0604020202020204" pitchFamily="34" charset="0"/>
              <a:buChar char="•"/>
            </a:pPr>
            <a:r>
              <a:rPr lang="en-GB" sz="1333">
                <a:solidFill>
                  <a:srgbClr val="585858"/>
                </a:solidFill>
                <a:latin typeface="Arial" panose="020B0604020202020204" pitchFamily="34" charset="0"/>
                <a:cs typeface="Arial" panose="020B0604020202020204" pitchFamily="34" charset="0"/>
              </a:rPr>
              <a:t>Check &amp; validate the segments at a local level</a:t>
            </a:r>
          </a:p>
          <a:p>
            <a:pPr marL="228594" indent="-228594" defTabSz="914377">
              <a:buFont typeface="Arial" panose="020B0604020202020204" pitchFamily="34" charset="0"/>
              <a:buChar char="•"/>
            </a:pPr>
            <a:r>
              <a:rPr lang="en-GB" sz="1333">
                <a:solidFill>
                  <a:srgbClr val="585858"/>
                </a:solidFill>
                <a:latin typeface="Arial" panose="020B0604020202020204" pitchFamily="34" charset="0"/>
                <a:cs typeface="Arial" panose="020B0604020202020204" pitchFamily="34" charset="0"/>
              </a:rPr>
              <a:t>Adjust the characteristics or add local environmental info if required </a:t>
            </a:r>
          </a:p>
        </p:txBody>
      </p:sp>
      <p:grpSp>
        <p:nvGrpSpPr>
          <p:cNvPr id="3" name="Group 2">
            <a:extLst>
              <a:ext uri="{FF2B5EF4-FFF2-40B4-BE49-F238E27FC236}">
                <a16:creationId xmlns:a16="http://schemas.microsoft.com/office/drawing/2014/main" id="{8BE28A09-721C-41A3-8647-D633CBBFA06E}"/>
              </a:ext>
            </a:extLst>
          </p:cNvPr>
          <p:cNvGrpSpPr/>
          <p:nvPr/>
        </p:nvGrpSpPr>
        <p:grpSpPr>
          <a:xfrm>
            <a:off x="861274" y="1670112"/>
            <a:ext cx="2295799" cy="3227376"/>
            <a:chOff x="6728865" y="1287943"/>
            <a:chExt cx="1721849" cy="2420532"/>
          </a:xfrm>
        </p:grpSpPr>
        <p:sp>
          <p:nvSpPr>
            <p:cNvPr id="23" name="Rectangle 22">
              <a:extLst>
                <a:ext uri="{FF2B5EF4-FFF2-40B4-BE49-F238E27FC236}">
                  <a16:creationId xmlns:a16="http://schemas.microsoft.com/office/drawing/2014/main" id="{DB5BA91F-2DA0-41EF-AED2-098713A47018}"/>
                </a:ext>
              </a:extLst>
            </p:cNvPr>
            <p:cNvSpPr/>
            <p:nvPr/>
          </p:nvSpPr>
          <p:spPr>
            <a:xfrm>
              <a:off x="6728865" y="1720025"/>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A15699"/>
                  </a:solidFill>
                  <a:latin typeface="Arial" panose="020B0604020202020204" pitchFamily="34" charset="0"/>
                  <a:cs typeface="Arial" panose="020B0604020202020204" pitchFamily="34" charset="0"/>
                </a:rPr>
                <a:t>Early adopters </a:t>
              </a:r>
              <a:r>
                <a:rPr lang="en-GB" sz="1333">
                  <a:solidFill>
                    <a:srgbClr val="585858"/>
                  </a:solidFill>
                  <a:latin typeface="Arial" panose="020B0604020202020204" pitchFamily="34" charset="0"/>
                  <a:cs typeface="Arial" panose="020B0604020202020204" pitchFamily="34" charset="0"/>
                </a:rPr>
                <a:t>who perceive differences in JAK1</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Not tied to the rules but follow the science</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Prioritise efficacy</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Seek patient feedback to be seen as hero </a:t>
              </a:r>
            </a:p>
            <a:p>
              <a:pPr defTabSz="914377">
                <a:spcBef>
                  <a:spcPts val="800"/>
                </a:spcBef>
              </a:pPr>
              <a:r>
                <a:rPr lang="en-GB" sz="1200" i="1">
                  <a:solidFill>
                    <a:srgbClr val="A15699"/>
                  </a:solidFill>
                  <a:latin typeface="Arial" panose="020B0604020202020204" pitchFamily="34" charset="0"/>
                  <a:cs typeface="Arial" panose="020B0604020202020204" pitchFamily="34" charset="0"/>
                </a:rPr>
                <a:t>“I am confident I can get the best outcome possible for each patient”</a:t>
              </a:r>
            </a:p>
          </p:txBody>
        </p:sp>
        <p:grpSp>
          <p:nvGrpSpPr>
            <p:cNvPr id="16" name="Group 15">
              <a:extLst>
                <a:ext uri="{FF2B5EF4-FFF2-40B4-BE49-F238E27FC236}">
                  <a16:creationId xmlns:a16="http://schemas.microsoft.com/office/drawing/2014/main" id="{738C782A-5C8A-43E8-AC6D-B4AC938CDECA}"/>
                </a:ext>
              </a:extLst>
            </p:cNvPr>
            <p:cNvGrpSpPr>
              <a:grpSpLocks noChangeAspect="1"/>
            </p:cNvGrpSpPr>
            <p:nvPr/>
          </p:nvGrpSpPr>
          <p:grpSpPr>
            <a:xfrm>
              <a:off x="6728865" y="1287943"/>
              <a:ext cx="1721849" cy="612000"/>
              <a:chOff x="659036" y="1123168"/>
              <a:chExt cx="2616820" cy="930102"/>
            </a:xfrm>
            <a:solidFill>
              <a:schemeClr val="accent6">
                <a:lumMod val="75000"/>
              </a:schemeClr>
            </a:solidFill>
          </p:grpSpPr>
          <p:sp>
            <p:nvSpPr>
              <p:cNvPr id="17" name="Rectangle: Rounded Corners 16">
                <a:extLst>
                  <a:ext uri="{FF2B5EF4-FFF2-40B4-BE49-F238E27FC236}">
                    <a16:creationId xmlns:a16="http://schemas.microsoft.com/office/drawing/2014/main" id="{227FFC70-1C57-4634-B50D-438DA5EB838D}"/>
                  </a:ext>
                </a:extLst>
              </p:cNvPr>
              <p:cNvSpPr/>
              <p:nvPr/>
            </p:nvSpPr>
            <p:spPr>
              <a:xfrm>
                <a:off x="659036" y="1347788"/>
                <a:ext cx="1944216" cy="432048"/>
              </a:xfrm>
              <a:prstGeom prst="roundRect">
                <a:avLst/>
              </a:prstGeom>
              <a:solidFill>
                <a:srgbClr val="A15699"/>
              </a:solidFill>
              <a:ln>
                <a:solidFill>
                  <a:srgbClr val="6B3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Mavericks</a:t>
                </a:r>
              </a:p>
            </p:txBody>
          </p:sp>
          <p:sp>
            <p:nvSpPr>
              <p:cNvPr id="18" name="Oval 17">
                <a:extLst>
                  <a:ext uri="{FF2B5EF4-FFF2-40B4-BE49-F238E27FC236}">
                    <a16:creationId xmlns:a16="http://schemas.microsoft.com/office/drawing/2014/main" id="{02728508-312E-4097-B50B-173318D10D51}"/>
                  </a:ext>
                </a:extLst>
              </p:cNvPr>
              <p:cNvSpPr/>
              <p:nvPr/>
            </p:nvSpPr>
            <p:spPr>
              <a:xfrm>
                <a:off x="2267744" y="1123168"/>
                <a:ext cx="1008112" cy="930102"/>
              </a:xfrm>
              <a:prstGeom prst="ellipse">
                <a:avLst/>
              </a:prstGeom>
              <a:solidFill>
                <a:srgbClr val="A15699"/>
              </a:solidFill>
              <a:ln>
                <a:solidFill>
                  <a:srgbClr val="6B3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13" name="Picture 12" descr="A picture containing clock, drawing, room&#10;&#10;Description automatically generated">
              <a:extLst>
                <a:ext uri="{FF2B5EF4-FFF2-40B4-BE49-F238E27FC236}">
                  <a16:creationId xmlns:a16="http://schemas.microsoft.com/office/drawing/2014/main" id="{0F035D4B-F219-4020-BB62-6BE10AF883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13048" y="1292329"/>
              <a:ext cx="612000" cy="612000"/>
            </a:xfrm>
            <a:prstGeom prst="rect">
              <a:avLst/>
            </a:prstGeom>
            <a:ln>
              <a:noFill/>
            </a:ln>
          </p:spPr>
        </p:pic>
      </p:grpSp>
      <p:grpSp>
        <p:nvGrpSpPr>
          <p:cNvPr id="6" name="Group 5">
            <a:extLst>
              <a:ext uri="{FF2B5EF4-FFF2-40B4-BE49-F238E27FC236}">
                <a16:creationId xmlns:a16="http://schemas.microsoft.com/office/drawing/2014/main" id="{EA4B13C9-6CDC-4254-A1FA-A671A8BA40ED}"/>
              </a:ext>
            </a:extLst>
          </p:cNvPr>
          <p:cNvGrpSpPr/>
          <p:nvPr/>
        </p:nvGrpSpPr>
        <p:grpSpPr>
          <a:xfrm>
            <a:off x="3534932" y="1695125"/>
            <a:ext cx="2314601" cy="3202364"/>
            <a:chOff x="2651198" y="1271343"/>
            <a:chExt cx="1735951" cy="2401773"/>
          </a:xfrm>
        </p:grpSpPr>
        <p:sp>
          <p:nvSpPr>
            <p:cNvPr id="33" name="Rectangle 32">
              <a:extLst>
                <a:ext uri="{FF2B5EF4-FFF2-40B4-BE49-F238E27FC236}">
                  <a16:creationId xmlns:a16="http://schemas.microsoft.com/office/drawing/2014/main" id="{1AA4C34B-63F5-46FF-8432-41FF7B340B0F}"/>
                </a:ext>
              </a:extLst>
            </p:cNvPr>
            <p:cNvSpPr/>
            <p:nvPr/>
          </p:nvSpPr>
          <p:spPr>
            <a:xfrm>
              <a:off x="2651198" y="1684666"/>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008986"/>
                  </a:solidFill>
                  <a:latin typeface="Arial" panose="020B0604020202020204" pitchFamily="34" charset="0"/>
                  <a:cs typeface="Arial" panose="020B0604020202020204" pitchFamily="34" charset="0"/>
                </a:rPr>
                <a:t>Rule breakers </a:t>
              </a:r>
              <a:r>
                <a:rPr lang="en-GB" sz="1333">
                  <a:solidFill>
                    <a:srgbClr val="585858"/>
                  </a:solidFill>
                  <a:latin typeface="Arial" panose="020B0604020202020204" pitchFamily="34" charset="0"/>
                  <a:cs typeface="Arial" panose="020B0604020202020204" pitchFamily="34" charset="0"/>
                </a:rPr>
                <a:t>(within reason) due to strong trust in </a:t>
              </a:r>
              <a:r>
                <a:rPr lang="en-GB" sz="1333">
                  <a:solidFill>
                    <a:srgbClr val="008986"/>
                  </a:solidFill>
                  <a:latin typeface="Arial" panose="020B0604020202020204" pitchFamily="34" charset="0"/>
                  <a:cs typeface="Arial" panose="020B0604020202020204" pitchFamily="34" charset="0"/>
                </a:rPr>
                <a:t>own experience </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Work around the rules when needed</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Prioritise safety</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Rely on their own experience</a:t>
              </a:r>
            </a:p>
            <a:p>
              <a:pPr defTabSz="914377">
                <a:spcBef>
                  <a:spcPts val="800"/>
                </a:spcBef>
              </a:pPr>
              <a:r>
                <a:rPr lang="en-GB" sz="1200" i="1">
                  <a:solidFill>
                    <a:srgbClr val="008986"/>
                  </a:solidFill>
                  <a:latin typeface="Arial" panose="020B0604020202020204" pitchFamily="34" charset="0"/>
                  <a:cs typeface="Arial" panose="020B0604020202020204" pitchFamily="34" charset="0"/>
                </a:rPr>
                <a:t>“In my experience sometimes you need to bend the rules”</a:t>
              </a:r>
            </a:p>
          </p:txBody>
        </p:sp>
        <p:grpSp>
          <p:nvGrpSpPr>
            <p:cNvPr id="19" name="Group 18">
              <a:extLst>
                <a:ext uri="{FF2B5EF4-FFF2-40B4-BE49-F238E27FC236}">
                  <a16:creationId xmlns:a16="http://schemas.microsoft.com/office/drawing/2014/main" id="{D19D6B8B-D4CF-4AE9-95D6-E09E183C4734}"/>
                </a:ext>
              </a:extLst>
            </p:cNvPr>
            <p:cNvGrpSpPr>
              <a:grpSpLocks noChangeAspect="1"/>
            </p:cNvGrpSpPr>
            <p:nvPr/>
          </p:nvGrpSpPr>
          <p:grpSpPr>
            <a:xfrm>
              <a:off x="2665300" y="1271343"/>
              <a:ext cx="1721849" cy="612000"/>
              <a:chOff x="3426126" y="1303239"/>
              <a:chExt cx="2616820" cy="930102"/>
            </a:xfrm>
            <a:solidFill>
              <a:srgbClr val="008986"/>
            </a:solidFill>
          </p:grpSpPr>
          <p:sp>
            <p:nvSpPr>
              <p:cNvPr id="14" name="Rectangle: Rounded Corners 13">
                <a:extLst>
                  <a:ext uri="{FF2B5EF4-FFF2-40B4-BE49-F238E27FC236}">
                    <a16:creationId xmlns:a16="http://schemas.microsoft.com/office/drawing/2014/main" id="{57C8A442-A6A7-4BE1-BEF9-2E9983B7B437}"/>
                  </a:ext>
                </a:extLst>
              </p:cNvPr>
              <p:cNvSpPr/>
              <p:nvPr/>
            </p:nvSpPr>
            <p:spPr>
              <a:xfrm>
                <a:off x="3426126" y="1527859"/>
                <a:ext cx="1944216" cy="432048"/>
              </a:xfrm>
              <a:prstGeom prst="roundRect">
                <a:avLst/>
              </a:prstGeom>
              <a:grpFill/>
              <a:ln>
                <a:solidFill>
                  <a:srgbClr val="005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Pragmatists</a:t>
                </a:r>
              </a:p>
            </p:txBody>
          </p:sp>
          <p:sp>
            <p:nvSpPr>
              <p:cNvPr id="15" name="Oval 14">
                <a:extLst>
                  <a:ext uri="{FF2B5EF4-FFF2-40B4-BE49-F238E27FC236}">
                    <a16:creationId xmlns:a16="http://schemas.microsoft.com/office/drawing/2014/main" id="{5115F08C-154F-4A24-B397-73B6CC7211AF}"/>
                  </a:ext>
                </a:extLst>
              </p:cNvPr>
              <p:cNvSpPr/>
              <p:nvPr/>
            </p:nvSpPr>
            <p:spPr>
              <a:xfrm>
                <a:off x="5034834" y="1303239"/>
                <a:ext cx="1008112" cy="930102"/>
              </a:xfrm>
              <a:prstGeom prst="ellipse">
                <a:avLst/>
              </a:prstGeom>
              <a:grpFill/>
              <a:ln>
                <a:solidFill>
                  <a:srgbClr val="005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25" name="Picture 24" descr="A close up of a sign&#10;&#10;Description automatically generated">
              <a:extLst>
                <a:ext uri="{FF2B5EF4-FFF2-40B4-BE49-F238E27FC236}">
                  <a16:creationId xmlns:a16="http://schemas.microsoft.com/office/drawing/2014/main" id="{2C6C083F-33A9-49DD-A5B0-FC1B9B0E7E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2076" y="1271343"/>
              <a:ext cx="612000" cy="612000"/>
            </a:xfrm>
            <a:prstGeom prst="rect">
              <a:avLst/>
            </a:prstGeom>
          </p:spPr>
        </p:pic>
      </p:grpSp>
      <p:grpSp>
        <p:nvGrpSpPr>
          <p:cNvPr id="5" name="Group 4">
            <a:extLst>
              <a:ext uri="{FF2B5EF4-FFF2-40B4-BE49-F238E27FC236}">
                <a16:creationId xmlns:a16="http://schemas.microsoft.com/office/drawing/2014/main" id="{7A297410-0C5F-4955-9C76-C8DEACE1B18F}"/>
              </a:ext>
            </a:extLst>
          </p:cNvPr>
          <p:cNvGrpSpPr/>
          <p:nvPr/>
        </p:nvGrpSpPr>
        <p:grpSpPr>
          <a:xfrm>
            <a:off x="6281602" y="1703437"/>
            <a:ext cx="2295799" cy="3214785"/>
            <a:chOff x="4697083" y="1287943"/>
            <a:chExt cx="1721849" cy="2411089"/>
          </a:xfrm>
        </p:grpSpPr>
        <p:sp>
          <p:nvSpPr>
            <p:cNvPr id="31" name="Rectangle 30">
              <a:extLst>
                <a:ext uri="{FF2B5EF4-FFF2-40B4-BE49-F238E27FC236}">
                  <a16:creationId xmlns:a16="http://schemas.microsoft.com/office/drawing/2014/main" id="{34480BF3-9CFE-4CDD-A2FE-03EF0DB62DA2}"/>
                </a:ext>
              </a:extLst>
            </p:cNvPr>
            <p:cNvSpPr/>
            <p:nvPr/>
          </p:nvSpPr>
          <p:spPr>
            <a:xfrm>
              <a:off x="4708906" y="1710582"/>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A0B266"/>
                  </a:solidFill>
                  <a:latin typeface="Arial" panose="020B0604020202020204" pitchFamily="34" charset="0"/>
                  <a:cs typeface="Arial" panose="020B0604020202020204" pitchFamily="34" charset="0"/>
                </a:rPr>
                <a:t>Patient-centric, </a:t>
              </a:r>
              <a:r>
                <a:rPr lang="en-GB" sz="1333">
                  <a:solidFill>
                    <a:srgbClr val="585858"/>
                  </a:solidFill>
                  <a:latin typeface="Arial" panose="020B0604020202020204" pitchFamily="34" charset="0"/>
                  <a:cs typeface="Arial" panose="020B0604020202020204" pitchFamily="34" charset="0"/>
                </a:rPr>
                <a:t>want</a:t>
              </a:r>
              <a:r>
                <a:rPr lang="en-GB" sz="1333">
                  <a:solidFill>
                    <a:srgbClr val="A0B266"/>
                  </a:solidFill>
                  <a:latin typeface="Arial" panose="020B0604020202020204" pitchFamily="34" charset="0"/>
                  <a:cs typeface="Arial" panose="020B0604020202020204" pitchFamily="34" charset="0"/>
                </a:rPr>
                <a:t> balanced treatment </a:t>
              </a:r>
              <a:r>
                <a:rPr lang="en-GB" sz="1333">
                  <a:solidFill>
                    <a:srgbClr val="585858"/>
                  </a:solidFill>
                  <a:latin typeface="Arial" panose="020B0604020202020204" pitchFamily="34" charset="0"/>
                  <a:cs typeface="Arial" panose="020B0604020202020204" pitchFamily="34" charset="0"/>
                </a:rPr>
                <a:t>within the</a:t>
              </a:r>
              <a:r>
                <a:rPr lang="en-GB" sz="1333">
                  <a:solidFill>
                    <a:srgbClr val="A0B266"/>
                  </a:solidFill>
                  <a:latin typeface="Arial" panose="020B0604020202020204" pitchFamily="34" charset="0"/>
                  <a:cs typeface="Arial" panose="020B0604020202020204" pitchFamily="34" charset="0"/>
                </a:rPr>
                <a:t> guidelines</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Use guidelines as safety net</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Most reward from improving patients’ lives</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Looks to peers for reference</a:t>
              </a:r>
            </a:p>
            <a:p>
              <a:pPr defTabSz="914377"/>
              <a:r>
                <a:rPr lang="en-GB" sz="1200" i="1">
                  <a:solidFill>
                    <a:srgbClr val="A0B266">
                      <a:lumMod val="75000"/>
                    </a:srgbClr>
                  </a:solidFill>
                  <a:latin typeface="Arial" panose="020B0604020202020204" pitchFamily="34" charset="0"/>
                  <a:cs typeface="Arial" panose="020B0604020202020204" pitchFamily="34" charset="0"/>
                </a:rPr>
                <a:t>“I can do the best for my patients by following the data &amp; guidelines”</a:t>
              </a:r>
            </a:p>
          </p:txBody>
        </p:sp>
        <p:grpSp>
          <p:nvGrpSpPr>
            <p:cNvPr id="20" name="Group 19">
              <a:extLst>
                <a:ext uri="{FF2B5EF4-FFF2-40B4-BE49-F238E27FC236}">
                  <a16:creationId xmlns:a16="http://schemas.microsoft.com/office/drawing/2014/main" id="{1269EB2D-DB48-4AB7-B17D-9A3CFC0217BD}"/>
                </a:ext>
              </a:extLst>
            </p:cNvPr>
            <p:cNvGrpSpPr>
              <a:grpSpLocks noChangeAspect="1"/>
            </p:cNvGrpSpPr>
            <p:nvPr/>
          </p:nvGrpSpPr>
          <p:grpSpPr>
            <a:xfrm>
              <a:off x="4697083" y="1287943"/>
              <a:ext cx="1721849" cy="612000"/>
              <a:chOff x="642888" y="2468936"/>
              <a:chExt cx="2616820" cy="930102"/>
            </a:xfrm>
          </p:grpSpPr>
          <p:sp>
            <p:nvSpPr>
              <p:cNvPr id="10" name="Rectangle: Rounded Corners 9">
                <a:extLst>
                  <a:ext uri="{FF2B5EF4-FFF2-40B4-BE49-F238E27FC236}">
                    <a16:creationId xmlns:a16="http://schemas.microsoft.com/office/drawing/2014/main" id="{7D3104C9-165E-4691-8AB5-67C7DF9EB419}"/>
                  </a:ext>
                </a:extLst>
              </p:cNvPr>
              <p:cNvSpPr/>
              <p:nvPr/>
            </p:nvSpPr>
            <p:spPr>
              <a:xfrm>
                <a:off x="642888" y="2693556"/>
                <a:ext cx="1944216" cy="432048"/>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r>
                  <a:rPr lang="en-GB" sz="1333">
                    <a:solidFill>
                      <a:srgbClr val="FFFFFF"/>
                    </a:solidFill>
                    <a:latin typeface="Arial" panose="020B0604020202020204" pitchFamily="34" charset="0"/>
                    <a:cs typeface="Arial" panose="020B0604020202020204" pitchFamily="34" charset="0"/>
                  </a:rPr>
                  <a:t>Compassionates </a:t>
                </a:r>
              </a:p>
            </p:txBody>
          </p:sp>
          <p:sp>
            <p:nvSpPr>
              <p:cNvPr id="11" name="Oval 10">
                <a:extLst>
                  <a:ext uri="{FF2B5EF4-FFF2-40B4-BE49-F238E27FC236}">
                    <a16:creationId xmlns:a16="http://schemas.microsoft.com/office/drawing/2014/main" id="{0001B28E-B3A1-48C7-A914-54E2F975724D}"/>
                  </a:ext>
                </a:extLst>
              </p:cNvPr>
              <p:cNvSpPr/>
              <p:nvPr/>
            </p:nvSpPr>
            <p:spPr>
              <a:xfrm>
                <a:off x="2251596" y="2468936"/>
                <a:ext cx="1008112" cy="930102"/>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27" name="Picture 26">
              <a:extLst>
                <a:ext uri="{FF2B5EF4-FFF2-40B4-BE49-F238E27FC236}">
                  <a16:creationId xmlns:a16="http://schemas.microsoft.com/office/drawing/2014/main" id="{5164ACD5-E323-495C-AB8A-83A1FC2B70D2}"/>
                </a:ext>
              </a:extLst>
            </p:cNvPr>
            <p:cNvPicPr>
              <a:picLocks noChangeAspect="1"/>
            </p:cNvPicPr>
            <p:nvPr/>
          </p:nvPicPr>
          <p:blipFill>
            <a:blip r:embed="rId4"/>
            <a:stretch>
              <a:fillRect/>
            </a:stretch>
          </p:blipFill>
          <p:spPr>
            <a:xfrm>
              <a:off x="5791374" y="1297259"/>
              <a:ext cx="612000" cy="612000"/>
            </a:xfrm>
            <a:prstGeom prst="rect">
              <a:avLst/>
            </a:prstGeom>
          </p:spPr>
        </p:pic>
      </p:grpSp>
      <p:grpSp>
        <p:nvGrpSpPr>
          <p:cNvPr id="7" name="Group 6">
            <a:extLst>
              <a:ext uri="{FF2B5EF4-FFF2-40B4-BE49-F238E27FC236}">
                <a16:creationId xmlns:a16="http://schemas.microsoft.com/office/drawing/2014/main" id="{AB86510E-A81E-4C8C-8838-18E302BD45FF}"/>
              </a:ext>
            </a:extLst>
          </p:cNvPr>
          <p:cNvGrpSpPr/>
          <p:nvPr/>
        </p:nvGrpSpPr>
        <p:grpSpPr>
          <a:xfrm>
            <a:off x="8977519" y="1695124"/>
            <a:ext cx="2300781" cy="3218907"/>
            <a:chOff x="629780" y="1271343"/>
            <a:chExt cx="1725586" cy="2414180"/>
          </a:xfrm>
        </p:grpSpPr>
        <p:sp>
          <p:nvSpPr>
            <p:cNvPr id="35" name="Rectangle 34">
              <a:extLst>
                <a:ext uri="{FF2B5EF4-FFF2-40B4-BE49-F238E27FC236}">
                  <a16:creationId xmlns:a16="http://schemas.microsoft.com/office/drawing/2014/main" id="{AEFAEC69-4FFC-4AC4-A64F-9E85E055191F}"/>
                </a:ext>
              </a:extLst>
            </p:cNvPr>
            <p:cNvSpPr/>
            <p:nvPr/>
          </p:nvSpPr>
          <p:spPr>
            <a:xfrm>
              <a:off x="629780" y="1697073"/>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005DAB"/>
                  </a:solidFill>
                  <a:latin typeface="Arial" panose="020B0604020202020204" pitchFamily="34" charset="0"/>
                  <a:cs typeface="Arial" panose="020B0604020202020204" pitchFamily="34" charset="0"/>
                </a:rPr>
                <a:t>Conservative, </a:t>
              </a:r>
              <a:r>
                <a:rPr lang="en-GB" sz="1333">
                  <a:solidFill>
                    <a:srgbClr val="585858"/>
                  </a:solidFill>
                  <a:latin typeface="Arial" panose="020B0604020202020204" pitchFamily="34" charset="0"/>
                  <a:cs typeface="Arial" panose="020B0604020202020204" pitchFamily="34" charset="0"/>
                </a:rPr>
                <a:t>risk averse, and late </a:t>
              </a:r>
              <a:r>
                <a:rPr lang="en-GB" sz="1333">
                  <a:solidFill>
                    <a:srgbClr val="005DAB"/>
                  </a:solidFill>
                  <a:latin typeface="Arial" panose="020B0604020202020204" pitchFamily="34" charset="0"/>
                  <a:cs typeface="Arial" panose="020B0604020202020204" pitchFamily="34" charset="0"/>
                </a:rPr>
                <a:t>adopters </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Safety focused</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Use guidelines as a safety net</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Use own experience to efficiently save a challenge</a:t>
              </a:r>
            </a:p>
            <a:p>
              <a:pPr defTabSz="914377">
                <a:spcBef>
                  <a:spcPts val="800"/>
                </a:spcBef>
              </a:pPr>
              <a:r>
                <a:rPr lang="en-GB" sz="1200" i="1">
                  <a:solidFill>
                    <a:srgbClr val="005DAB"/>
                  </a:solidFill>
                  <a:latin typeface="Arial" panose="020B0604020202020204" pitchFamily="34" charset="0"/>
                  <a:cs typeface="Arial" panose="020B0604020202020204" pitchFamily="34" charset="0"/>
                </a:rPr>
                <a:t>“Sticking to what I know is the most effective way to manage my caseload”</a:t>
              </a:r>
            </a:p>
          </p:txBody>
        </p:sp>
        <p:grpSp>
          <p:nvGrpSpPr>
            <p:cNvPr id="12" name="Group 11">
              <a:extLst>
                <a:ext uri="{FF2B5EF4-FFF2-40B4-BE49-F238E27FC236}">
                  <a16:creationId xmlns:a16="http://schemas.microsoft.com/office/drawing/2014/main" id="{BAF4415F-77E3-4F61-A038-C943AD33513A}"/>
                </a:ext>
              </a:extLst>
            </p:cNvPr>
            <p:cNvGrpSpPr>
              <a:grpSpLocks noChangeAspect="1"/>
            </p:cNvGrpSpPr>
            <p:nvPr/>
          </p:nvGrpSpPr>
          <p:grpSpPr>
            <a:xfrm>
              <a:off x="633517" y="1271343"/>
              <a:ext cx="1721849" cy="612000"/>
              <a:chOff x="659036" y="1123168"/>
              <a:chExt cx="2616820" cy="930102"/>
            </a:xfrm>
          </p:grpSpPr>
          <p:sp>
            <p:nvSpPr>
              <p:cNvPr id="8" name="Rectangle: Rounded Corners 7">
                <a:extLst>
                  <a:ext uri="{FF2B5EF4-FFF2-40B4-BE49-F238E27FC236}">
                    <a16:creationId xmlns:a16="http://schemas.microsoft.com/office/drawing/2014/main" id="{1EB41ACB-74B2-4D33-BF6F-854A60DCAB4E}"/>
                  </a:ext>
                </a:extLst>
              </p:cNvPr>
              <p:cNvSpPr/>
              <p:nvPr/>
            </p:nvSpPr>
            <p:spPr>
              <a:xfrm>
                <a:off x="659036" y="1347788"/>
                <a:ext cx="1944216"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Conformists </a:t>
                </a:r>
              </a:p>
            </p:txBody>
          </p:sp>
          <p:sp>
            <p:nvSpPr>
              <p:cNvPr id="9" name="Oval 8">
                <a:extLst>
                  <a:ext uri="{FF2B5EF4-FFF2-40B4-BE49-F238E27FC236}">
                    <a16:creationId xmlns:a16="http://schemas.microsoft.com/office/drawing/2014/main" id="{0E5C401E-545D-494B-86DD-2C3AF9FBF73D}"/>
                  </a:ext>
                </a:extLst>
              </p:cNvPr>
              <p:cNvSpPr/>
              <p:nvPr/>
            </p:nvSpPr>
            <p:spPr>
              <a:xfrm>
                <a:off x="2267744" y="1123168"/>
                <a:ext cx="1008112" cy="930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29" name="Picture 28">
              <a:extLst>
                <a:ext uri="{FF2B5EF4-FFF2-40B4-BE49-F238E27FC236}">
                  <a16:creationId xmlns:a16="http://schemas.microsoft.com/office/drawing/2014/main" id="{CFD1CDF2-E7BD-4377-8764-B66E5192267C}"/>
                </a:ext>
              </a:extLst>
            </p:cNvPr>
            <p:cNvPicPr>
              <a:picLocks noChangeAspect="1"/>
            </p:cNvPicPr>
            <p:nvPr/>
          </p:nvPicPr>
          <p:blipFill>
            <a:blip r:embed="rId5"/>
            <a:stretch>
              <a:fillRect/>
            </a:stretch>
          </p:blipFill>
          <p:spPr>
            <a:xfrm>
              <a:off x="1725874" y="1271343"/>
              <a:ext cx="612000" cy="612000"/>
            </a:xfrm>
            <a:prstGeom prst="rect">
              <a:avLst/>
            </a:prstGeom>
          </p:spPr>
        </p:pic>
      </p:grpSp>
      <p:sp>
        <p:nvSpPr>
          <p:cNvPr id="22" name="TextBox 21">
            <a:extLst>
              <a:ext uri="{FF2B5EF4-FFF2-40B4-BE49-F238E27FC236}">
                <a16:creationId xmlns:a16="http://schemas.microsoft.com/office/drawing/2014/main" id="{7ECD2621-4535-4A9A-AD55-D5CCDFCBF08B}"/>
              </a:ext>
            </a:extLst>
          </p:cNvPr>
          <p:cNvSpPr txBox="1"/>
          <p:nvPr/>
        </p:nvSpPr>
        <p:spPr>
          <a:xfrm>
            <a:off x="863599" y="1199831"/>
            <a:ext cx="10790768" cy="318100"/>
          </a:xfrm>
          <a:prstGeom prst="rect">
            <a:avLst/>
          </a:prstGeom>
          <a:noFill/>
        </p:spPr>
        <p:txBody>
          <a:bodyPr wrap="square" rtlCol="0">
            <a:spAutoFit/>
          </a:bodyPr>
          <a:lstStyle/>
          <a:p>
            <a:pPr defTabSz="914377">
              <a:defRPr/>
            </a:pPr>
            <a:r>
              <a:rPr lang="en-GB" sz="1467">
                <a:solidFill>
                  <a:srgbClr val="585858"/>
                </a:solidFill>
                <a:latin typeface="Arial" panose="020B0604020202020204"/>
              </a:rPr>
              <a:t>In depth research into the different customer types enables us to better tailor our communication &amp; approach</a:t>
            </a:r>
          </a:p>
        </p:txBody>
      </p:sp>
    </p:spTree>
    <p:extLst>
      <p:ext uri="{BB962C8B-B14F-4D97-AF65-F5344CB8AC3E}">
        <p14:creationId xmlns:p14="http://schemas.microsoft.com/office/powerpoint/2010/main" val="2626004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CAE5D4-B6BB-4D36-A905-AF0AA5B15411}"/>
              </a:ext>
            </a:extLst>
          </p:cNvPr>
          <p:cNvSpPr>
            <a:spLocks noGrp="1"/>
          </p:cNvSpPr>
          <p:nvPr>
            <p:ph type="sldNum" sz="quarter" idx="11"/>
          </p:nvPr>
        </p:nvSpPr>
        <p:spPr/>
        <p:txBody>
          <a:bodyPr/>
          <a:lstStyle/>
          <a:p>
            <a:pPr defTabSz="914377">
              <a:defRPr/>
            </a:pPr>
            <a:fld id="{D8D877B3-D348-4611-9BDB-C5374591D951}" type="slidenum">
              <a:rPr lang="en-US">
                <a:solidFill>
                  <a:srgbClr val="000000">
                    <a:alpha val="50000"/>
                  </a:srgbClr>
                </a:solidFill>
                <a:latin typeface="Arial" panose="020B0604020202020204"/>
              </a:rPr>
              <a:pPr defTabSz="914377">
                <a:defRPr/>
              </a:pPr>
              <a:t>33</a:t>
            </a:fld>
            <a:endParaRPr lang="en-US">
              <a:solidFill>
                <a:srgbClr val="000000">
                  <a:alpha val="50000"/>
                </a:srgbClr>
              </a:solidFill>
              <a:latin typeface="Arial" panose="020B0604020202020204"/>
            </a:endParaRPr>
          </a:p>
        </p:txBody>
      </p:sp>
      <p:sp>
        <p:nvSpPr>
          <p:cNvPr id="3" name="Title 2">
            <a:extLst>
              <a:ext uri="{FF2B5EF4-FFF2-40B4-BE49-F238E27FC236}">
                <a16:creationId xmlns:a16="http://schemas.microsoft.com/office/drawing/2014/main" id="{73F73983-3D6E-4687-ABC5-CC65C1C288EC}"/>
              </a:ext>
            </a:extLst>
          </p:cNvPr>
          <p:cNvSpPr>
            <a:spLocks noGrp="1"/>
          </p:cNvSpPr>
          <p:nvPr>
            <p:ph type="title"/>
          </p:nvPr>
        </p:nvSpPr>
        <p:spPr>
          <a:xfrm>
            <a:off x="852312" y="404765"/>
            <a:ext cx="10464800" cy="853279"/>
          </a:xfrm>
        </p:spPr>
        <p:txBody>
          <a:bodyPr>
            <a:normAutofit/>
          </a:bodyPr>
          <a:lstStyle/>
          <a:p>
            <a:r>
              <a:rPr lang="en-GB"/>
              <a:t>Snapshot of segments through a behavioural lens</a:t>
            </a:r>
          </a:p>
        </p:txBody>
      </p:sp>
      <p:sp>
        <p:nvSpPr>
          <p:cNvPr id="8" name="Text Placeholder 7">
            <a:extLst>
              <a:ext uri="{FF2B5EF4-FFF2-40B4-BE49-F238E27FC236}">
                <a16:creationId xmlns:a16="http://schemas.microsoft.com/office/drawing/2014/main" id="{B0AFE235-35EC-4050-977E-BFDD7C16E83B}"/>
              </a:ext>
            </a:extLst>
          </p:cNvPr>
          <p:cNvSpPr>
            <a:spLocks noGrp="1"/>
          </p:cNvSpPr>
          <p:nvPr>
            <p:ph type="body" sz="quarter" idx="14"/>
          </p:nvPr>
        </p:nvSpPr>
        <p:spPr/>
        <p:txBody>
          <a:bodyPr/>
          <a:lstStyle/>
          <a:p>
            <a:endParaRPr lang="en-GB"/>
          </a:p>
        </p:txBody>
      </p:sp>
      <p:sp>
        <p:nvSpPr>
          <p:cNvPr id="9" name="Text Placeholder 8">
            <a:extLst>
              <a:ext uri="{FF2B5EF4-FFF2-40B4-BE49-F238E27FC236}">
                <a16:creationId xmlns:a16="http://schemas.microsoft.com/office/drawing/2014/main" id="{719DB79D-5448-47CA-B6DA-FF551CED2F43}"/>
              </a:ext>
            </a:extLst>
          </p:cNvPr>
          <p:cNvSpPr>
            <a:spLocks noGrp="1"/>
          </p:cNvSpPr>
          <p:nvPr>
            <p:ph type="body" sz="quarter" idx="26"/>
          </p:nvPr>
        </p:nvSpPr>
        <p:spPr/>
        <p:txBody>
          <a:bodyPr/>
          <a:lstStyle/>
          <a:p>
            <a:endParaRPr lang="en-GB"/>
          </a:p>
        </p:txBody>
      </p:sp>
      <p:sp>
        <p:nvSpPr>
          <p:cNvPr id="11" name="Rectangle 10">
            <a:extLst>
              <a:ext uri="{FF2B5EF4-FFF2-40B4-BE49-F238E27FC236}">
                <a16:creationId xmlns:a16="http://schemas.microsoft.com/office/drawing/2014/main" id="{8E46B259-C3B5-4797-9F4C-16CEBFAD2C49}"/>
              </a:ext>
            </a:extLst>
          </p:cNvPr>
          <p:cNvSpPr/>
          <p:nvPr/>
        </p:nvSpPr>
        <p:spPr>
          <a:xfrm>
            <a:off x="863600" y="1901822"/>
            <a:ext cx="2480504" cy="646331"/>
          </a:xfrm>
          <a:prstGeom prst="rect">
            <a:avLst/>
          </a:prstGeom>
          <a:ln>
            <a:solidFill>
              <a:schemeClr val="tx1"/>
            </a:solidFill>
          </a:ln>
        </p:spPr>
        <p:txBody>
          <a:bodyPr wrap="square">
            <a:spAutoFit/>
          </a:bodyPr>
          <a:lstStyle/>
          <a:p>
            <a:pPr defTabSz="914377">
              <a:defRPr/>
            </a:pPr>
            <a:r>
              <a:rPr lang="en-GB" sz="1200" b="1">
                <a:solidFill>
                  <a:srgbClr val="585858"/>
                </a:solidFill>
                <a:latin typeface="Arial" panose="020B0604020202020204"/>
              </a:rPr>
              <a:t>OPPORTUNITY TO NUDGE BEHAVIOUR EARLY AND LEVERAGE AS INFLUENCERS</a:t>
            </a:r>
          </a:p>
        </p:txBody>
      </p:sp>
      <p:sp>
        <p:nvSpPr>
          <p:cNvPr id="12" name="Rectangle 11">
            <a:extLst>
              <a:ext uri="{FF2B5EF4-FFF2-40B4-BE49-F238E27FC236}">
                <a16:creationId xmlns:a16="http://schemas.microsoft.com/office/drawing/2014/main" id="{56920283-5063-4535-8E9E-543DB3F2E38D}"/>
              </a:ext>
            </a:extLst>
          </p:cNvPr>
          <p:cNvSpPr/>
          <p:nvPr/>
        </p:nvSpPr>
        <p:spPr>
          <a:xfrm>
            <a:off x="9443561" y="1901822"/>
            <a:ext cx="2047855" cy="677108"/>
          </a:xfrm>
          <a:prstGeom prst="rect">
            <a:avLst/>
          </a:prstGeom>
          <a:ln>
            <a:solidFill>
              <a:schemeClr val="tx1"/>
            </a:solidFill>
          </a:ln>
        </p:spPr>
        <p:txBody>
          <a:bodyPr vert="horz" lIns="91440" tIns="45720" rIns="91440" bIns="45720" rtlCol="0" anchor="ctr">
            <a:normAutofit/>
          </a:bodyPr>
          <a:lstStyle/>
          <a:p>
            <a:pPr algn="r" defTabSz="914374">
              <a:lnSpc>
                <a:spcPct val="90000"/>
              </a:lnSpc>
              <a:spcBef>
                <a:spcPct val="0"/>
              </a:spcBef>
              <a:defRPr/>
            </a:pPr>
            <a:r>
              <a:rPr lang="en-GB" sz="1200" b="1">
                <a:solidFill>
                  <a:srgbClr val="585858"/>
                </a:solidFill>
                <a:latin typeface="Arial" panose="020B0604020202020204"/>
              </a:rPr>
              <a:t>LONG TERM APPROACH NEEDED FOR BEHAVIOUR CHANGE </a:t>
            </a:r>
          </a:p>
        </p:txBody>
      </p:sp>
      <p:cxnSp>
        <p:nvCxnSpPr>
          <p:cNvPr id="14" name="Straight Arrow Connector 13">
            <a:extLst>
              <a:ext uri="{FF2B5EF4-FFF2-40B4-BE49-F238E27FC236}">
                <a16:creationId xmlns:a16="http://schemas.microsoft.com/office/drawing/2014/main" id="{4D081478-9844-4243-860E-5E31E9EAD1D6}"/>
              </a:ext>
            </a:extLst>
          </p:cNvPr>
          <p:cNvCxnSpPr>
            <a:cxnSpLocks/>
          </p:cNvCxnSpPr>
          <p:nvPr/>
        </p:nvCxnSpPr>
        <p:spPr>
          <a:xfrm flipV="1">
            <a:off x="561713" y="3014220"/>
            <a:ext cx="11172753"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B6991E-114D-42F6-AEA7-58C15B5873B2}"/>
              </a:ext>
            </a:extLst>
          </p:cNvPr>
          <p:cNvSpPr txBox="1"/>
          <p:nvPr/>
        </p:nvSpPr>
        <p:spPr>
          <a:xfrm>
            <a:off x="773374" y="1199831"/>
            <a:ext cx="9804988" cy="338554"/>
          </a:xfrm>
          <a:prstGeom prst="rect">
            <a:avLst/>
          </a:prstGeom>
          <a:noFill/>
        </p:spPr>
        <p:txBody>
          <a:bodyPr wrap="square" rtlCol="0">
            <a:spAutoFit/>
          </a:bodyPr>
          <a:lstStyle/>
          <a:p>
            <a:pPr defTabSz="914377">
              <a:defRPr/>
            </a:pPr>
            <a:r>
              <a:rPr lang="en-GB" sz="1600">
                <a:solidFill>
                  <a:srgbClr val="585858"/>
                </a:solidFill>
                <a:latin typeface="Arial" panose="020B0604020202020204"/>
              </a:rPr>
              <a:t>Gives direction on where to focus your resources over time to ensure successful launch and beyond</a:t>
            </a:r>
          </a:p>
        </p:txBody>
      </p:sp>
      <p:pic>
        <p:nvPicPr>
          <p:cNvPr id="17" name="Picture 16" descr="A picture containing drawing, sign&#10;&#10;Description automatically generated">
            <a:extLst>
              <a:ext uri="{FF2B5EF4-FFF2-40B4-BE49-F238E27FC236}">
                <a16:creationId xmlns:a16="http://schemas.microsoft.com/office/drawing/2014/main" id="{BDE75C94-B2E8-49DA-8563-7364913C3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56161" y="2653918"/>
            <a:ext cx="720000" cy="720607"/>
          </a:xfrm>
          <a:prstGeom prst="rect">
            <a:avLst/>
          </a:prstGeom>
        </p:spPr>
      </p:pic>
      <p:pic>
        <p:nvPicPr>
          <p:cNvPr id="22" name="Picture 21" descr="A close up of a sign&#10;&#10;Description automatically generated">
            <a:extLst>
              <a:ext uri="{FF2B5EF4-FFF2-40B4-BE49-F238E27FC236}">
                <a16:creationId xmlns:a16="http://schemas.microsoft.com/office/drawing/2014/main" id="{E176F83F-58A2-46C8-AA17-F3042E9CD5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78637" y="2654220"/>
            <a:ext cx="720000" cy="720000"/>
          </a:xfrm>
          <a:prstGeom prst="rect">
            <a:avLst/>
          </a:prstGeom>
        </p:spPr>
      </p:pic>
      <p:pic>
        <p:nvPicPr>
          <p:cNvPr id="23" name="Picture 22" descr="A picture containing clock, drawing, room&#10;&#10;Description automatically generated">
            <a:extLst>
              <a:ext uri="{FF2B5EF4-FFF2-40B4-BE49-F238E27FC236}">
                <a16:creationId xmlns:a16="http://schemas.microsoft.com/office/drawing/2014/main" id="{7B84D45D-8CBB-4F97-A453-514C2C40EC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56459" y="2654220"/>
            <a:ext cx="720000" cy="720000"/>
          </a:xfrm>
          <a:prstGeom prst="rect">
            <a:avLst/>
          </a:prstGeom>
        </p:spPr>
      </p:pic>
      <p:pic>
        <p:nvPicPr>
          <p:cNvPr id="24" name="Picture 23" descr="A picture containing clock, room&#10;&#10;Description automatically generated">
            <a:extLst>
              <a:ext uri="{FF2B5EF4-FFF2-40B4-BE49-F238E27FC236}">
                <a16:creationId xmlns:a16="http://schemas.microsoft.com/office/drawing/2014/main" id="{0D3F70A3-E73A-486E-BD0C-F8B871D306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33203" y="2654220"/>
            <a:ext cx="720000" cy="720000"/>
          </a:xfrm>
          <a:prstGeom prst="rect">
            <a:avLst/>
          </a:prstGeom>
        </p:spPr>
      </p:pic>
      <p:graphicFrame>
        <p:nvGraphicFramePr>
          <p:cNvPr id="16" name="Table 4">
            <a:extLst>
              <a:ext uri="{FF2B5EF4-FFF2-40B4-BE49-F238E27FC236}">
                <a16:creationId xmlns:a16="http://schemas.microsoft.com/office/drawing/2014/main" id="{219DE5B3-2969-41A2-97CE-2FC906B88F79}"/>
              </a:ext>
            </a:extLst>
          </p:cNvPr>
          <p:cNvGraphicFramePr>
            <a:graphicFrameLocks noGrp="1"/>
          </p:cNvGraphicFramePr>
          <p:nvPr/>
        </p:nvGraphicFramePr>
        <p:xfrm>
          <a:off x="863600" y="3435291"/>
          <a:ext cx="2431745" cy="2628000"/>
        </p:xfrm>
        <a:graphic>
          <a:graphicData uri="http://schemas.openxmlformats.org/drawingml/2006/table">
            <a:tbl>
              <a:tblPr firstRow="1" bandRow="1">
                <a:tableStyleId>{5940675A-B579-460E-94D1-54222C63F5DA}</a:tableStyleId>
              </a:tblPr>
              <a:tblGrid>
                <a:gridCol w="2431745">
                  <a:extLst>
                    <a:ext uri="{9D8B030D-6E8A-4147-A177-3AD203B41FA5}">
                      <a16:colId xmlns:a16="http://schemas.microsoft.com/office/drawing/2014/main" val="1247050075"/>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MAVERICKS </a:t>
                      </a:r>
                      <a:r>
                        <a:rPr lang="en-GB" sz="1200" b="0">
                          <a:solidFill>
                            <a:schemeClr val="bg1"/>
                          </a:solidFill>
                          <a:latin typeface="Arial" panose="020B0604020202020204" pitchFamily="34" charset="0"/>
                          <a:cs typeface="Arial" panose="020B0604020202020204" pitchFamily="34" charset="0"/>
                        </a:rPr>
                        <a:t>(20%)</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15699"/>
                    </a:solidFill>
                  </a:tcPr>
                </a:tc>
                <a:extLst>
                  <a:ext uri="{0D108BD9-81ED-4DB2-BD59-A6C34878D82A}">
                    <a16:rowId xmlns:a16="http://schemas.microsoft.com/office/drawing/2014/main" val="3380184487"/>
                  </a:ext>
                </a:extLst>
              </a:tr>
              <a:tr h="2124000">
                <a:tc>
                  <a: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a:solidFill>
                            <a:srgbClr val="A15699"/>
                          </a:solidFill>
                          <a:latin typeface="Arial" panose="020B0604020202020204" pitchFamily="34" charset="0"/>
                          <a:cs typeface="Arial" panose="020B0604020202020204" pitchFamily="34" charset="0"/>
                        </a:rPr>
                        <a:t>Least habitual </a:t>
                      </a:r>
                      <a:r>
                        <a:rPr lang="en-GB" sz="1200">
                          <a:solidFill>
                            <a:srgbClr val="A15699"/>
                          </a:solidFill>
                          <a:latin typeface="Arial" panose="020B0604020202020204" pitchFamily="34" charset="0"/>
                          <a:cs typeface="Arial" panose="020B0604020202020204" pitchFamily="34" charset="0"/>
                        </a:rPr>
                        <a:t>– </a:t>
                      </a:r>
                      <a:r>
                        <a:rPr lang="en-GB" sz="1200" kern="1200">
                          <a:solidFill>
                            <a:schemeClr val="tx2"/>
                          </a:solidFill>
                          <a:latin typeface="Arial" panose="020B0604020202020204" pitchFamily="34" charset="0"/>
                          <a:ea typeface="+mn-ea"/>
                          <a:cs typeface="Arial" panose="020B0604020202020204" pitchFamily="34" charset="0"/>
                        </a:rPr>
                        <a:t>most proactive towards change</a:t>
                      </a:r>
                    </a:p>
                    <a:p>
                      <a:pPr marL="285750" indent="-285750" algn="l">
                        <a:buFont typeface="Arial" panose="020B0604020202020204" pitchFamily="34" charset="0"/>
                        <a:buChar char="•"/>
                      </a:pPr>
                      <a:endParaRPr lang="en-GB" sz="1200">
                        <a:solidFill>
                          <a:schemeClr val="tx2"/>
                        </a:solidFill>
                        <a:latin typeface="Arial" panose="020B0604020202020204" pitchFamily="34" charset="0"/>
                        <a:cs typeface="Arial" panose="020B0604020202020204" pitchFamily="34"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2"/>
                          </a:solidFill>
                          <a:latin typeface="Arial" panose="020B0604020202020204" pitchFamily="34" charset="0"/>
                          <a:ea typeface="+mn-ea"/>
                          <a:cs typeface="Arial" panose="020B0604020202020204" pitchFamily="34" charset="0"/>
                        </a:rPr>
                        <a:t>They</a:t>
                      </a:r>
                      <a:r>
                        <a:rPr lang="en-GB" sz="1200" b="1" kern="1200">
                          <a:solidFill>
                            <a:schemeClr val="tx2"/>
                          </a:solidFill>
                          <a:latin typeface="Arial" panose="020B0604020202020204" pitchFamily="34" charset="0"/>
                          <a:ea typeface="+mn-ea"/>
                          <a:cs typeface="Arial" panose="020B0604020202020204" pitchFamily="34" charset="0"/>
                        </a:rPr>
                        <a:t> </a:t>
                      </a:r>
                      <a:r>
                        <a:rPr lang="en-GB" sz="1200" b="1" kern="1200">
                          <a:solidFill>
                            <a:srgbClr val="A15699"/>
                          </a:solidFill>
                          <a:latin typeface="Arial" panose="020B0604020202020204" pitchFamily="34" charset="0"/>
                          <a:ea typeface="+mn-ea"/>
                          <a:cs typeface="Arial" panose="020B0604020202020204" pitchFamily="34" charset="0"/>
                        </a:rPr>
                        <a:t>a</a:t>
                      </a:r>
                      <a:r>
                        <a:rPr lang="en" sz="1200" b="1" kern="1200">
                          <a:solidFill>
                            <a:srgbClr val="A15699"/>
                          </a:solidFill>
                          <a:latin typeface="Arial" panose="020B0604020202020204" pitchFamily="34" charset="0"/>
                          <a:ea typeface="+mn-ea"/>
                          <a:cs typeface="Arial" panose="020B0604020202020204" pitchFamily="34" charset="0"/>
                        </a:rPr>
                        <a:t>nchor to what’s best </a:t>
                      </a:r>
                      <a:r>
                        <a:rPr lang="en" sz="1200" kern="1200">
                          <a:solidFill>
                            <a:schemeClr val="tx2"/>
                          </a:solidFill>
                          <a:latin typeface="Arial" panose="020B0604020202020204" pitchFamily="34" charset="0"/>
                          <a:ea typeface="+mn-ea"/>
                          <a:cs typeface="Arial" panose="020B0604020202020204" pitchFamily="34" charset="0"/>
                        </a:rPr>
                        <a:t>for their patient, </a:t>
                      </a:r>
                      <a:r>
                        <a:rPr lang="en-GB" sz="1200" kern="1200">
                          <a:solidFill>
                            <a:schemeClr val="tx2"/>
                          </a:solidFill>
                          <a:latin typeface="Arial" panose="020B0604020202020204" pitchFamily="34" charset="0"/>
                          <a:ea typeface="+mn-ea"/>
                          <a:cs typeface="Arial" panose="020B0604020202020204" pitchFamily="34" charset="0"/>
                        </a:rPr>
                        <a:t>in particular finding the best efficacy for each individual patient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a:solidFill>
                          <a:schemeClr val="tx2"/>
                        </a:solidFill>
                        <a:latin typeface="Arial" panose="020B0604020202020204" pitchFamily="34" charset="0"/>
                        <a:ea typeface="+mn-ea"/>
                        <a:cs typeface="Arial" panose="020B0604020202020204" pitchFamily="34"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2"/>
                          </a:solidFill>
                          <a:latin typeface="Arial" panose="020B0604020202020204" pitchFamily="34" charset="0"/>
                          <a:ea typeface="+mn-ea"/>
                          <a:cs typeface="Arial" panose="020B0604020202020204" pitchFamily="34" charset="0"/>
                        </a:rPr>
                        <a:t>Look to the </a:t>
                      </a:r>
                      <a:r>
                        <a:rPr lang="en-GB" sz="1200" b="1">
                          <a:solidFill>
                            <a:srgbClr val="A15699"/>
                          </a:solidFill>
                          <a:latin typeface="Arial" panose="020B0604020202020204" pitchFamily="34" charset="0"/>
                          <a:cs typeface="Arial" panose="020B0604020202020204" pitchFamily="34" charset="0"/>
                        </a:rPr>
                        <a:t>authority of scientific </a:t>
                      </a:r>
                      <a:r>
                        <a:rPr lang="en-GB" sz="1200" b="1" kern="1200">
                          <a:solidFill>
                            <a:srgbClr val="A15699"/>
                          </a:solidFill>
                          <a:latin typeface="Arial" panose="020B0604020202020204" pitchFamily="34" charset="0"/>
                          <a:ea typeface="+mn-ea"/>
                          <a:cs typeface="Arial" panose="020B0604020202020204" pitchFamily="34" charset="0"/>
                        </a:rPr>
                        <a:t>evidence</a:t>
                      </a: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graphicFrame>
        <p:nvGraphicFramePr>
          <p:cNvPr id="18" name="Table 17">
            <a:extLst>
              <a:ext uri="{FF2B5EF4-FFF2-40B4-BE49-F238E27FC236}">
                <a16:creationId xmlns:a16="http://schemas.microsoft.com/office/drawing/2014/main" id="{285120F1-F7D9-4B9F-836D-3ABFF7C26023}"/>
              </a:ext>
            </a:extLst>
          </p:cNvPr>
          <p:cNvGraphicFramePr>
            <a:graphicFrameLocks noGrp="1"/>
          </p:cNvGraphicFramePr>
          <p:nvPr/>
        </p:nvGraphicFramePr>
        <p:xfrm>
          <a:off x="3295344" y="3435291"/>
          <a:ext cx="2845837" cy="2628000"/>
        </p:xfrm>
        <a:graphic>
          <a:graphicData uri="http://schemas.openxmlformats.org/drawingml/2006/table">
            <a:tbl>
              <a:tblPr firstRow="1" bandRow="1">
                <a:tableStyleId>{5940675A-B579-460E-94D1-54222C63F5DA}</a:tableStyleId>
              </a:tblPr>
              <a:tblGrid>
                <a:gridCol w="2845837">
                  <a:extLst>
                    <a:ext uri="{9D8B030D-6E8A-4147-A177-3AD203B41FA5}">
                      <a16:colId xmlns:a16="http://schemas.microsoft.com/office/drawing/2014/main" val="2303457981"/>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PRAGMATISTS </a:t>
                      </a:r>
                      <a:r>
                        <a:rPr lang="en-GB" sz="1200" b="0">
                          <a:solidFill>
                            <a:schemeClr val="bg1"/>
                          </a:solidFill>
                          <a:latin typeface="Arial" panose="020B0604020202020204" pitchFamily="34" charset="0"/>
                          <a:cs typeface="Arial" panose="020B0604020202020204" pitchFamily="34" charset="0"/>
                        </a:rPr>
                        <a:t>(26%)</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986"/>
                    </a:solidFill>
                  </a:tcPr>
                </a:tc>
                <a:extLst>
                  <a:ext uri="{0D108BD9-81ED-4DB2-BD59-A6C34878D82A}">
                    <a16:rowId xmlns:a16="http://schemas.microsoft.com/office/drawing/2014/main" val="3380184487"/>
                  </a:ext>
                </a:extLst>
              </a:tr>
              <a:tr h="2124000">
                <a:tc>
                  <a:txBody>
                    <a:bodyPr/>
                    <a:lstStyle/>
                    <a:p>
                      <a:pPr marL="285750" indent="-285750" algn="l">
                        <a:buFont typeface="Arial" panose="020B0604020202020204" pitchFamily="34" charset="0"/>
                        <a:buChar char="•"/>
                      </a:pPr>
                      <a:r>
                        <a:rPr lang="en" sz="1200" b="1">
                          <a:solidFill>
                            <a:srgbClr val="008986"/>
                          </a:solidFill>
                          <a:latin typeface="Arial" panose="020B0604020202020204" pitchFamily="34" charset="0"/>
                          <a:cs typeface="Arial" panose="020B0604020202020204" pitchFamily="34" charset="0"/>
                        </a:rPr>
                        <a:t>Less habitual </a:t>
                      </a:r>
                      <a:r>
                        <a:rPr lang="en" sz="1200">
                          <a:latin typeface="Arial" panose="020B0604020202020204" pitchFamily="34" charset="0"/>
                          <a:cs typeface="Arial" panose="020B0604020202020204" pitchFamily="34" charset="0"/>
                        </a:rPr>
                        <a:t>-</a:t>
                      </a:r>
                      <a:r>
                        <a:rPr lang="en" sz="1200">
                          <a:solidFill>
                            <a:schemeClr val="tx2"/>
                          </a:solidFill>
                          <a:latin typeface="Arial" panose="020B0604020202020204" pitchFamily="34" charset="0"/>
                          <a:cs typeface="Arial" panose="020B0604020202020204" pitchFamily="34" charset="0"/>
                        </a:rPr>
                        <a:t> adaptive and </a:t>
                      </a:r>
                      <a:r>
                        <a:rPr lang="en-GB" sz="1200">
                          <a:solidFill>
                            <a:schemeClr val="tx2"/>
                          </a:solidFill>
                          <a:latin typeface="Arial" panose="020B0604020202020204" pitchFamily="34" charset="0"/>
                          <a:cs typeface="Arial" panose="020B0604020202020204" pitchFamily="34" charset="0"/>
                        </a:rPr>
                        <a:t>responsive </a:t>
                      </a:r>
                      <a:r>
                        <a:rPr lang="en" sz="1200">
                          <a:solidFill>
                            <a:schemeClr val="tx2"/>
                          </a:solidFill>
                          <a:latin typeface="Arial" panose="020B0604020202020204" pitchFamily="34" charset="0"/>
                          <a:cs typeface="Arial" panose="020B0604020202020204" pitchFamily="34" charset="0"/>
                        </a:rPr>
                        <a:t>to change </a:t>
                      </a:r>
                      <a:r>
                        <a:rPr lang="en-GB" sz="1200">
                          <a:solidFill>
                            <a:schemeClr val="tx2"/>
                          </a:solidFill>
                          <a:latin typeface="Arial" panose="020B0604020202020204" pitchFamily="34" charset="0"/>
                          <a:cs typeface="Arial" panose="020B0604020202020204" pitchFamily="34" charset="0"/>
                        </a:rPr>
                        <a:t>but will have </a:t>
                      </a:r>
                      <a:r>
                        <a:rPr lang="en-GB" sz="1200" b="1">
                          <a:solidFill>
                            <a:srgbClr val="008986"/>
                          </a:solidFill>
                          <a:latin typeface="Arial" panose="020B0604020202020204" pitchFamily="34" charset="0"/>
                          <a:cs typeface="Arial" panose="020B0604020202020204" pitchFamily="34" charset="0"/>
                        </a:rPr>
                        <a:t>some default behaviours </a:t>
                      </a:r>
                      <a:r>
                        <a:rPr lang="en-GB" sz="1200">
                          <a:solidFill>
                            <a:schemeClr val="tx2"/>
                          </a:solidFill>
                          <a:latin typeface="Arial" panose="020B0604020202020204" pitchFamily="34" charset="0"/>
                          <a:cs typeface="Arial" panose="020B0604020202020204" pitchFamily="34" charset="0"/>
                        </a:rPr>
                        <a:t>e.g. towards what they </a:t>
                      </a:r>
                      <a:r>
                        <a:rPr lang="en" sz="1200">
                          <a:solidFill>
                            <a:schemeClr val="tx2"/>
                          </a:solidFill>
                          <a:latin typeface="Arial" panose="020B0604020202020204" pitchFamily="34" charset="0"/>
                          <a:cs typeface="Arial" panose="020B0604020202020204" pitchFamily="34" charset="0"/>
                        </a:rPr>
                        <a:t>perceive to be the safest option</a:t>
                      </a:r>
                      <a:endParaRPr lang="en-GB" sz="1200" b="1">
                        <a:solidFill>
                          <a:schemeClr val="tx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GB" sz="1200" b="1">
                        <a:solidFill>
                          <a:srgbClr val="00898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b="1">
                          <a:solidFill>
                            <a:srgbClr val="008986"/>
                          </a:solidFill>
                          <a:latin typeface="Arial" panose="020B0604020202020204" pitchFamily="34" charset="0"/>
                          <a:cs typeface="Arial" panose="020B0604020202020204" pitchFamily="34" charset="0"/>
                        </a:rPr>
                        <a:t>Less influenced by others</a:t>
                      </a:r>
                      <a:r>
                        <a:rPr lang="en-GB" sz="1200">
                          <a:solidFill>
                            <a:schemeClr val="tx2"/>
                          </a:solidFill>
                          <a:latin typeface="Arial" panose="020B0604020202020204" pitchFamily="34" charset="0"/>
                          <a:cs typeface="Arial" panose="020B0604020202020204" pitchFamily="34" charset="0"/>
                        </a:rPr>
                        <a:t>; lean heavily on their own experience</a:t>
                      </a: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graphicFrame>
        <p:nvGraphicFramePr>
          <p:cNvPr id="19" name="Table 4">
            <a:extLst>
              <a:ext uri="{FF2B5EF4-FFF2-40B4-BE49-F238E27FC236}">
                <a16:creationId xmlns:a16="http://schemas.microsoft.com/office/drawing/2014/main" id="{1D2F14B0-CB23-4C2C-BD11-AC5295999580}"/>
              </a:ext>
            </a:extLst>
          </p:cNvPr>
          <p:cNvGraphicFramePr>
            <a:graphicFrameLocks noGrp="1"/>
          </p:cNvGraphicFramePr>
          <p:nvPr/>
        </p:nvGraphicFramePr>
        <p:xfrm>
          <a:off x="6141182" y="3435291"/>
          <a:ext cx="2845837" cy="2628000"/>
        </p:xfrm>
        <a:graphic>
          <a:graphicData uri="http://schemas.openxmlformats.org/drawingml/2006/table">
            <a:tbl>
              <a:tblPr firstRow="1" bandRow="1">
                <a:tableStyleId>{5940675A-B579-460E-94D1-54222C63F5DA}</a:tableStyleId>
              </a:tblPr>
              <a:tblGrid>
                <a:gridCol w="2845837">
                  <a:extLst>
                    <a:ext uri="{9D8B030D-6E8A-4147-A177-3AD203B41FA5}">
                      <a16:colId xmlns:a16="http://schemas.microsoft.com/office/drawing/2014/main" val="2303457981"/>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COMPASSIONATES </a:t>
                      </a:r>
                      <a:r>
                        <a:rPr lang="en-GB" sz="1200" b="0">
                          <a:solidFill>
                            <a:schemeClr val="bg1"/>
                          </a:solidFill>
                          <a:latin typeface="Arial" panose="020B0604020202020204" pitchFamily="34" charset="0"/>
                          <a:cs typeface="Arial" panose="020B0604020202020204" pitchFamily="34" charset="0"/>
                        </a:rPr>
                        <a:t>(30%)</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CA509"/>
                    </a:solidFill>
                  </a:tcPr>
                </a:tc>
                <a:extLst>
                  <a:ext uri="{0D108BD9-81ED-4DB2-BD59-A6C34878D82A}">
                    <a16:rowId xmlns:a16="http://schemas.microsoft.com/office/drawing/2014/main" val="3380184487"/>
                  </a:ext>
                </a:extLst>
              </a:tr>
              <a:tr h="2124000">
                <a:tc>
                  <a:txBody>
                    <a:bodyPr/>
                    <a:lstStyle/>
                    <a:p>
                      <a:pPr marL="285750" indent="-285750" algn="l">
                        <a:buFont typeface="Arial" panose="020B0604020202020204" pitchFamily="34" charset="0"/>
                        <a:buChar char="•"/>
                      </a:pPr>
                      <a:r>
                        <a:rPr lang="en-GB" sz="1200">
                          <a:solidFill>
                            <a:schemeClr val="tx2"/>
                          </a:solidFill>
                          <a:latin typeface="Arial" panose="020B0604020202020204" pitchFamily="34" charset="0"/>
                          <a:cs typeface="Arial" panose="020B0604020202020204" pitchFamily="34" charset="0"/>
                        </a:rPr>
                        <a:t>Still </a:t>
                      </a:r>
                      <a:r>
                        <a:rPr lang="en-GB" sz="1200" b="1">
                          <a:solidFill>
                            <a:srgbClr val="8CA509"/>
                          </a:solidFill>
                          <a:latin typeface="Arial" panose="020B0604020202020204" pitchFamily="34" charset="0"/>
                          <a:cs typeface="Arial" panose="020B0604020202020204" pitchFamily="34" charset="0"/>
                        </a:rPr>
                        <a:t>developing own habits </a:t>
                      </a:r>
                      <a:r>
                        <a:rPr lang="en-GB" sz="1200">
                          <a:solidFill>
                            <a:schemeClr val="tx2"/>
                          </a:solidFill>
                          <a:latin typeface="Arial" panose="020B0604020202020204" pitchFamily="34" charset="0"/>
                          <a:cs typeface="Arial" panose="020B0604020202020204" pitchFamily="34" charset="0"/>
                        </a:rPr>
                        <a:t>but</a:t>
                      </a:r>
                      <a:r>
                        <a:rPr lang="en-GB" sz="1200">
                          <a:latin typeface="Arial" panose="020B0604020202020204" pitchFamily="34" charset="0"/>
                          <a:cs typeface="Arial" panose="020B0604020202020204" pitchFamily="34" charset="0"/>
                        </a:rPr>
                        <a:t> </a:t>
                      </a:r>
                      <a:r>
                        <a:rPr lang="en-GB" sz="1200">
                          <a:solidFill>
                            <a:schemeClr val="tx2"/>
                          </a:solidFill>
                          <a:latin typeface="Arial" panose="020B0604020202020204" pitchFamily="34" charset="0"/>
                          <a:cs typeface="Arial" panose="020B0604020202020204" pitchFamily="34" charset="0"/>
                        </a:rPr>
                        <a:t>default behaviour is to stick to guidelines</a:t>
                      </a:r>
                    </a:p>
                    <a:p>
                      <a:pPr marL="285750" indent="-285750" algn="l">
                        <a:buFont typeface="Arial" panose="020B0604020202020204" pitchFamily="34" charset="0"/>
                        <a:buChar char="•"/>
                      </a:pPr>
                      <a:endParaRPr lang="en-GB" sz="120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a:solidFill>
                            <a:schemeClr val="tx2"/>
                          </a:solidFill>
                          <a:latin typeface="Arial" panose="020B0604020202020204" pitchFamily="34" charset="0"/>
                          <a:cs typeface="Arial" panose="020B0604020202020204" pitchFamily="34" charset="0"/>
                        </a:rPr>
                        <a:t>Care about what others think so want to </a:t>
                      </a:r>
                      <a:r>
                        <a:rPr lang="en-GB" sz="1200" b="1">
                          <a:solidFill>
                            <a:srgbClr val="8CA509"/>
                          </a:solidFill>
                          <a:latin typeface="Arial" panose="020B0604020202020204" pitchFamily="34" charset="0"/>
                          <a:cs typeface="Arial" panose="020B0604020202020204" pitchFamily="34" charset="0"/>
                        </a:rPr>
                        <a:t>conform to social norms, </a:t>
                      </a:r>
                      <a:r>
                        <a:rPr lang="en-GB" sz="1200">
                          <a:solidFill>
                            <a:schemeClr val="tx2"/>
                          </a:solidFill>
                          <a:latin typeface="Arial" panose="020B0604020202020204" pitchFamily="34" charset="0"/>
                          <a:cs typeface="Arial" panose="020B0604020202020204" pitchFamily="34" charset="0"/>
                        </a:rPr>
                        <a:t>thus direct and indirect influence of others is important (Peers, KOLs Reps/TAEs; rules, guidelines)</a:t>
                      </a: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graphicFrame>
        <p:nvGraphicFramePr>
          <p:cNvPr id="20" name="Table 4">
            <a:extLst>
              <a:ext uri="{FF2B5EF4-FFF2-40B4-BE49-F238E27FC236}">
                <a16:creationId xmlns:a16="http://schemas.microsoft.com/office/drawing/2014/main" id="{405FBC69-A1CC-4EC7-B2E8-8F83FC6DB4FC}"/>
              </a:ext>
            </a:extLst>
          </p:cNvPr>
          <p:cNvGraphicFramePr>
            <a:graphicFrameLocks noGrp="1"/>
          </p:cNvGraphicFramePr>
          <p:nvPr/>
        </p:nvGraphicFramePr>
        <p:xfrm>
          <a:off x="8987019" y="3435291"/>
          <a:ext cx="2504396" cy="2669400"/>
        </p:xfrm>
        <a:graphic>
          <a:graphicData uri="http://schemas.openxmlformats.org/drawingml/2006/table">
            <a:tbl>
              <a:tblPr firstRow="1" bandRow="1">
                <a:tableStyleId>{5940675A-B579-460E-94D1-54222C63F5DA}</a:tableStyleId>
              </a:tblPr>
              <a:tblGrid>
                <a:gridCol w="2504396">
                  <a:extLst>
                    <a:ext uri="{9D8B030D-6E8A-4147-A177-3AD203B41FA5}">
                      <a16:colId xmlns:a16="http://schemas.microsoft.com/office/drawing/2014/main" val="2303457981"/>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CONFORMISTS </a:t>
                      </a:r>
                      <a:r>
                        <a:rPr lang="en-GB" sz="1200" b="0">
                          <a:solidFill>
                            <a:schemeClr val="bg1"/>
                          </a:solidFill>
                          <a:latin typeface="Arial" panose="020B0604020202020204" pitchFamily="34" charset="0"/>
                          <a:cs typeface="Arial" panose="020B0604020202020204" pitchFamily="34" charset="0"/>
                        </a:rPr>
                        <a:t>(24%)</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3BE"/>
                    </a:solidFill>
                  </a:tcPr>
                </a:tc>
                <a:extLst>
                  <a:ext uri="{0D108BD9-81ED-4DB2-BD59-A6C34878D82A}">
                    <a16:rowId xmlns:a16="http://schemas.microsoft.com/office/drawing/2014/main" val="3380184487"/>
                  </a:ext>
                </a:extLst>
              </a:tr>
              <a:tr h="2165400">
                <a:tc>
                  <a:txBody>
                    <a:bodyPr/>
                    <a:lstStyle/>
                    <a:p>
                      <a:pPr marL="285750" indent="-285750" algn="l">
                        <a:buFont typeface="Arial" panose="020B0604020202020204" pitchFamily="34" charset="0"/>
                        <a:buChar char="•"/>
                      </a:pPr>
                      <a:r>
                        <a:rPr lang="en-GB" sz="1200" kern="1200">
                          <a:solidFill>
                            <a:schemeClr val="tx2"/>
                          </a:solidFill>
                          <a:latin typeface="Arial" panose="020B0604020202020204" pitchFamily="34" charset="0"/>
                          <a:ea typeface="+mn-ea"/>
                          <a:cs typeface="Arial" panose="020B0604020202020204" pitchFamily="34" charset="0"/>
                        </a:rPr>
                        <a:t>Have</a:t>
                      </a:r>
                      <a:r>
                        <a:rPr lang="en-GB" sz="1200" b="1">
                          <a:solidFill>
                            <a:srgbClr val="0099CC"/>
                          </a:solidFill>
                          <a:latin typeface="Arial" panose="020B0604020202020204" pitchFamily="34" charset="0"/>
                          <a:cs typeface="Arial" panose="020B0604020202020204" pitchFamily="34" charset="0"/>
                        </a:rPr>
                        <a:t> engrained habitual </a:t>
                      </a:r>
                      <a:r>
                        <a:rPr lang="en-GB" sz="1200">
                          <a:solidFill>
                            <a:schemeClr val="tx2"/>
                          </a:solidFill>
                          <a:latin typeface="Arial" panose="020B0604020202020204" pitchFamily="34" charset="0"/>
                          <a:cs typeface="Arial" panose="020B0604020202020204" pitchFamily="34" charset="0"/>
                        </a:rPr>
                        <a:t>behaviours and reluctant to make the effort to change </a:t>
                      </a:r>
                    </a:p>
                    <a:p>
                      <a:pPr marL="285750" indent="-285750" algn="l">
                        <a:buFont typeface="Arial" panose="020B0604020202020204" pitchFamily="34" charset="0"/>
                        <a:buChar char="•"/>
                      </a:pPr>
                      <a:endParaRPr lang="en-GB" sz="120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a:solidFill>
                            <a:schemeClr val="tx2"/>
                          </a:solidFill>
                          <a:latin typeface="Arial" panose="020B0604020202020204" pitchFamily="34" charset="0"/>
                          <a:cs typeface="Arial" panose="020B0604020202020204" pitchFamily="34" charset="0"/>
                        </a:rPr>
                        <a:t>They a</a:t>
                      </a:r>
                      <a:r>
                        <a:rPr lang="en" sz="1200">
                          <a:solidFill>
                            <a:schemeClr val="tx2"/>
                          </a:solidFill>
                          <a:latin typeface="Arial" panose="020B0604020202020204" pitchFamily="34" charset="0"/>
                          <a:cs typeface="Arial" panose="020B0604020202020204" pitchFamily="34" charset="0"/>
                        </a:rPr>
                        <a:t>nchor </a:t>
                      </a:r>
                      <a:r>
                        <a:rPr lang="en-GB" sz="1200">
                          <a:solidFill>
                            <a:schemeClr val="tx2"/>
                          </a:solidFill>
                          <a:latin typeface="Arial" panose="020B0604020202020204" pitchFamily="34" charset="0"/>
                          <a:cs typeface="Arial" panose="020B0604020202020204" pitchFamily="34" charset="0"/>
                        </a:rPr>
                        <a:t>to what’s</a:t>
                      </a:r>
                      <a:r>
                        <a:rPr lang="en-GB" sz="1200">
                          <a:latin typeface="Arial" panose="020B0604020202020204" pitchFamily="34" charset="0"/>
                          <a:cs typeface="Arial" panose="020B0604020202020204" pitchFamily="34" charset="0"/>
                        </a:rPr>
                        <a:t> </a:t>
                      </a:r>
                      <a:r>
                        <a:rPr lang="en" sz="1200" b="1">
                          <a:solidFill>
                            <a:srgbClr val="0099CC"/>
                          </a:solidFill>
                          <a:latin typeface="Arial" panose="020B0604020202020204" pitchFamily="34" charset="0"/>
                          <a:cs typeface="Arial" panose="020B0604020202020204" pitchFamily="34" charset="0"/>
                        </a:rPr>
                        <a:t>familiar &amp; what they know </a:t>
                      </a:r>
                    </a:p>
                    <a:p>
                      <a:pPr marL="285750" indent="-285750" algn="l">
                        <a:buFont typeface="Arial" panose="020B0604020202020204" pitchFamily="34" charset="0"/>
                        <a:buChar char="•"/>
                      </a:pPr>
                      <a:endParaRPr lang="en" sz="1200" b="1">
                        <a:solidFill>
                          <a:srgbClr val="0099CC"/>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kern="1200">
                          <a:solidFill>
                            <a:schemeClr val="tx2"/>
                          </a:solidFill>
                          <a:latin typeface="Arial" panose="020B0604020202020204" pitchFamily="34" charset="0"/>
                          <a:ea typeface="+mn-ea"/>
                          <a:cs typeface="Arial" panose="020B0604020202020204" pitchFamily="34" charset="0"/>
                        </a:rPr>
                        <a:t>L</a:t>
                      </a:r>
                      <a:r>
                        <a:rPr lang="en" sz="1200" kern="1200">
                          <a:solidFill>
                            <a:schemeClr val="tx2"/>
                          </a:solidFill>
                          <a:latin typeface="Arial" panose="020B0604020202020204" pitchFamily="34" charset="0"/>
                          <a:ea typeface="+mn-ea"/>
                          <a:cs typeface="Arial" panose="020B0604020202020204" pitchFamily="34" charset="0"/>
                        </a:rPr>
                        <a:t>ook to </a:t>
                      </a:r>
                      <a:r>
                        <a:rPr lang="en-GB" sz="1200" b="1">
                          <a:solidFill>
                            <a:srgbClr val="0099CC"/>
                          </a:solidFill>
                          <a:latin typeface="Arial" panose="020B0604020202020204" pitchFamily="34" charset="0"/>
                          <a:cs typeface="Arial" panose="020B0604020202020204" pitchFamily="34" charset="0"/>
                        </a:rPr>
                        <a:t>traditional &amp; established sources of authority</a:t>
                      </a:r>
                      <a:endParaRPr lang="en" sz="1200" b="1">
                        <a:solidFill>
                          <a:srgbClr val="0099CC"/>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 sz="1200" b="1">
                        <a:solidFill>
                          <a:srgbClr val="0099CC"/>
                        </a:solidFill>
                        <a:latin typeface="Arial" panose="020B0604020202020204" pitchFamily="34" charset="0"/>
                        <a:cs typeface="Arial" panose="020B0604020202020204" pitchFamily="34" charset="0"/>
                      </a:endParaRP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spTree>
    <p:extLst>
      <p:ext uri="{BB962C8B-B14F-4D97-AF65-F5344CB8AC3E}">
        <p14:creationId xmlns:p14="http://schemas.microsoft.com/office/powerpoint/2010/main" val="190621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1">
            <a:extLst>
              <a:ext uri="{FF2B5EF4-FFF2-40B4-BE49-F238E27FC236}">
                <a16:creationId xmlns:a16="http://schemas.microsoft.com/office/drawing/2014/main" id="{2709E576-EC03-4E86-8441-DD663AE11796}"/>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34</a:t>
            </a:fld>
            <a:endParaRPr lang="en-US">
              <a:solidFill>
                <a:srgbClr val="A5A6A5"/>
              </a:solidFill>
              <a:latin typeface="Calibri" panose="020F0502020204030204"/>
            </a:endParaRPr>
          </a:p>
        </p:txBody>
      </p:sp>
      <p:sp>
        <p:nvSpPr>
          <p:cNvPr id="25" name="Text Placeholder 24">
            <a:extLst>
              <a:ext uri="{FF2B5EF4-FFF2-40B4-BE49-F238E27FC236}">
                <a16:creationId xmlns:a16="http://schemas.microsoft.com/office/drawing/2014/main" id="{B47E2078-5386-4DC3-B8D1-75F25DA54A7A}"/>
              </a:ext>
            </a:extLst>
          </p:cNvPr>
          <p:cNvSpPr>
            <a:spLocks noGrp="1"/>
          </p:cNvSpPr>
          <p:nvPr>
            <p:ph type="body" sz="quarter" idx="14"/>
          </p:nvPr>
        </p:nvSpPr>
        <p:spPr/>
        <p:txBody>
          <a:bodyPr/>
          <a:lstStyle/>
          <a:p>
            <a:endParaRPr lang="en-GB"/>
          </a:p>
        </p:txBody>
      </p:sp>
      <p:sp>
        <p:nvSpPr>
          <p:cNvPr id="24" name="Text Placeholder 23">
            <a:extLst>
              <a:ext uri="{FF2B5EF4-FFF2-40B4-BE49-F238E27FC236}">
                <a16:creationId xmlns:a16="http://schemas.microsoft.com/office/drawing/2014/main" id="{33A8452E-7BA3-44FB-AD96-AAE16B8AA293}"/>
              </a:ext>
            </a:extLst>
          </p:cNvPr>
          <p:cNvSpPr>
            <a:spLocks noGrp="1"/>
          </p:cNvSpPr>
          <p:nvPr>
            <p:ph type="body" sz="quarter" idx="26"/>
          </p:nvPr>
        </p:nvSpPr>
        <p:spPr>
          <a:solidFill>
            <a:schemeClr val="bg1"/>
          </a:solidFill>
        </p:spPr>
        <p:txBody>
          <a:bodyPr/>
          <a:lstStyle/>
          <a:p>
            <a:r>
              <a:rPr lang="en-GB">
                <a:solidFill>
                  <a:schemeClr val="accent1"/>
                </a:solidFill>
              </a:rPr>
              <a:t>Work with your teams to build the belief maps according to local needs </a:t>
            </a:r>
          </a:p>
        </p:txBody>
      </p:sp>
      <p:sp>
        <p:nvSpPr>
          <p:cNvPr id="8" name="TextBox 7">
            <a:extLst>
              <a:ext uri="{FF2B5EF4-FFF2-40B4-BE49-F238E27FC236}">
                <a16:creationId xmlns:a16="http://schemas.microsoft.com/office/drawing/2014/main" id="{D99A99BE-179B-4106-B322-D8606CED911D}"/>
              </a:ext>
            </a:extLst>
          </p:cNvPr>
          <p:cNvSpPr txBox="1"/>
          <p:nvPr/>
        </p:nvSpPr>
        <p:spPr>
          <a:xfrm>
            <a:off x="718869" y="793299"/>
            <a:ext cx="10464800" cy="543675"/>
          </a:xfrm>
          <a:prstGeom prst="rect">
            <a:avLst/>
          </a:prstGeom>
          <a:noFill/>
        </p:spPr>
        <p:txBody>
          <a:bodyPr wrap="square" rtlCol="0">
            <a:spAutoFit/>
          </a:bodyPr>
          <a:lstStyle/>
          <a:p>
            <a:pPr defTabSz="914377">
              <a:defRPr/>
            </a:pPr>
            <a:r>
              <a:rPr lang="en-GB" sz="2933">
                <a:solidFill>
                  <a:srgbClr val="0070C0"/>
                </a:solidFill>
                <a:latin typeface="Arial" panose="020B0604020202020204" pitchFamily="34" charset="0"/>
                <a:cs typeface="Arial" panose="020B0604020202020204" pitchFamily="34" charset="0"/>
              </a:rPr>
              <a:t>Belief Map - Mavericks</a:t>
            </a:r>
          </a:p>
        </p:txBody>
      </p:sp>
      <p:sp>
        <p:nvSpPr>
          <p:cNvPr id="10" name="Rectangle 9">
            <a:extLst>
              <a:ext uri="{FF2B5EF4-FFF2-40B4-BE49-F238E27FC236}">
                <a16:creationId xmlns:a16="http://schemas.microsoft.com/office/drawing/2014/main" id="{82DA48AB-CFA9-4A2E-8298-E699761E9ED8}"/>
              </a:ext>
            </a:extLst>
          </p:cNvPr>
          <p:cNvSpPr/>
          <p:nvPr/>
        </p:nvSpPr>
        <p:spPr>
          <a:xfrm>
            <a:off x="911781" y="1776776"/>
            <a:ext cx="5008027"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 </a:t>
            </a:r>
          </a:p>
        </p:txBody>
      </p:sp>
      <p:sp>
        <p:nvSpPr>
          <p:cNvPr id="11" name="Oval 10">
            <a:extLst>
              <a:ext uri="{FF2B5EF4-FFF2-40B4-BE49-F238E27FC236}">
                <a16:creationId xmlns:a16="http://schemas.microsoft.com/office/drawing/2014/main" id="{2EB55121-2CF5-4598-BCA3-8EC79EAB9AE4}"/>
              </a:ext>
            </a:extLst>
          </p:cNvPr>
          <p:cNvSpPr/>
          <p:nvPr/>
        </p:nvSpPr>
        <p:spPr>
          <a:xfrm>
            <a:off x="878081" y="1594744"/>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88025" y="1786032"/>
            <a:ext cx="5025895"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88024" y="1592189"/>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927709" y="2332413"/>
            <a:ext cx="4992099" cy="1257607"/>
          </a:xfrm>
          <a:prstGeom prst="rect">
            <a:avLst/>
          </a:prstGeom>
          <a:solidFill>
            <a:schemeClr val="accent5">
              <a:lumMod val="50000"/>
              <a:alpha val="7000"/>
            </a:schemeClr>
          </a:solidFill>
          <a:ln w="12700" cap="flat" cmpd="sng" algn="ctr">
            <a:noFill/>
            <a:prstDash val="solid"/>
            <a:miter lim="800000"/>
          </a:ln>
          <a:effectLst/>
        </p:spPr>
        <p:txBody>
          <a:bodyPr rtlCol="0" anchor="ctr"/>
          <a:lstStyle/>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Uses a very broad spectrum of products including JAKs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Uses very recently launched products </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Able to talk extensively about new and pipeline treatments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Willing to act ahead of guidelines</a:t>
            </a:r>
            <a:endParaRPr lang="en-GB" sz="1400" kern="0">
              <a:solidFill>
                <a:srgbClr val="DEB3A8">
                  <a:lumMod val="50000"/>
                </a:srgbClr>
              </a:solidFill>
              <a:latin typeface="Arial" panose="020B0604020202020204" pitchFamily="34" charset="0"/>
              <a:ea typeface="Helvetica Neue Light"/>
              <a:cs typeface="Arial" panose="020B0604020202020204" pitchFamily="34" charset="0"/>
            </a:endParaRPr>
          </a:p>
        </p:txBody>
      </p:sp>
      <p:sp>
        <p:nvSpPr>
          <p:cNvPr id="15" name="Rectangle 14">
            <a:extLst>
              <a:ext uri="{FF2B5EF4-FFF2-40B4-BE49-F238E27FC236}">
                <a16:creationId xmlns:a16="http://schemas.microsoft.com/office/drawing/2014/main" id="{B37B09B0-AAD4-406A-BE16-0A3F68A85539}"/>
              </a:ext>
            </a:extLst>
          </p:cNvPr>
          <p:cNvSpPr/>
          <p:nvPr/>
        </p:nvSpPr>
        <p:spPr>
          <a:xfrm>
            <a:off x="6272195" y="2332412"/>
            <a:ext cx="5056207" cy="1257608"/>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228594" indent="-228594" defTabSz="1219170" eaLnBrk="0" fontAlgn="base" hangingPunct="0">
              <a:spcBef>
                <a:spcPct val="0"/>
              </a:spcBef>
              <a:spcAft>
                <a:spcPct val="0"/>
              </a:spcAft>
              <a:buClr>
                <a:srgbClr val="A0B266">
                  <a:lumMod val="50000"/>
                </a:srgbClr>
              </a:buClr>
              <a:buFont typeface="Arial" panose="020B0604020202020204" pitchFamily="34" charset="0"/>
              <a:buChar char="•"/>
              <a:defRPr/>
            </a:pPr>
            <a:r>
              <a:rPr lang="en-GB" sz="1333" kern="0">
                <a:solidFill>
                  <a:srgbClr val="A0B266">
                    <a:lumMod val="50000"/>
                  </a:srgbClr>
                </a:solidFill>
                <a:latin typeface="Arial" panose="020B0604020202020204" pitchFamily="34" charset="0"/>
                <a:cs typeface="Arial" panose="020B0604020202020204" pitchFamily="34" charset="0"/>
              </a:rPr>
              <a:t>Uses JYSELECA as preferred JAK</a:t>
            </a:r>
          </a:p>
          <a:p>
            <a:pPr marL="228594" indent="-228594" defTabSz="1219170" eaLnBrk="0" fontAlgn="base" hangingPunct="0">
              <a:spcBef>
                <a:spcPct val="0"/>
              </a:spcBef>
              <a:spcAft>
                <a:spcPct val="0"/>
              </a:spcAft>
              <a:buClr>
                <a:srgbClr val="A0B266">
                  <a:lumMod val="50000"/>
                </a:srgbClr>
              </a:buClr>
              <a:buFont typeface="Arial" panose="020B0604020202020204" pitchFamily="34" charset="0"/>
              <a:buChar char="•"/>
              <a:defRPr/>
            </a:pPr>
            <a:r>
              <a:rPr lang="en-GB" sz="1333" kern="0">
                <a:solidFill>
                  <a:srgbClr val="A0B266">
                    <a:lumMod val="50000"/>
                  </a:srgbClr>
                </a:solidFill>
                <a:latin typeface="Arial" panose="020B0604020202020204" pitchFamily="34" charset="0"/>
                <a:cs typeface="Arial" panose="020B0604020202020204" pitchFamily="34" charset="0"/>
              </a:rPr>
              <a:t>Acts as an advocate for JYSELECA and shares their experience and expertise </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021" y="1676367"/>
            <a:ext cx="472483" cy="490253"/>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51223" y="1668859"/>
            <a:ext cx="470109" cy="487791"/>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911880" y="3685454"/>
            <a:ext cx="4992099" cy="2173983"/>
          </a:xfrm>
          <a:prstGeom prst="rect">
            <a:avLst/>
          </a:prstGeom>
          <a:solidFill>
            <a:schemeClr val="bg1"/>
          </a:solid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958021" y="3969117"/>
            <a:ext cx="4945956" cy="1610264"/>
          </a:xfrm>
          <a:prstGeom prst="rect">
            <a:avLst/>
          </a:prstGeom>
          <a:noFill/>
          <a:ln w="12700" cap="flat" cmpd="sng" algn="ctr">
            <a:noFill/>
            <a:prstDash val="solid"/>
            <a:miter lim="800000"/>
          </a:ln>
          <a:effectLst/>
        </p:spPr>
        <p:txBody>
          <a:bodyPr rtlCol="0" anchor="ctr"/>
          <a:lstStyle/>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There is a significant need for new treatments </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Innovation &amp; product development is necessary</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There is an unanswered question about the difference between the JAKs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RA is a complex challenging condition so it is our responsibility to find an individual solution for each patient</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want to experience all the different products so I can make informed choices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will make the decisions about which products to use and when – I don’t need guidelines to tell me</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Guidelines are for guidance only and for doctors who are not experienced</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Efficacy is key, safety is manageable </a:t>
            </a:r>
            <a:endParaRPr lang="en-GB" sz="1200" kern="0">
              <a:solidFill>
                <a:srgbClr val="DEB3A8">
                  <a:lumMod val="50000"/>
                </a:srgbClr>
              </a:solidFill>
              <a:latin typeface="Arial" panose="020B0604020202020204" pitchFamily="34" charset="0"/>
              <a:ea typeface="Helvetica Neue Light"/>
              <a:cs typeface="Arial" panose="020B0604020202020204" pitchFamily="34" charset="0"/>
            </a:endParaRPr>
          </a:p>
        </p:txBody>
      </p:sp>
      <p:sp>
        <p:nvSpPr>
          <p:cNvPr id="20" name="Rectangle 19">
            <a:extLst>
              <a:ext uri="{FF2B5EF4-FFF2-40B4-BE49-F238E27FC236}">
                <a16:creationId xmlns:a16="http://schemas.microsoft.com/office/drawing/2014/main" id="{B6A0DB2F-482E-4D80-8980-08C9E771028D}"/>
              </a:ext>
            </a:extLst>
          </p:cNvPr>
          <p:cNvSpPr/>
          <p:nvPr/>
        </p:nvSpPr>
        <p:spPr>
          <a:xfrm>
            <a:off x="6288024" y="3685453"/>
            <a:ext cx="5028173" cy="2173983"/>
          </a:xfrm>
          <a:prstGeom prst="rect">
            <a:avLst/>
          </a:prstGeom>
          <a:solidFill>
            <a:schemeClr val="bg1"/>
          </a:solid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228088" y="3703437"/>
            <a:ext cx="5052032" cy="1576273"/>
          </a:xfrm>
          <a:prstGeom prst="rect">
            <a:avLst/>
          </a:prstGeom>
          <a:noFill/>
          <a:ln w="12700" cap="flat" cmpd="sng" algn="ctr">
            <a:noFill/>
            <a:prstDash val="solid"/>
            <a:miter lim="800000"/>
          </a:ln>
          <a:effectLst/>
        </p:spPr>
        <p:txBody>
          <a:bodyPr rtlCol="0" anchor="ctr"/>
          <a:lstStyle/>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r>
              <a:rPr lang="en-GB" sz="1067" kern="0">
                <a:solidFill>
                  <a:srgbClr val="A0B266">
                    <a:lumMod val="50000"/>
                  </a:srgbClr>
                </a:solidFill>
                <a:latin typeface="Arial" panose="020B0604020202020204" pitchFamily="34" charset="0"/>
                <a:ea typeface="Helvetica Neue Light"/>
                <a:cs typeface="Arial" panose="020B0604020202020204" pitchFamily="34" charset="0"/>
              </a:rPr>
              <a:t>JYSELECA offers the efficacy that patients need</a:t>
            </a:r>
          </a:p>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r>
              <a:rPr lang="en-GB" sz="1067" kern="0">
                <a:solidFill>
                  <a:srgbClr val="A0B266">
                    <a:lumMod val="50000"/>
                  </a:srgbClr>
                </a:solidFill>
                <a:latin typeface="Arial" panose="020B0604020202020204" pitchFamily="34" charset="0"/>
                <a:ea typeface="Helvetica Neue Light"/>
                <a:cs typeface="Arial" panose="020B0604020202020204" pitchFamily="34" charset="0"/>
              </a:rPr>
              <a:t>Selective inhibition of JAK 1 is a significant innovation that will have practical implications for patients in the long term</a:t>
            </a:r>
          </a:p>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r>
              <a:rPr lang="en-GB" sz="1067" kern="0">
                <a:solidFill>
                  <a:srgbClr val="A0B266">
                    <a:lumMod val="50000"/>
                  </a:srgbClr>
                </a:solidFill>
                <a:latin typeface="Arial" panose="020B0604020202020204" pitchFamily="34" charset="0"/>
                <a:ea typeface="Helvetica Neue Light"/>
                <a:cs typeface="Arial" panose="020B0604020202020204" pitchFamily="34" charset="0"/>
              </a:rPr>
              <a:t>In my hands, JYSELECA can provide great outcomes for my patients</a:t>
            </a:r>
            <a:endParaRPr lang="en-GB" sz="1067" kern="0">
              <a:solidFill>
                <a:srgbClr val="A0B266">
                  <a:lumMod val="50000"/>
                </a:srgbClr>
              </a:solidFill>
              <a:highlight>
                <a:srgbClr val="FFFF00"/>
              </a:highlight>
              <a:latin typeface="Arial" panose="020B0604020202020204" pitchFamily="34" charset="0"/>
              <a:ea typeface="Helvetica Neue Light"/>
              <a:cs typeface="Arial" panose="020B0604020202020204" pitchFamily="34" charset="0"/>
            </a:endParaRPr>
          </a:p>
        </p:txBody>
      </p:sp>
      <p:pic>
        <p:nvPicPr>
          <p:cNvPr id="23" name="Picture 22" descr="A picture containing clock, drawing, room&#10;&#10;Description automatically generated">
            <a:extLst>
              <a:ext uri="{FF2B5EF4-FFF2-40B4-BE49-F238E27FC236}">
                <a16:creationId xmlns:a16="http://schemas.microsoft.com/office/drawing/2014/main" id="{A3D412A5-D30A-47D5-BCC0-821567996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31707" y="701597"/>
            <a:ext cx="720000" cy="720000"/>
          </a:xfrm>
          <a:prstGeom prst="rect">
            <a:avLst/>
          </a:prstGeom>
        </p:spPr>
      </p:pic>
      <p:sp>
        <p:nvSpPr>
          <p:cNvPr id="7" name="Arrow: Right 6">
            <a:extLst>
              <a:ext uri="{FF2B5EF4-FFF2-40B4-BE49-F238E27FC236}">
                <a16:creationId xmlns:a16="http://schemas.microsoft.com/office/drawing/2014/main" id="{2CE88616-D373-4B18-9840-597C8C8FB147}"/>
              </a:ext>
            </a:extLst>
          </p:cNvPr>
          <p:cNvSpPr/>
          <p:nvPr/>
        </p:nvSpPr>
        <p:spPr>
          <a:xfrm>
            <a:off x="5903979" y="4637975"/>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3" name="Rectangle 2">
            <a:extLst>
              <a:ext uri="{FF2B5EF4-FFF2-40B4-BE49-F238E27FC236}">
                <a16:creationId xmlns:a16="http://schemas.microsoft.com/office/drawing/2014/main" id="{88542A67-5469-465E-A032-46F513661B4F}"/>
              </a:ext>
            </a:extLst>
          </p:cNvPr>
          <p:cNvSpPr/>
          <p:nvPr/>
        </p:nvSpPr>
        <p:spPr>
          <a:xfrm rot="16200000">
            <a:off x="114868" y="2761166"/>
            <a:ext cx="127915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4" name="Rectangle 3">
            <a:extLst>
              <a:ext uri="{FF2B5EF4-FFF2-40B4-BE49-F238E27FC236}">
                <a16:creationId xmlns:a16="http://schemas.microsoft.com/office/drawing/2014/main" id="{681CDA56-6777-46A5-80DA-6F9DF899ABAA}"/>
              </a:ext>
            </a:extLst>
          </p:cNvPr>
          <p:cNvSpPr/>
          <p:nvPr/>
        </p:nvSpPr>
        <p:spPr>
          <a:xfrm rot="16200000">
            <a:off x="-345167" y="4575167"/>
            <a:ext cx="218999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5" name="Rectangle 4">
            <a:extLst>
              <a:ext uri="{FF2B5EF4-FFF2-40B4-BE49-F238E27FC236}">
                <a16:creationId xmlns:a16="http://schemas.microsoft.com/office/drawing/2014/main" id="{CF397C33-7381-45A3-B7B1-B1096A37F772}"/>
              </a:ext>
            </a:extLst>
          </p:cNvPr>
          <p:cNvSpPr/>
          <p:nvPr/>
        </p:nvSpPr>
        <p:spPr>
          <a:xfrm rot="16200000">
            <a:off x="10888878" y="2771941"/>
            <a:ext cx="125760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BEHAVIOUR</a:t>
            </a:r>
          </a:p>
        </p:txBody>
      </p:sp>
      <p:sp>
        <p:nvSpPr>
          <p:cNvPr id="6" name="Rectangle 5">
            <a:extLst>
              <a:ext uri="{FF2B5EF4-FFF2-40B4-BE49-F238E27FC236}">
                <a16:creationId xmlns:a16="http://schemas.microsoft.com/office/drawing/2014/main" id="{9F391981-43F8-49CD-9130-97E9AFA30404}"/>
              </a:ext>
            </a:extLst>
          </p:cNvPr>
          <p:cNvSpPr/>
          <p:nvPr/>
        </p:nvSpPr>
        <p:spPr>
          <a:xfrm rot="16200000">
            <a:off x="10478421" y="4583171"/>
            <a:ext cx="217398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Tree>
    <p:extLst>
      <p:ext uri="{BB962C8B-B14F-4D97-AF65-F5344CB8AC3E}">
        <p14:creationId xmlns:p14="http://schemas.microsoft.com/office/powerpoint/2010/main" val="898048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ED81F8-21AE-43A8-B6F2-4E72080F8576}"/>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35</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ADC8376A-1F26-4C98-AC6E-DA5EB15F2201}"/>
              </a:ext>
            </a:extLst>
          </p:cNvPr>
          <p:cNvSpPr>
            <a:spLocks noGrp="1"/>
          </p:cNvSpPr>
          <p:nvPr>
            <p:ph type="title"/>
          </p:nvPr>
        </p:nvSpPr>
        <p:spPr>
          <a:xfrm>
            <a:off x="843984" y="923055"/>
            <a:ext cx="10464800" cy="853279"/>
          </a:xfrm>
        </p:spPr>
        <p:txBody>
          <a:bodyPr/>
          <a:lstStyle/>
          <a:p>
            <a:pPr>
              <a:lnSpc>
                <a:spcPct val="112000"/>
              </a:lnSpc>
            </a:pPr>
            <a:r>
              <a:rPr lang="en-GB"/>
              <a:t>Behavioural scale – Mavericks </a:t>
            </a:r>
            <a:br>
              <a:rPr lang="en-GB"/>
            </a:br>
            <a:r>
              <a:rPr lang="en-GB" sz="1867"/>
              <a:t>Leverage as early adopters &amp; encourage advocacy</a:t>
            </a:r>
            <a:endParaRPr lang="en-GB"/>
          </a:p>
        </p:txBody>
      </p:sp>
      <p:sp>
        <p:nvSpPr>
          <p:cNvPr id="30" name="Text Placeholder 29">
            <a:extLst>
              <a:ext uri="{FF2B5EF4-FFF2-40B4-BE49-F238E27FC236}">
                <a16:creationId xmlns:a16="http://schemas.microsoft.com/office/drawing/2014/main" id="{3838FE14-EFDF-4072-AF40-9A78A1D74BEE}"/>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77B574AF-517C-4850-82E7-8DF573EF38A4}"/>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A64F61DF-570B-415A-B18D-9AC6B5055DEC}"/>
              </a:ext>
            </a:extLst>
          </p:cNvPr>
          <p:cNvSpPr txBox="1"/>
          <p:nvPr/>
        </p:nvSpPr>
        <p:spPr>
          <a:xfrm>
            <a:off x="9236064" y="1231717"/>
            <a:ext cx="1419171"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Advocates JYSELECA as JAK of choice</a:t>
            </a:r>
          </a:p>
        </p:txBody>
      </p:sp>
      <p:sp>
        <p:nvSpPr>
          <p:cNvPr id="9" name="TextBox 8">
            <a:extLst>
              <a:ext uri="{FF2B5EF4-FFF2-40B4-BE49-F238E27FC236}">
                <a16:creationId xmlns:a16="http://schemas.microsoft.com/office/drawing/2014/main" id="{F22B4395-38FF-41F0-9CC3-52FB11D96AA6}"/>
              </a:ext>
            </a:extLst>
          </p:cNvPr>
          <p:cNvSpPr txBox="1"/>
          <p:nvPr/>
        </p:nvSpPr>
        <p:spPr>
          <a:xfrm>
            <a:off x="3056669" y="4003833"/>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Reflects on early JYSELECA experience &amp; positive efficacy outcomes compared with other JAKs</a:t>
            </a:r>
          </a:p>
        </p:txBody>
      </p:sp>
      <p:sp>
        <p:nvSpPr>
          <p:cNvPr id="10" name="TextBox 9">
            <a:extLst>
              <a:ext uri="{FF2B5EF4-FFF2-40B4-BE49-F238E27FC236}">
                <a16:creationId xmlns:a16="http://schemas.microsoft.com/office/drawing/2014/main" id="{31933C04-1A98-4011-96E4-DBBF957E3D01}"/>
              </a:ext>
            </a:extLst>
          </p:cNvPr>
          <p:cNvSpPr txBox="1"/>
          <p:nvPr/>
        </p:nvSpPr>
        <p:spPr>
          <a:xfrm>
            <a:off x="5158457" y="3082653"/>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Prescribes JYSELECA as their ‘go to’ JAK</a:t>
            </a:r>
          </a:p>
        </p:txBody>
      </p:sp>
      <p:sp>
        <p:nvSpPr>
          <p:cNvPr id="11" name="TextBox 10">
            <a:extLst>
              <a:ext uri="{FF2B5EF4-FFF2-40B4-BE49-F238E27FC236}">
                <a16:creationId xmlns:a16="http://schemas.microsoft.com/office/drawing/2014/main" id="{B16B0DA1-133F-4A09-A3F6-AF5A43ADD7BB}"/>
              </a:ext>
            </a:extLst>
          </p:cNvPr>
          <p:cNvSpPr txBox="1"/>
          <p:nvPr/>
        </p:nvSpPr>
        <p:spPr>
          <a:xfrm>
            <a:off x="7260245" y="2150619"/>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Shares positive experiences with colleagues</a:t>
            </a:r>
          </a:p>
        </p:txBody>
      </p:sp>
      <p:pic>
        <p:nvPicPr>
          <p:cNvPr id="12" name="Picture 11">
            <a:extLst>
              <a:ext uri="{FF2B5EF4-FFF2-40B4-BE49-F238E27FC236}">
                <a16:creationId xmlns:a16="http://schemas.microsoft.com/office/drawing/2014/main" id="{C66AAC62-8D0E-471A-B991-1C709BE79E8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87728" y="5044499"/>
            <a:ext cx="756107" cy="812381"/>
          </a:xfrm>
          <a:prstGeom prst="rect">
            <a:avLst/>
          </a:prstGeom>
        </p:spPr>
      </p:pic>
      <p:sp>
        <p:nvSpPr>
          <p:cNvPr id="13" name="Isosceles Triangle 12">
            <a:extLst>
              <a:ext uri="{FF2B5EF4-FFF2-40B4-BE49-F238E27FC236}">
                <a16:creationId xmlns:a16="http://schemas.microsoft.com/office/drawing/2014/main" id="{8D4AB64D-5E10-4280-9C5C-96B2522271B5}"/>
              </a:ext>
            </a:extLst>
          </p:cNvPr>
          <p:cNvSpPr>
            <a:spLocks/>
          </p:cNvSpPr>
          <p:nvPr/>
        </p:nvSpPr>
        <p:spPr bwMode="auto">
          <a:xfrm rot="5400000">
            <a:off x="2479767" y="5336058"/>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1860DA83-DCBA-41CC-8982-C9F633EA44A0}"/>
              </a:ext>
            </a:extLst>
          </p:cNvPr>
          <p:cNvSpPr>
            <a:spLocks/>
          </p:cNvSpPr>
          <p:nvPr/>
        </p:nvSpPr>
        <p:spPr bwMode="auto">
          <a:xfrm>
            <a:off x="3665453" y="5076072"/>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9903662E-B172-4F77-87A0-94EB48934EDE}"/>
              </a:ext>
            </a:extLst>
          </p:cNvPr>
          <p:cNvSpPr txBox="1"/>
          <p:nvPr/>
        </p:nvSpPr>
        <p:spPr>
          <a:xfrm>
            <a:off x="954881" y="4940211"/>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Uses a wide variety of treatments 1</a:t>
            </a:r>
            <a:r>
              <a:rPr lang="en-GB" sz="1067" b="1" baseline="30000">
                <a:solidFill>
                  <a:srgbClr val="FFFFFF"/>
                </a:solidFill>
                <a:latin typeface="Arial" panose="020B0604020202020204" pitchFamily="34" charset="0"/>
                <a:ea typeface="ＭＳ Ｐゴシック" pitchFamily="-1" charset="-128"/>
                <a:cs typeface="Arial" panose="020B0604020202020204" pitchFamily="34" charset="0"/>
              </a:rPr>
              <a:t>st</a:t>
            </a:r>
            <a:r>
              <a:rPr lang="en-GB" sz="1067" b="1">
                <a:solidFill>
                  <a:srgbClr val="FFFFFF"/>
                </a:solidFill>
                <a:latin typeface="Arial" panose="020B0604020202020204" pitchFamily="34" charset="0"/>
                <a:ea typeface="ＭＳ Ｐゴシック" pitchFamily="-1" charset="-128"/>
                <a:cs typeface="Arial" panose="020B0604020202020204" pitchFamily="34" charset="0"/>
              </a:rPr>
              <a:t> line, including JAKs</a:t>
            </a:r>
          </a:p>
        </p:txBody>
      </p:sp>
      <p:pic>
        <p:nvPicPr>
          <p:cNvPr id="16" name="Picture 15">
            <a:extLst>
              <a:ext uri="{FF2B5EF4-FFF2-40B4-BE49-F238E27FC236}">
                <a16:creationId xmlns:a16="http://schemas.microsoft.com/office/drawing/2014/main" id="{5FECA1E4-33F1-4410-8391-723BDC2E82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87910" y="4109698"/>
            <a:ext cx="753175" cy="809231"/>
          </a:xfrm>
          <a:prstGeom prst="rect">
            <a:avLst/>
          </a:prstGeom>
        </p:spPr>
      </p:pic>
      <p:sp>
        <p:nvSpPr>
          <p:cNvPr id="17" name="Isosceles Triangle 16">
            <a:extLst>
              <a:ext uri="{FF2B5EF4-FFF2-40B4-BE49-F238E27FC236}">
                <a16:creationId xmlns:a16="http://schemas.microsoft.com/office/drawing/2014/main" id="{517309F2-A90E-4604-84D4-76FDBF3A7963}"/>
              </a:ext>
            </a:extLst>
          </p:cNvPr>
          <p:cNvSpPr>
            <a:spLocks/>
          </p:cNvSpPr>
          <p:nvPr/>
        </p:nvSpPr>
        <p:spPr bwMode="auto">
          <a:xfrm rot="5400000">
            <a:off x="4576248" y="4399680"/>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109FE2F2-C9CA-4620-A857-66ABAA6A43DB}"/>
              </a:ext>
            </a:extLst>
          </p:cNvPr>
          <p:cNvSpPr>
            <a:spLocks/>
          </p:cNvSpPr>
          <p:nvPr/>
        </p:nvSpPr>
        <p:spPr bwMode="auto">
          <a:xfrm>
            <a:off x="5772043" y="4135382"/>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23493002-721C-4245-8888-C824445044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0245" y="3176035"/>
            <a:ext cx="759473" cy="815999"/>
          </a:xfrm>
          <a:prstGeom prst="rect">
            <a:avLst/>
          </a:prstGeom>
        </p:spPr>
      </p:pic>
      <p:sp>
        <p:nvSpPr>
          <p:cNvPr id="20" name="Isosceles Triangle 19">
            <a:extLst>
              <a:ext uri="{FF2B5EF4-FFF2-40B4-BE49-F238E27FC236}">
                <a16:creationId xmlns:a16="http://schemas.microsoft.com/office/drawing/2014/main" id="{0E7DF2B1-BFBA-4D89-BFBB-6CC37C2C05BD}"/>
              </a:ext>
            </a:extLst>
          </p:cNvPr>
          <p:cNvSpPr>
            <a:spLocks/>
          </p:cNvSpPr>
          <p:nvPr/>
        </p:nvSpPr>
        <p:spPr bwMode="auto">
          <a:xfrm rot="5400000">
            <a:off x="6672729" y="3469402"/>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235B165C-A2A4-4A5C-8A53-CD609BA42815}"/>
              </a:ext>
            </a:extLst>
          </p:cNvPr>
          <p:cNvSpPr>
            <a:spLocks/>
          </p:cNvSpPr>
          <p:nvPr/>
        </p:nvSpPr>
        <p:spPr bwMode="auto">
          <a:xfrm>
            <a:off x="7873831" y="3194690"/>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1911F042-3901-4B79-AEDC-55F8210B92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62192" y="2252489"/>
            <a:ext cx="759473" cy="815999"/>
          </a:xfrm>
          <a:prstGeom prst="rect">
            <a:avLst/>
          </a:prstGeom>
        </p:spPr>
      </p:pic>
      <p:sp>
        <p:nvSpPr>
          <p:cNvPr id="23" name="Isosceles Triangle 22">
            <a:extLst>
              <a:ext uri="{FF2B5EF4-FFF2-40B4-BE49-F238E27FC236}">
                <a16:creationId xmlns:a16="http://schemas.microsoft.com/office/drawing/2014/main" id="{167F25ED-2887-4D16-86F1-E74C6B05546C}"/>
              </a:ext>
            </a:extLst>
          </p:cNvPr>
          <p:cNvSpPr>
            <a:spLocks/>
          </p:cNvSpPr>
          <p:nvPr/>
        </p:nvSpPr>
        <p:spPr bwMode="auto">
          <a:xfrm rot="5400000">
            <a:off x="8769212" y="2545855"/>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D9F39C8F-48AB-4C61-AC02-1BAFB5751C84}"/>
              </a:ext>
            </a:extLst>
          </p:cNvPr>
          <p:cNvSpPr>
            <a:spLocks/>
          </p:cNvSpPr>
          <p:nvPr/>
        </p:nvSpPr>
        <p:spPr bwMode="auto">
          <a:xfrm>
            <a:off x="9945649" y="2253999"/>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2F4DD24A-3D87-429B-96E5-BDA47774A5FB}"/>
              </a:ext>
            </a:extLst>
          </p:cNvPr>
          <p:cNvCxnSpPr/>
          <p:nvPr/>
        </p:nvCxnSpPr>
        <p:spPr bwMode="auto">
          <a:xfrm flipV="1">
            <a:off x="952989" y="3999317"/>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0284E073-0318-427E-820B-985695528516}"/>
              </a:ext>
            </a:extLst>
          </p:cNvPr>
          <p:cNvCxnSpPr/>
          <p:nvPr/>
        </p:nvCxnSpPr>
        <p:spPr bwMode="auto">
          <a:xfrm flipV="1">
            <a:off x="4464143" y="3067953"/>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29DD766D-4962-4E5A-A1C8-8B5CAEAFF274}"/>
              </a:ext>
            </a:extLst>
          </p:cNvPr>
          <p:cNvCxnSpPr/>
          <p:nvPr/>
        </p:nvCxnSpPr>
        <p:spPr bwMode="auto">
          <a:xfrm flipV="1">
            <a:off x="6543398" y="2148669"/>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B541AAB9-DA88-43FF-923C-1401F1B7E0D2}"/>
              </a:ext>
            </a:extLst>
          </p:cNvPr>
          <p:cNvCxnSpPr/>
          <p:nvPr/>
        </p:nvCxnSpPr>
        <p:spPr bwMode="auto">
          <a:xfrm flipV="1">
            <a:off x="8623392" y="1222819"/>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picture containing clock, drawing, room&#10;&#10;Description automatically generated">
            <a:extLst>
              <a:ext uri="{FF2B5EF4-FFF2-40B4-BE49-F238E27FC236}">
                <a16:creationId xmlns:a16="http://schemas.microsoft.com/office/drawing/2014/main" id="{871B28E8-60C5-4EA6-A2A4-B37EAB38B7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83397" y="793192"/>
            <a:ext cx="720000" cy="720000"/>
          </a:xfrm>
          <a:prstGeom prst="rect">
            <a:avLst/>
          </a:prstGeom>
        </p:spPr>
      </p:pic>
    </p:spTree>
    <p:extLst>
      <p:ext uri="{BB962C8B-B14F-4D97-AF65-F5344CB8AC3E}">
        <p14:creationId xmlns:p14="http://schemas.microsoft.com/office/powerpoint/2010/main" val="2635801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A1D85A-6AC2-4FB1-A1CF-19B7B0E3C587}"/>
              </a:ext>
            </a:extLst>
          </p:cNvPr>
          <p:cNvSpPr>
            <a:spLocks noGrp="1"/>
          </p:cNvSpPr>
          <p:nvPr>
            <p:ph type="sldNum" sz="quarter" idx="11"/>
          </p:nvPr>
        </p:nvSpPr>
        <p:spPr/>
        <p:txBody>
          <a:bodyPr/>
          <a:lstStyle/>
          <a:p>
            <a:pPr defTabSz="914377">
              <a:defRPr/>
            </a:pPr>
            <a:fld id="{00000000-1234-1234-1234-123412341234}" type="slidenum">
              <a:rPr lang="en">
                <a:solidFill>
                  <a:srgbClr val="000000">
                    <a:tint val="75000"/>
                  </a:srgbClr>
                </a:solidFill>
                <a:latin typeface="Arial" panose="020B0604020202020204"/>
              </a:rPr>
              <a:pPr defTabSz="914377">
                <a:defRPr/>
              </a:pPr>
              <a:t>36</a:t>
            </a:fld>
            <a:endParaRPr lang="en">
              <a:solidFill>
                <a:srgbClr val="000000">
                  <a:tint val="75000"/>
                </a:srgbClr>
              </a:solidFill>
              <a:latin typeface="Arial" panose="020B0604020202020204"/>
            </a:endParaRPr>
          </a:p>
        </p:txBody>
      </p:sp>
      <p:sp>
        <p:nvSpPr>
          <p:cNvPr id="2" name="Title 1">
            <a:extLst>
              <a:ext uri="{FF2B5EF4-FFF2-40B4-BE49-F238E27FC236}">
                <a16:creationId xmlns:a16="http://schemas.microsoft.com/office/drawing/2014/main" id="{4EEF14F9-C499-4877-B6BE-58E496C08F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AD9DCB2-0CCA-43F0-9270-A136A6A60B5F}"/>
              </a:ext>
            </a:extLst>
          </p:cNvPr>
          <p:cNvSpPr>
            <a:spLocks noGrp="1"/>
          </p:cNvSpPr>
          <p:nvPr>
            <p:ph type="body" sz="quarter" idx="14"/>
          </p:nvPr>
        </p:nvSpPr>
        <p:spPr/>
        <p:txBody>
          <a:bodyPr/>
          <a:lstStyle/>
          <a:p>
            <a:endParaRPr lang="en-GB"/>
          </a:p>
        </p:txBody>
      </p:sp>
      <p:sp>
        <p:nvSpPr>
          <p:cNvPr id="11" name="Text Placeholder 10">
            <a:extLst>
              <a:ext uri="{FF2B5EF4-FFF2-40B4-BE49-F238E27FC236}">
                <a16:creationId xmlns:a16="http://schemas.microsoft.com/office/drawing/2014/main" id="{F44A57BE-8F76-475C-9EA4-2D3F154AB706}"/>
              </a:ext>
            </a:extLst>
          </p:cNvPr>
          <p:cNvSpPr>
            <a:spLocks noGrp="1"/>
          </p:cNvSpPr>
          <p:nvPr>
            <p:ph type="body" sz="quarter" idx="26"/>
          </p:nvPr>
        </p:nvSpPr>
        <p:spPr/>
        <p:txBody>
          <a:bodyPr/>
          <a:lstStyle/>
          <a:p>
            <a:endParaRPr lang="en-GB"/>
          </a:p>
        </p:txBody>
      </p:sp>
      <p:graphicFrame>
        <p:nvGraphicFramePr>
          <p:cNvPr id="7" name="Table 10">
            <a:extLst>
              <a:ext uri="{FF2B5EF4-FFF2-40B4-BE49-F238E27FC236}">
                <a16:creationId xmlns:a16="http://schemas.microsoft.com/office/drawing/2014/main" id="{8A683C2A-07D8-4719-9742-2814CDCB9524}"/>
              </a:ext>
            </a:extLst>
          </p:cNvPr>
          <p:cNvGraphicFramePr>
            <a:graphicFrameLocks noGrp="1"/>
          </p:cNvGraphicFramePr>
          <p:nvPr/>
        </p:nvGraphicFramePr>
        <p:xfrm>
          <a:off x="589030" y="318979"/>
          <a:ext cx="11315103" cy="381000"/>
        </p:xfrm>
        <a:graphic>
          <a:graphicData uri="http://schemas.openxmlformats.org/drawingml/2006/table">
            <a:tbl>
              <a:tblPr firstRow="1" bandRow="1">
                <a:tableStyleId>{5C22544A-7EE6-4342-B048-85BDC9FD1C3A}</a:tableStyleId>
              </a:tblPr>
              <a:tblGrid>
                <a:gridCol w="11315103">
                  <a:extLst>
                    <a:ext uri="{9D8B030D-6E8A-4147-A177-3AD203B41FA5}">
                      <a16:colId xmlns:a16="http://schemas.microsoft.com/office/drawing/2014/main" val="1927243919"/>
                    </a:ext>
                  </a:extLst>
                </a:gridCol>
              </a:tblGrid>
              <a:tr h="375920">
                <a:tc>
                  <a:txBody>
                    <a:bodyPr/>
                    <a:lstStyle/>
                    <a:p>
                      <a:pPr algn="ctr"/>
                      <a:r>
                        <a:rPr lang="en-GB" sz="1900">
                          <a:latin typeface="Arial" panose="020B0604020202020204" pitchFamily="34" charset="0"/>
                          <a:cs typeface="Arial" panose="020B0604020202020204" pitchFamily="34" charset="0"/>
                        </a:rPr>
                        <a:t>Behavioural Research Outcomes: MAVERICKS</a:t>
                      </a:r>
                    </a:p>
                  </a:txBody>
                  <a:tcPr anchor="ctr">
                    <a:solidFill>
                      <a:srgbClr val="A15699"/>
                    </a:solidFill>
                  </a:tcPr>
                </a:tc>
                <a:extLst>
                  <a:ext uri="{0D108BD9-81ED-4DB2-BD59-A6C34878D82A}">
                    <a16:rowId xmlns:a16="http://schemas.microsoft.com/office/drawing/2014/main" val="3599621383"/>
                  </a:ext>
                </a:extLst>
              </a:tr>
            </a:tbl>
          </a:graphicData>
        </a:graphic>
      </p:graphicFrame>
      <p:graphicFrame>
        <p:nvGraphicFramePr>
          <p:cNvPr id="5" name="Table 10">
            <a:extLst>
              <a:ext uri="{FF2B5EF4-FFF2-40B4-BE49-F238E27FC236}">
                <a16:creationId xmlns:a16="http://schemas.microsoft.com/office/drawing/2014/main" id="{CD5ADE72-9604-4C4A-A8E6-3CD90A5BFB77}"/>
              </a:ext>
            </a:extLst>
          </p:cNvPr>
          <p:cNvGraphicFramePr>
            <a:graphicFrameLocks noGrp="1"/>
          </p:cNvGraphicFramePr>
          <p:nvPr/>
        </p:nvGraphicFramePr>
        <p:xfrm>
          <a:off x="589031" y="636443"/>
          <a:ext cx="5580000" cy="2509520"/>
        </p:xfrm>
        <a:graphic>
          <a:graphicData uri="http://schemas.openxmlformats.org/drawingml/2006/table">
            <a:tbl>
              <a:tblPr firstRow="1" bandRow="1">
                <a:tableStyleId>{5C22544A-7EE6-4342-B048-85BDC9FD1C3A}</a:tableStyleId>
              </a:tblPr>
              <a:tblGrid>
                <a:gridCol w="1282500">
                  <a:extLst>
                    <a:ext uri="{9D8B030D-6E8A-4147-A177-3AD203B41FA5}">
                      <a16:colId xmlns:a16="http://schemas.microsoft.com/office/drawing/2014/main" val="1927243919"/>
                    </a:ext>
                  </a:extLst>
                </a:gridCol>
                <a:gridCol w="4297500">
                  <a:extLst>
                    <a:ext uri="{9D8B030D-6E8A-4147-A177-3AD203B41FA5}">
                      <a16:colId xmlns:a16="http://schemas.microsoft.com/office/drawing/2014/main" val="2025790513"/>
                    </a:ext>
                  </a:extLst>
                </a:gridCol>
              </a:tblGrid>
              <a:tr h="2509520">
                <a:tc>
                  <a:txBody>
                    <a:bodyPr/>
                    <a:lstStyle/>
                    <a:p>
                      <a:pPr marL="0" lvl="0" indent="0" algn="l" rtl="0">
                        <a:spcBef>
                          <a:spcPts val="0"/>
                        </a:spcBef>
                        <a:spcAft>
                          <a:spcPts val="0"/>
                        </a:spcAft>
                        <a:buSzPts val="1400"/>
                        <a:buNone/>
                      </a:pPr>
                      <a:r>
                        <a:rPr lang="en" sz="1500" b="1">
                          <a:solidFill>
                            <a:schemeClr val="tx2"/>
                          </a:solidFill>
                          <a:latin typeface="Arial" panose="020B0604020202020204" pitchFamily="34" charset="0"/>
                          <a:cs typeface="Arial" panose="020B0604020202020204" pitchFamily="34" charset="0"/>
                        </a:rPr>
                        <a:t>What are the key </a:t>
                      </a:r>
                      <a:r>
                        <a:rPr lang="en" sz="1500" b="1">
                          <a:solidFill>
                            <a:srgbClr val="A15699"/>
                          </a:solidFill>
                          <a:latin typeface="Arial" panose="020B0604020202020204" pitchFamily="34" charset="0"/>
                          <a:cs typeface="Arial" panose="020B0604020202020204" pitchFamily="34" charset="0"/>
                        </a:rPr>
                        <a:t>barriers</a:t>
                      </a:r>
                      <a:r>
                        <a:rPr lang="en" sz="1500" b="1">
                          <a:solidFill>
                            <a:schemeClr val="tx2"/>
                          </a:solidFill>
                          <a:latin typeface="Arial" panose="020B0604020202020204" pitchFamily="34" charset="0"/>
                          <a:cs typeface="Arial" panose="020B0604020202020204" pitchFamily="34" charset="0"/>
                        </a:rPr>
                        <a:t> </a:t>
                      </a:r>
                      <a:r>
                        <a:rPr lang="en-GB" sz="1500" b="1">
                          <a:solidFill>
                            <a:schemeClr val="tx2"/>
                          </a:solidFill>
                          <a:latin typeface="Arial" panose="020B0604020202020204" pitchFamily="34" charset="0"/>
                          <a:cs typeface="Arial" panose="020B0604020202020204" pitchFamily="34" charset="0"/>
                        </a:rPr>
                        <a:t>for this segment</a:t>
                      </a:r>
                      <a:r>
                        <a:rPr lang="en" sz="1500" b="1">
                          <a:solidFill>
                            <a:schemeClr val="tx2"/>
                          </a:solidFill>
                          <a:latin typeface="Arial" panose="020B0604020202020204" pitchFamily="34" charset="0"/>
                          <a:cs typeface="Arial" panose="020B0604020202020204" pitchFamily="34" charset="0"/>
                        </a:rPr>
                        <a:t> (motivational and ability)</a:t>
                      </a:r>
                      <a:endParaRPr sz="1500" b="1">
                        <a:solidFill>
                          <a:schemeClr val="tx2"/>
                        </a:solidFill>
                        <a:latin typeface="Arial" panose="020B0604020202020204" pitchFamily="34" charset="0"/>
                        <a:cs typeface="Arial" panose="020B0604020202020204" pitchFamily="34" charset="0"/>
                      </a:endParaRPr>
                    </a:p>
                  </a:txBody>
                  <a:tcPr marL="45720" marR="45720" anchor="ctr">
                    <a:solidFill>
                      <a:srgbClr val="EFE1EE"/>
                    </a:solidFill>
                  </a:tcPr>
                </a:tc>
                <a:tc>
                  <a:txBody>
                    <a:bodyPr/>
                    <a:lstStyle/>
                    <a:p>
                      <a:pPr marL="0" algn="l"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MOTIVATION</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Fewer barriers as they are willing to try and change </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We may be able to get the change in the short term but we will need to plan for the longer term to avoid losing them to a new thing </a:t>
                      </a:r>
                    </a:p>
                    <a:p>
                      <a:pPr marL="0" algn="l"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ABILITY</a:t>
                      </a:r>
                    </a:p>
                    <a:p>
                      <a:pPr marL="0" algn="l"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Habit</a:t>
                      </a:r>
                      <a:r>
                        <a:rPr lang="en-GB" sz="1200" b="0" kern="1200">
                          <a:solidFill>
                            <a:schemeClr val="tx2"/>
                          </a:solidFill>
                          <a:latin typeface="Arial" panose="020B0604020202020204" pitchFamily="34" charset="0"/>
                          <a:ea typeface="+mn-ea"/>
                          <a:cs typeface="Arial" panose="020B0604020202020204" pitchFamily="34" charset="0"/>
                        </a:rPr>
                        <a:t>: they don’t form habits very easily. </a:t>
                      </a:r>
                      <a:r>
                        <a:rPr lang="en-GB" sz="1200" b="1" kern="1200">
                          <a:solidFill>
                            <a:schemeClr val="tx2"/>
                          </a:solidFill>
                          <a:latin typeface="Arial" panose="020B0604020202020204" pitchFamily="34" charset="0"/>
                          <a:ea typeface="+mn-ea"/>
                          <a:cs typeface="Arial" panose="020B0604020202020204" pitchFamily="34" charset="0"/>
                        </a:rPr>
                        <a:t>Time: </a:t>
                      </a:r>
                      <a:r>
                        <a:rPr lang="en-GB" sz="1200" b="0" kern="1200">
                          <a:solidFill>
                            <a:schemeClr val="tx2"/>
                          </a:solidFill>
                          <a:latin typeface="Arial" panose="020B0604020202020204" pitchFamily="34" charset="0"/>
                          <a:ea typeface="+mn-ea"/>
                          <a:cs typeface="Arial" panose="020B0604020202020204" pitchFamily="34" charset="0"/>
                        </a:rPr>
                        <a:t>more time pressure through the day: reading, researching (less available for us??). </a:t>
                      </a:r>
                      <a:r>
                        <a:rPr lang="en-GB" sz="1200" b="1" kern="1200">
                          <a:solidFill>
                            <a:schemeClr val="tx2"/>
                          </a:solidFill>
                          <a:latin typeface="Arial" panose="020B0604020202020204" pitchFamily="34" charset="0"/>
                          <a:ea typeface="+mn-ea"/>
                          <a:cs typeface="Arial" panose="020B0604020202020204" pitchFamily="34" charset="0"/>
                        </a:rPr>
                        <a:t>Social: </a:t>
                      </a:r>
                      <a:r>
                        <a:rPr lang="en-GB" sz="1200" b="0" kern="1200">
                          <a:solidFill>
                            <a:schemeClr val="tx2"/>
                          </a:solidFill>
                          <a:latin typeface="Arial" panose="020B0604020202020204" pitchFamily="34" charset="0"/>
                          <a:ea typeface="+mn-ea"/>
                          <a:cs typeface="Arial" panose="020B0604020202020204" pitchFamily="34" charset="0"/>
                        </a:rPr>
                        <a:t>more time pressure to get to the outcome. </a:t>
                      </a:r>
                      <a:r>
                        <a:rPr lang="en-GB" sz="1200" b="1" kern="1200">
                          <a:solidFill>
                            <a:schemeClr val="tx2"/>
                          </a:solidFill>
                          <a:latin typeface="Arial" panose="020B0604020202020204" pitchFamily="34" charset="0"/>
                          <a:ea typeface="+mn-ea"/>
                          <a:cs typeface="Arial" panose="020B0604020202020204" pitchFamily="34" charset="0"/>
                        </a:rPr>
                        <a:t>Mental: </a:t>
                      </a:r>
                      <a:r>
                        <a:rPr lang="en-GB" sz="1200" b="0" kern="1200">
                          <a:solidFill>
                            <a:schemeClr val="tx2"/>
                          </a:solidFill>
                          <a:latin typeface="Arial" panose="020B0604020202020204" pitchFamily="34" charset="0"/>
                          <a:ea typeface="+mn-ea"/>
                          <a:cs typeface="Arial" panose="020B0604020202020204" pitchFamily="34" charset="0"/>
                        </a:rPr>
                        <a:t>constant change = less mental bandwidth. </a:t>
                      </a:r>
                      <a:r>
                        <a:rPr lang="en-GB" sz="1200" b="1" kern="1200">
                          <a:solidFill>
                            <a:schemeClr val="tx2"/>
                          </a:solidFill>
                          <a:latin typeface="Arial" panose="020B0604020202020204" pitchFamily="34" charset="0"/>
                          <a:ea typeface="+mn-ea"/>
                          <a:cs typeface="Arial" panose="020B0604020202020204" pitchFamily="34" charset="0"/>
                        </a:rPr>
                        <a:t>Cost:</a:t>
                      </a:r>
                      <a:r>
                        <a:rPr lang="en-GB" sz="1200" b="0" kern="1200">
                          <a:solidFill>
                            <a:schemeClr val="tx2"/>
                          </a:solidFill>
                          <a:latin typeface="Arial" panose="020B0604020202020204" pitchFamily="34" charset="0"/>
                          <a:ea typeface="+mn-ea"/>
                          <a:cs typeface="Arial" panose="020B0604020202020204" pitchFamily="34" charset="0"/>
                        </a:rPr>
                        <a:t> rules </a:t>
                      </a:r>
                    </a:p>
                  </a:txBody>
                  <a:tcPr anchor="ct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graphicFrame>
        <p:nvGraphicFramePr>
          <p:cNvPr id="6" name="Table 10">
            <a:extLst>
              <a:ext uri="{FF2B5EF4-FFF2-40B4-BE49-F238E27FC236}">
                <a16:creationId xmlns:a16="http://schemas.microsoft.com/office/drawing/2014/main" id="{E1EA32FA-6A34-4F39-8F5E-DCCBAA6EC0C6}"/>
              </a:ext>
            </a:extLst>
          </p:cNvPr>
          <p:cNvGraphicFramePr>
            <a:graphicFrameLocks noGrp="1"/>
          </p:cNvGraphicFramePr>
          <p:nvPr/>
        </p:nvGraphicFramePr>
        <p:xfrm>
          <a:off x="6179917" y="636445"/>
          <a:ext cx="5724216" cy="2716555"/>
        </p:xfrm>
        <a:graphic>
          <a:graphicData uri="http://schemas.openxmlformats.org/drawingml/2006/table">
            <a:tbl>
              <a:tblPr firstRow="1" bandRow="1">
                <a:tableStyleId>{5C22544A-7EE6-4342-B048-85BDC9FD1C3A}</a:tableStyleId>
              </a:tblPr>
              <a:tblGrid>
                <a:gridCol w="1942673">
                  <a:extLst>
                    <a:ext uri="{9D8B030D-6E8A-4147-A177-3AD203B41FA5}">
                      <a16:colId xmlns:a16="http://schemas.microsoft.com/office/drawing/2014/main" val="1927243919"/>
                    </a:ext>
                  </a:extLst>
                </a:gridCol>
                <a:gridCol w="3781543">
                  <a:extLst>
                    <a:ext uri="{9D8B030D-6E8A-4147-A177-3AD203B41FA5}">
                      <a16:colId xmlns:a16="http://schemas.microsoft.com/office/drawing/2014/main" val="2025790513"/>
                    </a:ext>
                  </a:extLst>
                </a:gridCol>
              </a:tblGrid>
              <a:tr h="2716555">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What </a:t>
                      </a:r>
                      <a:r>
                        <a:rPr lang="en-GB" sz="1500" b="1">
                          <a:solidFill>
                            <a:srgbClr val="A15699"/>
                          </a:solidFill>
                          <a:latin typeface="Arial" panose="020B0604020202020204" pitchFamily="34" charset="0"/>
                          <a:cs typeface="Arial" panose="020B0604020202020204" pitchFamily="34" charset="0"/>
                        </a:rPr>
                        <a:t>triggers</a:t>
                      </a:r>
                      <a:r>
                        <a:rPr lang="en-GB" sz="1500" b="1">
                          <a:solidFill>
                            <a:schemeClr val="tx2"/>
                          </a:solidFill>
                          <a:latin typeface="Arial" panose="020B0604020202020204" pitchFamily="34" charset="0"/>
                          <a:cs typeface="Arial" panose="020B0604020202020204" pitchFamily="34" charset="0"/>
                        </a:rPr>
                        <a:t> might overcome these barriers</a:t>
                      </a:r>
                      <a:endParaRPr sz="1500" b="0">
                        <a:solidFill>
                          <a:schemeClr val="tx2"/>
                        </a:solidFill>
                        <a:latin typeface="Arial" panose="020B0604020202020204" pitchFamily="34" charset="0"/>
                        <a:cs typeface="Arial" panose="020B0604020202020204" pitchFamily="34" charset="0"/>
                      </a:endParaRPr>
                    </a:p>
                  </a:txBody>
                  <a:tcPr marL="45720" marR="45720" anchor="ctr">
                    <a:solidFill>
                      <a:srgbClr val="EFE1EE"/>
                    </a:solidFill>
                  </a:tcPr>
                </a:tc>
                <a:tc>
                  <a:txBody>
                    <a:bodyPr/>
                    <a:lstStyle/>
                    <a:p>
                      <a:pPr marL="0" indent="0" algn="l" defTabSz="914397" rtl="0" eaLnBrk="1" latinLnBrk="0" hangingPunct="1">
                        <a:spcAft>
                          <a:spcPts val="600"/>
                        </a:spcAft>
                        <a:buFont typeface="Arial" panose="020B0604020202020204" pitchFamily="34" charset="0"/>
                        <a:buNone/>
                      </a:pPr>
                      <a:r>
                        <a:rPr lang="en-GB" sz="1200" b="1" u="none" kern="1200" cap="all" baseline="0">
                          <a:solidFill>
                            <a:srgbClr val="A15699"/>
                          </a:solidFill>
                          <a:latin typeface="Arial" panose="020B0604020202020204" pitchFamily="34" charset="0"/>
                          <a:ea typeface="+mn-ea"/>
                          <a:cs typeface="Arial" panose="020B0604020202020204" pitchFamily="34" charset="0"/>
                        </a:rPr>
                        <a:t>Motivation</a:t>
                      </a:r>
                    </a:p>
                    <a:p>
                      <a:pPr marL="0" algn="l"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Support/facilitate the change </a:t>
                      </a:r>
                      <a:r>
                        <a:rPr lang="en-GB" sz="1200" b="0" kern="1200">
                          <a:solidFill>
                            <a:schemeClr val="tx2"/>
                          </a:solidFill>
                          <a:latin typeface="Arial" panose="020B0604020202020204" pitchFamily="34" charset="0"/>
                          <a:ea typeface="+mn-ea"/>
                          <a:cs typeface="Arial" panose="020B0604020202020204" pitchFamily="34" charset="0"/>
                        </a:rPr>
                        <a:t>– make them feel at the forefront to pioneer the change (prescribe JYSELECA)</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Prescribing/thinking process very straightforward (Amazon 1 click)</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JYSELECA visibility/presence around them at the point of decision </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Involve them in projects / give them visibility with peers – to turn him/her into KOL or ambassador </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Provide insights on benefits for patients – engage in PSP (Stepwise)</a:t>
                      </a:r>
                      <a:endParaRPr lang="en-GB" sz="1500" b="1" kern="1200">
                        <a:solidFill>
                          <a:schemeClr val="tx2"/>
                        </a:solidFill>
                        <a:latin typeface="Arial" panose="020B0604020202020204" pitchFamily="34" charset="0"/>
                        <a:ea typeface="+mn-ea"/>
                        <a:cs typeface="Arial" panose="020B0604020202020204" pitchFamily="34" charset="0"/>
                      </a:endParaRP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8" name="Table 10">
            <a:extLst>
              <a:ext uri="{FF2B5EF4-FFF2-40B4-BE49-F238E27FC236}">
                <a16:creationId xmlns:a16="http://schemas.microsoft.com/office/drawing/2014/main" id="{3519E4C6-CCB0-4794-8518-A314B4555174}"/>
              </a:ext>
            </a:extLst>
          </p:cNvPr>
          <p:cNvGraphicFramePr>
            <a:graphicFrameLocks noGrp="1"/>
          </p:cNvGraphicFramePr>
          <p:nvPr/>
        </p:nvGraphicFramePr>
        <p:xfrm>
          <a:off x="589031" y="3127821"/>
          <a:ext cx="5580000" cy="1237520"/>
        </p:xfrm>
        <a:graphic>
          <a:graphicData uri="http://schemas.openxmlformats.org/drawingml/2006/table">
            <a:tbl>
              <a:tblPr firstRow="1" bandRow="1">
                <a:tableStyleId>{5C22544A-7EE6-4342-B048-85BDC9FD1C3A}</a:tableStyleId>
              </a:tblPr>
              <a:tblGrid>
                <a:gridCol w="1282500">
                  <a:extLst>
                    <a:ext uri="{9D8B030D-6E8A-4147-A177-3AD203B41FA5}">
                      <a16:colId xmlns:a16="http://schemas.microsoft.com/office/drawing/2014/main" val="1927243919"/>
                    </a:ext>
                  </a:extLst>
                </a:gridCol>
                <a:gridCol w="4297500">
                  <a:extLst>
                    <a:ext uri="{9D8B030D-6E8A-4147-A177-3AD203B41FA5}">
                      <a16:colId xmlns:a16="http://schemas.microsoft.com/office/drawing/2014/main" val="2025790513"/>
                    </a:ext>
                  </a:extLst>
                </a:gridCol>
              </a:tblGrid>
              <a:tr h="1237520">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Priority </a:t>
                      </a:r>
                      <a:r>
                        <a:rPr lang="en-GB" sz="1500" b="1">
                          <a:solidFill>
                            <a:srgbClr val="A15699"/>
                          </a:solidFill>
                          <a:latin typeface="Arial" panose="020B0604020202020204" pitchFamily="34" charset="0"/>
                          <a:cs typeface="Arial" panose="020B0604020202020204" pitchFamily="34" charset="0"/>
                        </a:rPr>
                        <a:t>messages </a:t>
                      </a:r>
                      <a:r>
                        <a:rPr lang="en-GB" sz="1500" b="1">
                          <a:solidFill>
                            <a:schemeClr val="tx2"/>
                          </a:solidFill>
                          <a:latin typeface="Arial" panose="020B0604020202020204" pitchFamily="34" charset="0"/>
                          <a:cs typeface="Arial" panose="020B0604020202020204" pitchFamily="34" charset="0"/>
                        </a:rPr>
                        <a:t>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EFE1EE"/>
                    </a:solidFill>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Focus on efficacy data (broad) and fair level of AEs - The balance of the treatment for their patients. Efficacy and safety.</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Help them to see a specific patient pathway/solution </a:t>
                      </a: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9" name="Table 10">
            <a:extLst>
              <a:ext uri="{FF2B5EF4-FFF2-40B4-BE49-F238E27FC236}">
                <a16:creationId xmlns:a16="http://schemas.microsoft.com/office/drawing/2014/main" id="{BA690EA4-4C6E-45B4-86FD-5660C777D737}"/>
              </a:ext>
            </a:extLst>
          </p:cNvPr>
          <p:cNvGraphicFramePr>
            <a:graphicFrameLocks noGrp="1"/>
          </p:cNvGraphicFramePr>
          <p:nvPr/>
        </p:nvGraphicFramePr>
        <p:xfrm>
          <a:off x="589031" y="4364407"/>
          <a:ext cx="5580000" cy="1696720"/>
        </p:xfrm>
        <a:graphic>
          <a:graphicData uri="http://schemas.openxmlformats.org/drawingml/2006/table">
            <a:tbl>
              <a:tblPr firstRow="1" bandRow="1">
                <a:tableStyleId>{5C22544A-7EE6-4342-B048-85BDC9FD1C3A}</a:tableStyleId>
              </a:tblPr>
              <a:tblGrid>
                <a:gridCol w="1282500">
                  <a:extLst>
                    <a:ext uri="{9D8B030D-6E8A-4147-A177-3AD203B41FA5}">
                      <a16:colId xmlns:a16="http://schemas.microsoft.com/office/drawing/2014/main" val="1927243919"/>
                    </a:ext>
                  </a:extLst>
                </a:gridCol>
                <a:gridCol w="2112235">
                  <a:extLst>
                    <a:ext uri="{9D8B030D-6E8A-4147-A177-3AD203B41FA5}">
                      <a16:colId xmlns:a16="http://schemas.microsoft.com/office/drawing/2014/main" val="2025790513"/>
                    </a:ext>
                  </a:extLst>
                </a:gridCol>
                <a:gridCol w="2185265">
                  <a:extLst>
                    <a:ext uri="{9D8B030D-6E8A-4147-A177-3AD203B41FA5}">
                      <a16:colId xmlns:a16="http://schemas.microsoft.com/office/drawing/2014/main" val="446502618"/>
                    </a:ext>
                  </a:extLst>
                </a:gridCol>
              </a:tblGrid>
              <a:tr h="1696720">
                <a:tc>
                  <a:txBody>
                    <a:bodyPr/>
                    <a:lstStyle/>
                    <a:p>
                      <a:pPr marL="0" lvl="0" indent="0" algn="l" rtl="0">
                        <a:spcBef>
                          <a:spcPts val="0"/>
                        </a:spcBef>
                        <a:spcAft>
                          <a:spcPts val="0"/>
                        </a:spcAft>
                        <a:buSzPts val="1400"/>
                        <a:buFontTx/>
                        <a:buNone/>
                      </a:pPr>
                      <a:r>
                        <a:rPr lang="en-GB" sz="1500" b="1">
                          <a:solidFill>
                            <a:srgbClr val="A15699"/>
                          </a:solidFill>
                          <a:latin typeface="Arial" panose="020B0604020202020204" pitchFamily="34" charset="0"/>
                          <a:cs typeface="Arial" panose="020B0604020202020204" pitchFamily="34" charset="0"/>
                        </a:rPr>
                        <a:t>Words</a:t>
                      </a:r>
                      <a:r>
                        <a:rPr lang="en-GB" sz="1500" b="1">
                          <a:solidFill>
                            <a:schemeClr val="tx2"/>
                          </a:solidFill>
                          <a:latin typeface="Arial" panose="020B0604020202020204" pitchFamily="34" charset="0"/>
                          <a:cs typeface="Arial" panose="020B0604020202020204" pitchFamily="34" charset="0"/>
                        </a:rPr>
                        <a:t> to amplify or avoid</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EFE1EE"/>
                    </a:solidFill>
                  </a:tcPr>
                </a:tc>
                <a:tc>
                  <a:txBody>
                    <a:bodyPr/>
                    <a:lstStyle/>
                    <a:p>
                      <a:pPr marL="0" algn="ctr"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New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Innovative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Change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Patient-centred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Pioneer </a:t>
                      </a:r>
                    </a:p>
                  </a:txBody>
                  <a:tcPr>
                    <a:solidFill>
                      <a:schemeClr val="accent2">
                        <a:lumMod val="20000"/>
                        <a:lumOff val="80000"/>
                      </a:schemeClr>
                    </a:solidFill>
                  </a:tcPr>
                </a:tc>
                <a:tc>
                  <a:txBody>
                    <a:bodyPr/>
                    <a:lstStyle/>
                    <a:p>
                      <a:pPr marL="0" algn="ctr"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AVOID</a:t>
                      </a:r>
                      <a:endParaRPr lang="en-GB" sz="1200" b="1" kern="1200">
                        <a:solidFill>
                          <a:schemeClr val="tx1"/>
                        </a:solidFill>
                        <a:latin typeface="Arial" panose="020B0604020202020204" pitchFamily="34" charset="0"/>
                        <a:ea typeface="+mn-ea"/>
                        <a:cs typeface="Arial" panose="020B0604020202020204" pitchFamily="34" charset="0"/>
                      </a:endParaRP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Traditional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Standard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Status quo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Mainstream </a:t>
                      </a:r>
                    </a:p>
                    <a:p>
                      <a:pPr marL="0" algn="ctr" defTabSz="914397" rtl="0" eaLnBrk="1" latinLnBrk="0" hangingPunct="1">
                        <a:spcAft>
                          <a:spcPts val="600"/>
                        </a:spcAft>
                      </a:pPr>
                      <a:endParaRPr lang="en-GB" sz="1200" b="1" kern="1200">
                        <a:solidFill>
                          <a:srgbClr val="A15699"/>
                        </a:solidFill>
                        <a:latin typeface="Arial" panose="020B0604020202020204" pitchFamily="34" charset="0"/>
                        <a:ea typeface="+mn-ea"/>
                        <a:cs typeface="Arial" panose="020B0604020202020204" pitchFamily="34" charset="0"/>
                      </a:endParaRPr>
                    </a:p>
                  </a:txBody>
                  <a:tcP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graphicFrame>
        <p:nvGraphicFramePr>
          <p:cNvPr id="10" name="Table 10">
            <a:extLst>
              <a:ext uri="{FF2B5EF4-FFF2-40B4-BE49-F238E27FC236}">
                <a16:creationId xmlns:a16="http://schemas.microsoft.com/office/drawing/2014/main" id="{E69007FC-CC60-42E1-AF23-A81E5659624C}"/>
              </a:ext>
            </a:extLst>
          </p:cNvPr>
          <p:cNvGraphicFramePr>
            <a:graphicFrameLocks noGrp="1"/>
          </p:cNvGraphicFramePr>
          <p:nvPr/>
        </p:nvGraphicFramePr>
        <p:xfrm>
          <a:off x="6181602" y="3354721"/>
          <a:ext cx="5722529" cy="2716554"/>
        </p:xfrm>
        <a:graphic>
          <a:graphicData uri="http://schemas.openxmlformats.org/drawingml/2006/table">
            <a:tbl>
              <a:tblPr firstRow="1" bandRow="1">
                <a:tableStyleId>{5C22544A-7EE6-4342-B048-85BDC9FD1C3A}</a:tableStyleId>
              </a:tblPr>
              <a:tblGrid>
                <a:gridCol w="1940520">
                  <a:extLst>
                    <a:ext uri="{9D8B030D-6E8A-4147-A177-3AD203B41FA5}">
                      <a16:colId xmlns:a16="http://schemas.microsoft.com/office/drawing/2014/main" val="1927243919"/>
                    </a:ext>
                  </a:extLst>
                </a:gridCol>
                <a:gridCol w="3782009">
                  <a:extLst>
                    <a:ext uri="{9D8B030D-6E8A-4147-A177-3AD203B41FA5}">
                      <a16:colId xmlns:a16="http://schemas.microsoft.com/office/drawing/2014/main" val="2025790513"/>
                    </a:ext>
                  </a:extLst>
                </a:gridCol>
              </a:tblGrid>
              <a:tr h="539429">
                <a:tc rowSpan="5">
                  <a:txBody>
                    <a:bodyPr/>
                    <a:lstStyle/>
                    <a:p>
                      <a:pPr marL="0" lvl="0" indent="0" algn="l" rtl="0">
                        <a:spcBef>
                          <a:spcPts val="0"/>
                        </a:spcBef>
                        <a:spcAft>
                          <a:spcPts val="0"/>
                        </a:spcAft>
                        <a:buSzPts val="1400"/>
                        <a:buFontTx/>
                        <a:buNone/>
                      </a:pPr>
                      <a:r>
                        <a:rPr lang="en-GB" sz="1500" b="1">
                          <a:solidFill>
                            <a:srgbClr val="A15699"/>
                          </a:solidFill>
                          <a:latin typeface="Arial" panose="020B0604020202020204" pitchFamily="34" charset="0"/>
                          <a:cs typeface="Arial" panose="020B0604020202020204" pitchFamily="34" charset="0"/>
                        </a:rPr>
                        <a:t>Top 5 things </a:t>
                      </a:r>
                      <a:r>
                        <a:rPr lang="en-GB" sz="1500" b="1">
                          <a:solidFill>
                            <a:schemeClr val="tx2"/>
                          </a:solidFill>
                          <a:latin typeface="Arial" panose="020B0604020202020204" pitchFamily="34" charset="0"/>
                          <a:cs typeface="Arial" panose="020B0604020202020204" pitchFamily="34" charset="0"/>
                        </a:rPr>
                        <a:t>to consider for this group</a:t>
                      </a:r>
                      <a:endParaRPr sz="1500" b="0">
                        <a:solidFill>
                          <a:schemeClr val="tx2"/>
                        </a:solidFill>
                        <a:latin typeface="Arial" panose="020B0604020202020204" pitchFamily="34" charset="0"/>
                        <a:cs typeface="Arial" panose="020B0604020202020204" pitchFamily="34" charset="0"/>
                      </a:endParaRPr>
                    </a:p>
                  </a:txBody>
                  <a:tcPr marL="72000" marR="45720" anchor="ctr">
                    <a:lnR w="12700" cap="flat" cmpd="sng" algn="ctr">
                      <a:solidFill>
                        <a:schemeClr val="bg1"/>
                      </a:solidFill>
                      <a:prstDash val="solid"/>
                      <a:round/>
                      <a:headEnd type="none" w="med" len="med"/>
                      <a:tailEnd type="none" w="med" len="med"/>
                    </a:lnR>
                    <a:solidFill>
                      <a:srgbClr val="A15699">
                        <a:alpha val="10000"/>
                      </a:srgbClr>
                    </a:solidFill>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1. Change is a friend and an enemy (watch out)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2453198084"/>
                  </a:ext>
                </a:extLst>
              </a:tr>
              <a:tr h="539441">
                <a:tc vMerge="1">
                  <a:txBody>
                    <a:bodyPr/>
                    <a:lstStyle/>
                    <a:p>
                      <a:endParaRPr lang="en-GB"/>
                    </a:p>
                  </a:txBody>
                  <a:tcPr/>
                </a:tc>
                <a:tc>
                  <a:txBody>
                    <a:body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2. Facilitation – how can we make it easy (the 1-click Amazon version of prescribing)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1197480894"/>
                  </a:ext>
                </a:extLst>
              </a:tr>
              <a:tr h="539443">
                <a:tc vMerge="1">
                  <a:txBody>
                    <a:bodyPr/>
                    <a:lstStyle/>
                    <a:p>
                      <a:endParaRPr lang="en-GB"/>
                    </a:p>
                  </a:txBody>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3. JYSELECA visibility/presence around them at the point of decision (salience)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2619301964"/>
                  </a:ext>
                </a:extLst>
              </a:tr>
              <a:tr h="539441">
                <a:tc vMerge="1">
                  <a:txBody>
                    <a:bodyPr/>
                    <a:lstStyle/>
                    <a:p>
                      <a:endParaRPr lang="en-GB"/>
                    </a:p>
                  </a:txBody>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4. The balance of the treatment for their patients. Efficacy and safety.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1112496840"/>
                  </a:ext>
                </a:extLst>
              </a:tr>
              <a:tr h="558800">
                <a:tc vMerge="1">
                  <a:txBody>
                    <a:bodyPr/>
                    <a:lstStyle/>
                    <a:p>
                      <a:endParaRPr lang="en-GB"/>
                    </a:p>
                  </a:txBody>
                  <a:tcPr/>
                </a:tc>
                <a:tc>
                  <a:txBody>
                    <a:body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Words to amplify: </a:t>
                      </a:r>
                      <a:r>
                        <a:rPr lang="en-GB" sz="1200" b="0" kern="1200">
                          <a:solidFill>
                            <a:srgbClr val="00B050"/>
                          </a:solidFill>
                          <a:latin typeface="Arial" panose="020B0604020202020204" pitchFamily="34" charset="0"/>
                          <a:ea typeface="+mn-ea"/>
                          <a:cs typeface="Arial" panose="020B0604020202020204" pitchFamily="34" charset="0"/>
                        </a:rPr>
                        <a:t>INNOVATIVE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Word to avoid: </a:t>
                      </a:r>
                      <a:r>
                        <a:rPr lang="en-GB" sz="1200" b="0" kern="1200">
                          <a:solidFill>
                            <a:srgbClr val="FF0000"/>
                          </a:solidFill>
                          <a:latin typeface="Arial" panose="020B0604020202020204" pitchFamily="34" charset="0"/>
                          <a:ea typeface="+mn-ea"/>
                          <a:cs typeface="Arial" panose="020B0604020202020204" pitchFamily="34" charset="0"/>
                        </a:rPr>
                        <a:t>TRADITION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4082849345"/>
                  </a:ext>
                </a:extLst>
              </a:tr>
            </a:tbl>
          </a:graphicData>
        </a:graphic>
      </p:graphicFrame>
      <p:pic>
        <p:nvPicPr>
          <p:cNvPr id="12" name="Picture 11" descr="A picture containing clock, drawing, room&#10;&#10;Description automatically generated">
            <a:extLst>
              <a:ext uri="{FF2B5EF4-FFF2-40B4-BE49-F238E27FC236}">
                <a16:creationId xmlns:a16="http://schemas.microsoft.com/office/drawing/2014/main" id="{BD434F23-DD79-4B23-AE4C-5872CEA93D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3381" y="3364028"/>
            <a:ext cx="871200" cy="871200"/>
          </a:xfrm>
          <a:prstGeom prst="rect">
            <a:avLst/>
          </a:prstGeom>
        </p:spPr>
      </p:pic>
    </p:spTree>
    <p:extLst>
      <p:ext uri="{BB962C8B-B14F-4D97-AF65-F5344CB8AC3E}">
        <p14:creationId xmlns:p14="http://schemas.microsoft.com/office/powerpoint/2010/main" val="3852682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1">
            <a:extLst>
              <a:ext uri="{FF2B5EF4-FFF2-40B4-BE49-F238E27FC236}">
                <a16:creationId xmlns:a16="http://schemas.microsoft.com/office/drawing/2014/main" id="{49B76938-C1F0-4996-B6BE-2EFA2F23387D}"/>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37</a:t>
            </a:fld>
            <a:endParaRPr lang="en-US">
              <a:solidFill>
                <a:srgbClr val="A5A6A5"/>
              </a:solidFill>
              <a:latin typeface="Calibri" panose="020F0502020204030204"/>
            </a:endParaRPr>
          </a:p>
        </p:txBody>
      </p:sp>
      <p:sp>
        <p:nvSpPr>
          <p:cNvPr id="22" name="Text Placeholder 21">
            <a:extLst>
              <a:ext uri="{FF2B5EF4-FFF2-40B4-BE49-F238E27FC236}">
                <a16:creationId xmlns:a16="http://schemas.microsoft.com/office/drawing/2014/main" id="{710B7CBB-5CDA-4D41-B4C2-15FEFED127B0}"/>
              </a:ext>
            </a:extLst>
          </p:cNvPr>
          <p:cNvSpPr>
            <a:spLocks noGrp="1"/>
          </p:cNvSpPr>
          <p:nvPr>
            <p:ph type="body" sz="quarter" idx="14"/>
          </p:nvPr>
        </p:nvSpPr>
        <p:spPr/>
        <p:txBody>
          <a:bodyPr/>
          <a:lstStyle/>
          <a:p>
            <a:endParaRPr lang="en-GB"/>
          </a:p>
        </p:txBody>
      </p:sp>
      <p:sp>
        <p:nvSpPr>
          <p:cNvPr id="24" name="Text Placeholder 23">
            <a:extLst>
              <a:ext uri="{FF2B5EF4-FFF2-40B4-BE49-F238E27FC236}">
                <a16:creationId xmlns:a16="http://schemas.microsoft.com/office/drawing/2014/main" id="{D14B09F9-6B97-4BFC-9A2D-4DD5E52F199A}"/>
              </a:ext>
            </a:extLst>
          </p:cNvPr>
          <p:cNvSpPr>
            <a:spLocks noGrp="1"/>
          </p:cNvSpPr>
          <p:nvPr>
            <p:ph type="body" sz="quarter" idx="26"/>
          </p:nvPr>
        </p:nvSpPr>
        <p:spPr>
          <a:solidFill>
            <a:schemeClr val="bg1"/>
          </a:solidFill>
        </p:spPr>
        <p:txBody>
          <a:bodyPr/>
          <a:lstStyle/>
          <a:p>
            <a:r>
              <a:rPr lang="en-GB">
                <a:solidFill>
                  <a:schemeClr val="accent1"/>
                </a:solidFill>
              </a:rPr>
              <a:t>Work with your teams to build the belief maps according to local needs </a:t>
            </a:r>
          </a:p>
        </p:txBody>
      </p:sp>
      <p:sp>
        <p:nvSpPr>
          <p:cNvPr id="8" name="TextBox 7">
            <a:extLst>
              <a:ext uri="{FF2B5EF4-FFF2-40B4-BE49-F238E27FC236}">
                <a16:creationId xmlns:a16="http://schemas.microsoft.com/office/drawing/2014/main" id="{D99A99BE-179B-4106-B322-D8606CED911D}"/>
              </a:ext>
            </a:extLst>
          </p:cNvPr>
          <p:cNvSpPr txBox="1"/>
          <p:nvPr/>
        </p:nvSpPr>
        <p:spPr>
          <a:xfrm>
            <a:off x="716848" y="826823"/>
            <a:ext cx="10464800" cy="543675"/>
          </a:xfrm>
          <a:prstGeom prst="rect">
            <a:avLst/>
          </a:prstGeom>
          <a:noFill/>
        </p:spPr>
        <p:txBody>
          <a:bodyPr wrap="square" rtlCol="0">
            <a:spAutoFit/>
          </a:bodyPr>
          <a:lstStyle/>
          <a:p>
            <a:pPr defTabSz="914377">
              <a:defRPr/>
            </a:pPr>
            <a:r>
              <a:rPr lang="en-GB" sz="2933">
                <a:solidFill>
                  <a:srgbClr val="005DAB"/>
                </a:solidFill>
                <a:latin typeface="Arial" panose="020B0604020202020204" pitchFamily="34" charset="0"/>
                <a:cs typeface="Arial" panose="020B0604020202020204" pitchFamily="34" charset="0"/>
              </a:rPr>
              <a:t>Belief Map - Pragmatists</a:t>
            </a:r>
          </a:p>
        </p:txBody>
      </p:sp>
      <p:sp>
        <p:nvSpPr>
          <p:cNvPr id="10" name="Rectangle 9">
            <a:extLst>
              <a:ext uri="{FF2B5EF4-FFF2-40B4-BE49-F238E27FC236}">
                <a16:creationId xmlns:a16="http://schemas.microsoft.com/office/drawing/2014/main" id="{82DA48AB-CFA9-4A2E-8298-E699761E9ED8}"/>
              </a:ext>
            </a:extLst>
          </p:cNvPr>
          <p:cNvSpPr/>
          <p:nvPr/>
        </p:nvSpPr>
        <p:spPr>
          <a:xfrm>
            <a:off x="933666" y="1833098"/>
            <a:ext cx="4987244" cy="514727"/>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 </a:t>
            </a:r>
          </a:p>
        </p:txBody>
      </p:sp>
      <p:sp>
        <p:nvSpPr>
          <p:cNvPr id="11" name="Oval 10">
            <a:extLst>
              <a:ext uri="{FF2B5EF4-FFF2-40B4-BE49-F238E27FC236}">
                <a16:creationId xmlns:a16="http://schemas.microsoft.com/office/drawing/2014/main" id="{2EB55121-2CF5-4598-BCA3-8EC79EAB9AE4}"/>
              </a:ext>
            </a:extLst>
          </p:cNvPr>
          <p:cNvSpPr/>
          <p:nvPr/>
        </p:nvSpPr>
        <p:spPr>
          <a:xfrm>
            <a:off x="910791" y="1659572"/>
            <a:ext cx="632363" cy="632361"/>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71094" y="1842018"/>
            <a:ext cx="4984985" cy="505807"/>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71093" y="1654122"/>
            <a:ext cx="632363" cy="632361"/>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916735" y="2369236"/>
            <a:ext cx="4987244" cy="1509187"/>
          </a:xfrm>
          <a:prstGeom prst="rect">
            <a:avLst/>
          </a:prstGeom>
          <a:solidFill>
            <a:srgbClr val="DB102E">
              <a:alpha val="7000"/>
            </a:srgbClr>
          </a:solidFill>
          <a:ln w="12700" cap="flat" cmpd="sng" algn="ctr">
            <a:noFill/>
            <a:prstDash val="solid"/>
            <a:miter lim="800000"/>
          </a:ln>
          <a:effectLst/>
        </p:spPr>
        <p:txBody>
          <a:bodyPr rtlCol="0" anchor="ctr"/>
          <a:lstStyle/>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Tries different products in first &amp; second line treatment</a:t>
            </a:r>
          </a:p>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Modest JAK use (but this varies amongst different pragmatists)</a:t>
            </a:r>
          </a:p>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Sometimes uses monotherapy</a:t>
            </a:r>
          </a:p>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Waits for trusted peer experience before gaining their own experience</a:t>
            </a:r>
          </a:p>
        </p:txBody>
      </p:sp>
      <p:sp>
        <p:nvSpPr>
          <p:cNvPr id="15" name="Rectangle 14">
            <a:extLst>
              <a:ext uri="{FF2B5EF4-FFF2-40B4-BE49-F238E27FC236}">
                <a16:creationId xmlns:a16="http://schemas.microsoft.com/office/drawing/2014/main" id="{B37B09B0-AAD4-406A-BE16-0A3F68A85539}"/>
              </a:ext>
            </a:extLst>
          </p:cNvPr>
          <p:cNvSpPr/>
          <p:nvPr/>
        </p:nvSpPr>
        <p:spPr>
          <a:xfrm>
            <a:off x="6288025" y="2369236"/>
            <a:ext cx="4970311" cy="1492043"/>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380990" indent="-264577" defTabSz="1219170" eaLnBrk="0" fontAlgn="base" hangingPunct="0">
              <a:spcBef>
                <a:spcPct val="0"/>
              </a:spcBef>
              <a:spcAft>
                <a:spcPct val="0"/>
              </a:spcAft>
              <a:buFont typeface="Arial" panose="020B0604020202020204" pitchFamily="34" charset="0"/>
              <a:buChar char="•"/>
              <a:defRPr/>
            </a:pPr>
            <a:r>
              <a:rPr lang="en-GB" sz="1333" kern="0">
                <a:solidFill>
                  <a:srgbClr val="717471">
                    <a:lumMod val="75000"/>
                  </a:srgbClr>
                </a:solidFill>
                <a:latin typeface="Arial" panose="020B0604020202020204" pitchFamily="34" charset="0"/>
                <a:cs typeface="Arial" panose="020B0604020202020204" pitchFamily="34" charset="0"/>
              </a:rPr>
              <a:t>Tries JYSELECA with some patients</a:t>
            </a:r>
          </a:p>
          <a:p>
            <a:pPr marL="380990" indent="-264577" defTabSz="1219170" eaLnBrk="0" fontAlgn="base" hangingPunct="0">
              <a:spcBef>
                <a:spcPct val="0"/>
              </a:spcBef>
              <a:spcAft>
                <a:spcPct val="0"/>
              </a:spcAft>
              <a:buFont typeface="Arial" panose="020B0604020202020204" pitchFamily="34" charset="0"/>
              <a:buChar char="•"/>
              <a:defRPr/>
            </a:pPr>
            <a:r>
              <a:rPr lang="en-GB" sz="1333" kern="0">
                <a:solidFill>
                  <a:srgbClr val="717471">
                    <a:lumMod val="75000"/>
                  </a:srgbClr>
                </a:solidFill>
                <a:latin typeface="Arial" panose="020B0604020202020204" pitchFamily="34" charset="0"/>
                <a:cs typeface="Arial" panose="020B0604020202020204" pitchFamily="34" charset="0"/>
              </a:rPr>
              <a:t>(After they have gained experience) Expand JYSELECA use in a wider range of patients in preference to other JAKs</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6853" y="1757193"/>
            <a:ext cx="472483" cy="472481"/>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36698" y="1746987"/>
            <a:ext cx="470109" cy="470108"/>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906242" y="3961637"/>
            <a:ext cx="4997737" cy="1842520"/>
          </a:xfrm>
          <a:prstGeom prst="rect">
            <a:avLst/>
          </a:prstGeom>
          <a:no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823381" y="3918815"/>
            <a:ext cx="5234875" cy="1427376"/>
          </a:xfrm>
          <a:prstGeom prst="rect">
            <a:avLst/>
          </a:prstGeom>
          <a:noFill/>
          <a:ln w="12700" cap="flat" cmpd="sng" algn="ctr">
            <a:noFill/>
            <a:prstDash val="solid"/>
            <a:miter lim="800000"/>
          </a:ln>
          <a:effectLst/>
        </p:spPr>
        <p:txBody>
          <a:bodyPr rtlCol="0" anchor="ctr"/>
          <a:lstStyle/>
          <a:p>
            <a:pPr marL="118530" algn="ctr" defTabSz="1219170" fontAlgn="base">
              <a:spcBef>
                <a:spcPct val="0"/>
              </a:spcBef>
              <a:spcAft>
                <a:spcPct val="0"/>
              </a:spcAft>
              <a:buClr>
                <a:srgbClr val="1A78CA"/>
              </a:buClr>
              <a:defRPr/>
            </a:pPr>
            <a:endParaRPr lang="en-GB" sz="1867" kern="0">
              <a:solidFill>
                <a:srgbClr val="C00000"/>
              </a:solidFill>
              <a:latin typeface="Arial" panose="020B0604020202020204"/>
              <a:ea typeface="Helvetica Neue Light"/>
              <a:cs typeface="Helvetica Neue Light"/>
            </a:endParaRPr>
          </a:p>
        </p:txBody>
      </p:sp>
      <p:sp>
        <p:nvSpPr>
          <p:cNvPr id="20" name="Rectangle 19">
            <a:extLst>
              <a:ext uri="{FF2B5EF4-FFF2-40B4-BE49-F238E27FC236}">
                <a16:creationId xmlns:a16="http://schemas.microsoft.com/office/drawing/2014/main" id="{B6A0DB2F-482E-4D80-8980-08C9E771028D}"/>
              </a:ext>
            </a:extLst>
          </p:cNvPr>
          <p:cNvSpPr/>
          <p:nvPr/>
        </p:nvSpPr>
        <p:spPr>
          <a:xfrm>
            <a:off x="6288025" y="3961638"/>
            <a:ext cx="4997735" cy="1839253"/>
          </a:xfrm>
          <a:prstGeom prst="rect">
            <a:avLst/>
          </a:prstGeom>
          <a:no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397647" y="4091250"/>
            <a:ext cx="4804075" cy="1610628"/>
          </a:xfrm>
          <a:prstGeom prst="rect">
            <a:avLst/>
          </a:prstGeom>
          <a:noFill/>
          <a:ln w="12700" cap="flat" cmpd="sng" algn="ctr">
            <a:noFill/>
            <a:prstDash val="solid"/>
            <a:miter lim="800000"/>
          </a:ln>
          <a:effectLst/>
        </p:spPr>
        <p:txBody>
          <a:bodyPr rtlCol="0" anchor="ctr"/>
          <a:lstStyle/>
          <a:p>
            <a:pPr marL="241294" indent="-241294" defTabSz="1219170" fontAlgn="base">
              <a:spcBef>
                <a:spcPts val="800"/>
              </a:spcBef>
              <a:spcAft>
                <a:spcPct val="0"/>
              </a:spcAft>
              <a:buClr>
                <a:srgbClr val="3D4142"/>
              </a:buClr>
              <a:buFont typeface="Arial" panose="020B0604020202020204" pitchFamily="34" charset="0"/>
              <a:buChar char="•"/>
              <a:defRPr/>
            </a:pPr>
            <a:r>
              <a:rPr lang="en-GB" sz="1333" kern="0">
                <a:solidFill>
                  <a:srgbClr val="717471">
                    <a:lumMod val="75000"/>
                  </a:srgbClr>
                </a:solidFill>
                <a:latin typeface="Arial" panose="020B0604020202020204" pitchFamily="34" charset="0"/>
                <a:ea typeface="Helvetica Neue Light"/>
                <a:cs typeface="Arial" panose="020B0604020202020204" pitchFamily="34" charset="0"/>
              </a:rPr>
              <a:t>I feel confident that JYSELECA is truly safer than the other JAKs</a:t>
            </a:r>
          </a:p>
          <a:p>
            <a:pPr marL="241294" indent="-241294" defTabSz="1219170" fontAlgn="base">
              <a:spcBef>
                <a:spcPts val="800"/>
              </a:spcBef>
              <a:spcAft>
                <a:spcPct val="0"/>
              </a:spcAft>
              <a:buClr>
                <a:srgbClr val="3D4142"/>
              </a:buClr>
              <a:buFont typeface="Arial" panose="020B0604020202020204" pitchFamily="34" charset="0"/>
              <a:buChar char="•"/>
              <a:defRPr/>
            </a:pPr>
            <a:r>
              <a:rPr lang="en-GB" sz="1333" kern="0">
                <a:solidFill>
                  <a:srgbClr val="717471">
                    <a:lumMod val="75000"/>
                  </a:srgbClr>
                </a:solidFill>
                <a:latin typeface="Arial" panose="020B0604020202020204" pitchFamily="34" charset="0"/>
                <a:ea typeface="Helvetica Neue Light"/>
                <a:cs typeface="Arial" panose="020B0604020202020204" pitchFamily="34" charset="0"/>
              </a:rPr>
              <a:t>Experience in some patients drives me to an ever-expanding use of JYSELECA because I know I can trust it</a:t>
            </a:r>
          </a:p>
        </p:txBody>
      </p:sp>
      <p:sp>
        <p:nvSpPr>
          <p:cNvPr id="7" name="Rectangle 6">
            <a:extLst>
              <a:ext uri="{FF2B5EF4-FFF2-40B4-BE49-F238E27FC236}">
                <a16:creationId xmlns:a16="http://schemas.microsoft.com/office/drawing/2014/main" id="{081D4349-E9F4-4D13-AE97-33437B810FF3}"/>
              </a:ext>
            </a:extLst>
          </p:cNvPr>
          <p:cNvSpPr/>
          <p:nvPr/>
        </p:nvSpPr>
        <p:spPr>
          <a:xfrm>
            <a:off x="933666" y="4072729"/>
            <a:ext cx="4970313" cy="1733295"/>
          </a:xfrm>
          <a:prstGeom prst="rect">
            <a:avLst/>
          </a:prstGeom>
        </p:spPr>
        <p:txBody>
          <a:bodyPr wrap="square">
            <a:spAutoFit/>
          </a:bodyPr>
          <a:lstStyle/>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Safety is a priority as it is complicated in the real world</a:t>
            </a:r>
          </a:p>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Guidelines are useful but there are ways to work around them if experience shows that is the best thing to do in a given situation</a:t>
            </a:r>
          </a:p>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I like to hear from others that I respect but I also want to make my own judgement </a:t>
            </a:r>
          </a:p>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There needs to be a valid reason for monotherapy &amp; an opportunity to try it</a:t>
            </a:r>
          </a:p>
        </p:txBody>
      </p:sp>
      <p:pic>
        <p:nvPicPr>
          <p:cNvPr id="23" name="Picture 22" descr="A close up of a sign&#10;&#10;Description automatically generated">
            <a:extLst>
              <a:ext uri="{FF2B5EF4-FFF2-40B4-BE49-F238E27FC236}">
                <a16:creationId xmlns:a16="http://schemas.microsoft.com/office/drawing/2014/main" id="{31B41F2F-AE9D-4AB0-9A30-4C5B63234C1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6180" y="766007"/>
            <a:ext cx="720000" cy="720000"/>
          </a:xfrm>
          <a:prstGeom prst="rect">
            <a:avLst/>
          </a:prstGeom>
        </p:spPr>
      </p:pic>
      <p:sp>
        <p:nvSpPr>
          <p:cNvPr id="2" name="Arrow: Right 1">
            <a:extLst>
              <a:ext uri="{FF2B5EF4-FFF2-40B4-BE49-F238E27FC236}">
                <a16:creationId xmlns:a16="http://schemas.microsoft.com/office/drawing/2014/main" id="{4A2B15B7-3ACF-447C-A373-7C119DBF44B2}"/>
              </a:ext>
            </a:extLst>
          </p:cNvPr>
          <p:cNvSpPr/>
          <p:nvPr/>
        </p:nvSpPr>
        <p:spPr>
          <a:xfrm>
            <a:off x="5903979" y="4774455"/>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3" name="Rectangle 2">
            <a:extLst>
              <a:ext uri="{FF2B5EF4-FFF2-40B4-BE49-F238E27FC236}">
                <a16:creationId xmlns:a16="http://schemas.microsoft.com/office/drawing/2014/main" id="{544DED5B-A044-4423-A64C-61FF91B98270}"/>
              </a:ext>
            </a:extLst>
          </p:cNvPr>
          <p:cNvSpPr/>
          <p:nvPr/>
        </p:nvSpPr>
        <p:spPr>
          <a:xfrm rot="16200000">
            <a:off x="8426" y="2904570"/>
            <a:ext cx="1492041"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9" name="Rectangle 8">
            <a:extLst>
              <a:ext uri="{FF2B5EF4-FFF2-40B4-BE49-F238E27FC236}">
                <a16:creationId xmlns:a16="http://schemas.microsoft.com/office/drawing/2014/main" id="{97A25F23-91D3-4FA8-AC53-E6CA3E4CF279}"/>
              </a:ext>
            </a:extLst>
          </p:cNvPr>
          <p:cNvSpPr/>
          <p:nvPr/>
        </p:nvSpPr>
        <p:spPr>
          <a:xfrm rot="16200000">
            <a:off x="-185064" y="4691989"/>
            <a:ext cx="183925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30" name="Rectangle 29">
            <a:extLst>
              <a:ext uri="{FF2B5EF4-FFF2-40B4-BE49-F238E27FC236}">
                <a16:creationId xmlns:a16="http://schemas.microsoft.com/office/drawing/2014/main" id="{4D24E89B-07B5-4E53-9F34-00400B0CA208}"/>
              </a:ext>
            </a:extLst>
          </p:cNvPr>
          <p:cNvSpPr/>
          <p:nvPr/>
        </p:nvSpPr>
        <p:spPr>
          <a:xfrm rot="16200000">
            <a:off x="10771660" y="2925983"/>
            <a:ext cx="149204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BEHAVIOUR</a:t>
            </a:r>
          </a:p>
        </p:txBody>
      </p:sp>
      <p:sp>
        <p:nvSpPr>
          <p:cNvPr id="32" name="Rectangle 31">
            <a:extLst>
              <a:ext uri="{FF2B5EF4-FFF2-40B4-BE49-F238E27FC236}">
                <a16:creationId xmlns:a16="http://schemas.microsoft.com/office/drawing/2014/main" id="{3B1F0DAC-6703-4B7F-9F45-00F09507C984}"/>
              </a:ext>
            </a:extLst>
          </p:cNvPr>
          <p:cNvSpPr/>
          <p:nvPr/>
        </p:nvSpPr>
        <p:spPr>
          <a:xfrm rot="16200000">
            <a:off x="10644153" y="4693622"/>
            <a:ext cx="18425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Tree>
    <p:extLst>
      <p:ext uri="{BB962C8B-B14F-4D97-AF65-F5344CB8AC3E}">
        <p14:creationId xmlns:p14="http://schemas.microsoft.com/office/powerpoint/2010/main" val="3769367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B1E942-4428-47A7-BDF5-9A251DA8EFAD}"/>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38</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020D8DCF-5CB4-40EE-93C9-4D04E18A41D1}"/>
              </a:ext>
            </a:extLst>
          </p:cNvPr>
          <p:cNvSpPr>
            <a:spLocks noGrp="1"/>
          </p:cNvSpPr>
          <p:nvPr>
            <p:ph type="title"/>
          </p:nvPr>
        </p:nvSpPr>
        <p:spPr>
          <a:xfrm>
            <a:off x="837915" y="1078318"/>
            <a:ext cx="10464800" cy="853279"/>
          </a:xfrm>
        </p:spPr>
        <p:txBody>
          <a:bodyPr/>
          <a:lstStyle/>
          <a:p>
            <a:pPr>
              <a:lnSpc>
                <a:spcPct val="112000"/>
              </a:lnSpc>
            </a:pPr>
            <a:r>
              <a:rPr lang="en-GB"/>
              <a:t>Behavioural scale – Pragmatists</a:t>
            </a:r>
            <a:br>
              <a:rPr lang="en-GB"/>
            </a:br>
            <a:r>
              <a:rPr lang="en-GB" sz="1867"/>
              <a:t>Gradually develop depth of experience &amp; </a:t>
            </a:r>
            <a:br>
              <a:rPr lang="en-GB" sz="1867"/>
            </a:br>
            <a:r>
              <a:rPr lang="en-GB" sz="1867"/>
              <a:t>JYSELECA will become JAK inhibitor of choice</a:t>
            </a:r>
          </a:p>
        </p:txBody>
      </p:sp>
      <p:sp>
        <p:nvSpPr>
          <p:cNvPr id="30" name="Text Placeholder 29">
            <a:extLst>
              <a:ext uri="{FF2B5EF4-FFF2-40B4-BE49-F238E27FC236}">
                <a16:creationId xmlns:a16="http://schemas.microsoft.com/office/drawing/2014/main" id="{A86D87D9-52B1-402F-9382-19DF7214E90D}"/>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251DF1D7-7D07-42C4-9E43-69F13F94CBA2}"/>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9229F750-B2FB-4042-B006-AC15F08E841F}"/>
              </a:ext>
            </a:extLst>
          </p:cNvPr>
          <p:cNvSpPr txBox="1"/>
          <p:nvPr/>
        </p:nvSpPr>
        <p:spPr>
          <a:xfrm>
            <a:off x="9143567" y="1163964"/>
            <a:ext cx="1519259"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933" b="1">
                <a:solidFill>
                  <a:srgbClr val="FFFFFF"/>
                </a:solidFill>
                <a:latin typeface="Arial" panose="020B0604020202020204" pitchFamily="34" charset="0"/>
                <a:ea typeface="ＭＳ Ｐゴシック" pitchFamily="-1" charset="-128"/>
                <a:cs typeface="Arial" panose="020B0604020202020204" pitchFamily="34" charset="0"/>
              </a:rPr>
              <a:t>Expands the use of JYSELECA to different types of patients so ultimately JYSELECA becomes JAK of choice </a:t>
            </a:r>
          </a:p>
        </p:txBody>
      </p:sp>
      <p:sp>
        <p:nvSpPr>
          <p:cNvPr id="9" name="TextBox 8">
            <a:extLst>
              <a:ext uri="{FF2B5EF4-FFF2-40B4-BE49-F238E27FC236}">
                <a16:creationId xmlns:a16="http://schemas.microsoft.com/office/drawing/2014/main" id="{BA4CDD38-BEFD-4619-9701-C49BC38D5A8F}"/>
              </a:ext>
            </a:extLst>
          </p:cNvPr>
          <p:cNvSpPr txBox="1"/>
          <p:nvPr/>
        </p:nvSpPr>
        <p:spPr>
          <a:xfrm>
            <a:off x="2964172" y="3941377"/>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Attends a peer-to peer discussion with local colleagues about their experiences with JYSELECA &amp; its safety profile </a:t>
            </a:r>
          </a:p>
        </p:txBody>
      </p:sp>
      <p:sp>
        <p:nvSpPr>
          <p:cNvPr id="10" name="TextBox 9">
            <a:extLst>
              <a:ext uri="{FF2B5EF4-FFF2-40B4-BE49-F238E27FC236}">
                <a16:creationId xmlns:a16="http://schemas.microsoft.com/office/drawing/2014/main" id="{CD19DA86-BD82-45AB-83A6-418D0F7FE569}"/>
              </a:ext>
            </a:extLst>
          </p:cNvPr>
          <p:cNvSpPr txBox="1"/>
          <p:nvPr/>
        </p:nvSpPr>
        <p:spPr>
          <a:xfrm>
            <a:off x="5065960" y="3011099"/>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Prescribes JYSELECA for some patients where safety is the main concern </a:t>
            </a:r>
          </a:p>
        </p:txBody>
      </p:sp>
      <p:sp>
        <p:nvSpPr>
          <p:cNvPr id="11" name="TextBox 10">
            <a:extLst>
              <a:ext uri="{FF2B5EF4-FFF2-40B4-BE49-F238E27FC236}">
                <a16:creationId xmlns:a16="http://schemas.microsoft.com/office/drawing/2014/main" id="{4A9CE2BB-C9DF-4E6E-8352-0EAF76CF448B}"/>
              </a:ext>
            </a:extLst>
          </p:cNvPr>
          <p:cNvSpPr txBox="1"/>
          <p:nvPr/>
        </p:nvSpPr>
        <p:spPr>
          <a:xfrm>
            <a:off x="7167748" y="2087552"/>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Gains depth of experience in patients where safety is a concern</a:t>
            </a:r>
          </a:p>
        </p:txBody>
      </p:sp>
      <p:pic>
        <p:nvPicPr>
          <p:cNvPr id="12" name="Picture 11">
            <a:extLst>
              <a:ext uri="{FF2B5EF4-FFF2-40B4-BE49-F238E27FC236}">
                <a16:creationId xmlns:a16="http://schemas.microsoft.com/office/drawing/2014/main" id="{271C83B8-1C08-4620-8CBC-9ED676109F8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95231" y="4982043"/>
            <a:ext cx="756107" cy="812381"/>
          </a:xfrm>
          <a:prstGeom prst="rect">
            <a:avLst/>
          </a:prstGeom>
        </p:spPr>
      </p:pic>
      <p:sp>
        <p:nvSpPr>
          <p:cNvPr id="13" name="Isosceles Triangle 12">
            <a:extLst>
              <a:ext uri="{FF2B5EF4-FFF2-40B4-BE49-F238E27FC236}">
                <a16:creationId xmlns:a16="http://schemas.microsoft.com/office/drawing/2014/main" id="{598EE2E3-3423-4A70-A9DE-4B62FF8EAC17}"/>
              </a:ext>
            </a:extLst>
          </p:cNvPr>
          <p:cNvSpPr>
            <a:spLocks/>
          </p:cNvSpPr>
          <p:nvPr/>
        </p:nvSpPr>
        <p:spPr bwMode="auto">
          <a:xfrm rot="5400000">
            <a:off x="2387269" y="5273602"/>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680F4740-F332-41C1-BEE7-360869D6811E}"/>
              </a:ext>
            </a:extLst>
          </p:cNvPr>
          <p:cNvSpPr>
            <a:spLocks/>
          </p:cNvSpPr>
          <p:nvPr/>
        </p:nvSpPr>
        <p:spPr bwMode="auto">
          <a:xfrm>
            <a:off x="3572956" y="5013616"/>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DD258C6F-044A-4EF5-8CA8-C7E0DE943FB6}"/>
              </a:ext>
            </a:extLst>
          </p:cNvPr>
          <p:cNvSpPr txBox="1"/>
          <p:nvPr/>
        </p:nvSpPr>
        <p:spPr>
          <a:xfrm>
            <a:off x="862384" y="4877755"/>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Occasionally uses JAKs but not consistently </a:t>
            </a:r>
          </a:p>
        </p:txBody>
      </p:sp>
      <p:pic>
        <p:nvPicPr>
          <p:cNvPr id="16" name="Picture 15">
            <a:extLst>
              <a:ext uri="{FF2B5EF4-FFF2-40B4-BE49-F238E27FC236}">
                <a16:creationId xmlns:a16="http://schemas.microsoft.com/office/drawing/2014/main" id="{BB586025-EA25-4B37-B425-7BF007B933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5413" y="4047242"/>
            <a:ext cx="753175" cy="809231"/>
          </a:xfrm>
          <a:prstGeom prst="rect">
            <a:avLst/>
          </a:prstGeom>
        </p:spPr>
      </p:pic>
      <p:sp>
        <p:nvSpPr>
          <p:cNvPr id="17" name="Isosceles Triangle 16">
            <a:extLst>
              <a:ext uri="{FF2B5EF4-FFF2-40B4-BE49-F238E27FC236}">
                <a16:creationId xmlns:a16="http://schemas.microsoft.com/office/drawing/2014/main" id="{3FA776B2-FD97-4D6D-986D-D4DF08849321}"/>
              </a:ext>
            </a:extLst>
          </p:cNvPr>
          <p:cNvSpPr>
            <a:spLocks/>
          </p:cNvSpPr>
          <p:nvPr/>
        </p:nvSpPr>
        <p:spPr bwMode="auto">
          <a:xfrm rot="5400000">
            <a:off x="4483751" y="4337224"/>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46EBDE8C-A8A6-4220-9759-338FEAF44E41}"/>
              </a:ext>
            </a:extLst>
          </p:cNvPr>
          <p:cNvSpPr>
            <a:spLocks/>
          </p:cNvSpPr>
          <p:nvPr/>
        </p:nvSpPr>
        <p:spPr bwMode="auto">
          <a:xfrm>
            <a:off x="5679545" y="4072926"/>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5016F17A-3732-49BE-B499-2D241AB3A1B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77748" y="3113579"/>
            <a:ext cx="759473" cy="815999"/>
          </a:xfrm>
          <a:prstGeom prst="rect">
            <a:avLst/>
          </a:prstGeom>
        </p:spPr>
      </p:pic>
      <p:sp>
        <p:nvSpPr>
          <p:cNvPr id="20" name="Isosceles Triangle 19">
            <a:extLst>
              <a:ext uri="{FF2B5EF4-FFF2-40B4-BE49-F238E27FC236}">
                <a16:creationId xmlns:a16="http://schemas.microsoft.com/office/drawing/2014/main" id="{6C7459A3-83C4-4371-BC6B-6C0B39902FAB}"/>
              </a:ext>
            </a:extLst>
          </p:cNvPr>
          <p:cNvSpPr>
            <a:spLocks/>
          </p:cNvSpPr>
          <p:nvPr/>
        </p:nvSpPr>
        <p:spPr bwMode="auto">
          <a:xfrm rot="5400000">
            <a:off x="6580232" y="3406946"/>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FBA96B7B-38C6-44EA-A50D-642AD7E39411}"/>
              </a:ext>
            </a:extLst>
          </p:cNvPr>
          <p:cNvSpPr>
            <a:spLocks/>
          </p:cNvSpPr>
          <p:nvPr/>
        </p:nvSpPr>
        <p:spPr bwMode="auto">
          <a:xfrm>
            <a:off x="7781333" y="3132234"/>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4336157F-3C90-46FF-8054-2E330F6F9C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69694" y="2190033"/>
            <a:ext cx="759473" cy="815999"/>
          </a:xfrm>
          <a:prstGeom prst="rect">
            <a:avLst/>
          </a:prstGeom>
        </p:spPr>
      </p:pic>
      <p:sp>
        <p:nvSpPr>
          <p:cNvPr id="23" name="Isosceles Triangle 22">
            <a:extLst>
              <a:ext uri="{FF2B5EF4-FFF2-40B4-BE49-F238E27FC236}">
                <a16:creationId xmlns:a16="http://schemas.microsoft.com/office/drawing/2014/main" id="{97E7053D-6BA0-48E7-BD10-7C5062A311B1}"/>
              </a:ext>
            </a:extLst>
          </p:cNvPr>
          <p:cNvSpPr>
            <a:spLocks/>
          </p:cNvSpPr>
          <p:nvPr/>
        </p:nvSpPr>
        <p:spPr bwMode="auto">
          <a:xfrm rot="5400000">
            <a:off x="8676715" y="2483399"/>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8C10468E-068D-4B80-A518-84F2A5C02570}"/>
              </a:ext>
            </a:extLst>
          </p:cNvPr>
          <p:cNvSpPr>
            <a:spLocks/>
          </p:cNvSpPr>
          <p:nvPr/>
        </p:nvSpPr>
        <p:spPr bwMode="auto">
          <a:xfrm>
            <a:off x="9853152" y="2191543"/>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F0532BC4-1EC7-4AE6-B646-6E8695AA34EE}"/>
              </a:ext>
            </a:extLst>
          </p:cNvPr>
          <p:cNvCxnSpPr/>
          <p:nvPr/>
        </p:nvCxnSpPr>
        <p:spPr bwMode="auto">
          <a:xfrm flipV="1">
            <a:off x="860492" y="3930162"/>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791EB665-83F1-4578-87CF-C556E1693C7B}"/>
              </a:ext>
            </a:extLst>
          </p:cNvPr>
          <p:cNvCxnSpPr/>
          <p:nvPr/>
        </p:nvCxnSpPr>
        <p:spPr bwMode="auto">
          <a:xfrm flipV="1">
            <a:off x="4366933" y="3005297"/>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6E4A0212-CF7D-4384-B051-4AF14D93ABBC}"/>
              </a:ext>
            </a:extLst>
          </p:cNvPr>
          <p:cNvCxnSpPr/>
          <p:nvPr/>
        </p:nvCxnSpPr>
        <p:spPr bwMode="auto">
          <a:xfrm flipV="1">
            <a:off x="6450901" y="2083813"/>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7DB63B21-4657-4978-9EDE-E53BB6C2BBFF}"/>
              </a:ext>
            </a:extLst>
          </p:cNvPr>
          <p:cNvCxnSpPr/>
          <p:nvPr/>
        </p:nvCxnSpPr>
        <p:spPr bwMode="auto">
          <a:xfrm flipV="1">
            <a:off x="8530895" y="1157963"/>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close up of a sign&#10;&#10;Description automatically generated">
            <a:extLst>
              <a:ext uri="{FF2B5EF4-FFF2-40B4-BE49-F238E27FC236}">
                <a16:creationId xmlns:a16="http://schemas.microsoft.com/office/drawing/2014/main" id="{4BC9E738-B936-48BE-B726-78A0BA06C6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8068" y="586581"/>
            <a:ext cx="720000" cy="720000"/>
          </a:xfrm>
          <a:prstGeom prst="rect">
            <a:avLst/>
          </a:prstGeom>
        </p:spPr>
      </p:pic>
      <p:sp>
        <p:nvSpPr>
          <p:cNvPr id="6" name="Rectangle 5">
            <a:extLst>
              <a:ext uri="{FF2B5EF4-FFF2-40B4-BE49-F238E27FC236}">
                <a16:creationId xmlns:a16="http://schemas.microsoft.com/office/drawing/2014/main" id="{B920B3E2-4AB8-4781-9F62-C37BFE2BD65A}"/>
              </a:ext>
            </a:extLst>
          </p:cNvPr>
          <p:cNvSpPr/>
          <p:nvPr/>
        </p:nvSpPr>
        <p:spPr>
          <a:xfrm>
            <a:off x="10541267" y="1121963"/>
            <a:ext cx="121560" cy="81848"/>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Tree>
    <p:extLst>
      <p:ext uri="{BB962C8B-B14F-4D97-AF65-F5344CB8AC3E}">
        <p14:creationId xmlns:p14="http://schemas.microsoft.com/office/powerpoint/2010/main" val="2665205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A1D85A-6AC2-4FB1-A1CF-19B7B0E3C587}"/>
              </a:ext>
            </a:extLst>
          </p:cNvPr>
          <p:cNvSpPr>
            <a:spLocks noGrp="1"/>
          </p:cNvSpPr>
          <p:nvPr>
            <p:ph type="sldNum" sz="quarter" idx="11"/>
          </p:nvPr>
        </p:nvSpPr>
        <p:spPr/>
        <p:txBody>
          <a:bodyPr/>
          <a:lstStyle/>
          <a:p>
            <a:pPr defTabSz="914377">
              <a:defRPr/>
            </a:pPr>
            <a:fld id="{00000000-1234-1234-1234-123412341234}" type="slidenum">
              <a:rPr lang="en">
                <a:solidFill>
                  <a:srgbClr val="000000">
                    <a:tint val="75000"/>
                  </a:srgbClr>
                </a:solidFill>
                <a:latin typeface="Calibri" panose="020F0502020204030204"/>
              </a:rPr>
              <a:pPr defTabSz="914377">
                <a:defRPr/>
              </a:pPr>
              <a:t>39</a:t>
            </a:fld>
            <a:endParaRPr lang="en">
              <a:solidFill>
                <a:srgbClr val="000000">
                  <a:tint val="75000"/>
                </a:srgbClr>
              </a:solidFill>
              <a:latin typeface="Calibri" panose="020F0502020204030204"/>
            </a:endParaRPr>
          </a:p>
        </p:txBody>
      </p:sp>
      <p:sp>
        <p:nvSpPr>
          <p:cNvPr id="3" name="Text Placeholder 2">
            <a:extLst>
              <a:ext uri="{FF2B5EF4-FFF2-40B4-BE49-F238E27FC236}">
                <a16:creationId xmlns:a16="http://schemas.microsoft.com/office/drawing/2014/main" id="{3F85FB73-12B9-4CB0-A03A-271138C6F496}"/>
              </a:ext>
            </a:extLst>
          </p:cNvPr>
          <p:cNvSpPr>
            <a:spLocks noGrp="1"/>
          </p:cNvSpPr>
          <p:nvPr>
            <p:ph type="body" sz="quarter" idx="14"/>
          </p:nvPr>
        </p:nvSpPr>
        <p:spPr/>
        <p:txBody>
          <a:bodyPr/>
          <a:lstStyle/>
          <a:p>
            <a:endParaRPr lang="en-GB"/>
          </a:p>
        </p:txBody>
      </p:sp>
      <p:sp>
        <p:nvSpPr>
          <p:cNvPr id="12" name="Text Placeholder 11">
            <a:extLst>
              <a:ext uri="{FF2B5EF4-FFF2-40B4-BE49-F238E27FC236}">
                <a16:creationId xmlns:a16="http://schemas.microsoft.com/office/drawing/2014/main" id="{E8ECB811-6115-4574-A6E2-6ABB8B9E8847}"/>
              </a:ext>
            </a:extLst>
          </p:cNvPr>
          <p:cNvSpPr>
            <a:spLocks noGrp="1"/>
          </p:cNvSpPr>
          <p:nvPr>
            <p:ph type="body" sz="quarter" idx="26"/>
          </p:nvPr>
        </p:nvSpPr>
        <p:spPr/>
        <p:txBody>
          <a:bodyPr/>
          <a:lstStyle/>
          <a:p>
            <a:endParaRPr lang="en-GB"/>
          </a:p>
        </p:txBody>
      </p:sp>
      <p:graphicFrame>
        <p:nvGraphicFramePr>
          <p:cNvPr id="7" name="Table 10">
            <a:extLst>
              <a:ext uri="{FF2B5EF4-FFF2-40B4-BE49-F238E27FC236}">
                <a16:creationId xmlns:a16="http://schemas.microsoft.com/office/drawing/2014/main" id="{8A683C2A-07D8-4719-9742-2814CDCB9524}"/>
              </a:ext>
            </a:extLst>
          </p:cNvPr>
          <p:cNvGraphicFramePr>
            <a:graphicFrameLocks noGrp="1"/>
          </p:cNvGraphicFramePr>
          <p:nvPr/>
        </p:nvGraphicFramePr>
        <p:xfrm>
          <a:off x="539930" y="331715"/>
          <a:ext cx="11378948" cy="381000"/>
        </p:xfrm>
        <a:graphic>
          <a:graphicData uri="http://schemas.openxmlformats.org/drawingml/2006/table">
            <a:tbl>
              <a:tblPr firstRow="1" bandRow="1">
                <a:tableStyleId>{5C22544A-7EE6-4342-B048-85BDC9FD1C3A}</a:tableStyleId>
              </a:tblPr>
              <a:tblGrid>
                <a:gridCol w="11378948">
                  <a:extLst>
                    <a:ext uri="{9D8B030D-6E8A-4147-A177-3AD203B41FA5}">
                      <a16:colId xmlns:a16="http://schemas.microsoft.com/office/drawing/2014/main" val="1927243919"/>
                    </a:ext>
                  </a:extLst>
                </a:gridCol>
              </a:tblGrid>
              <a:tr h="375920">
                <a:tc>
                  <a:txBody>
                    <a:bodyPr/>
                    <a:lstStyle/>
                    <a:p>
                      <a:pPr algn="ctr"/>
                      <a:r>
                        <a:rPr lang="en-GB" sz="1900">
                          <a:latin typeface="Arial" panose="020B0604020202020204" pitchFamily="34" charset="0"/>
                          <a:cs typeface="Arial" panose="020B0604020202020204" pitchFamily="34" charset="0"/>
                        </a:rPr>
                        <a:t>Behavioural Research Outcomes: PRAGMATISTS</a:t>
                      </a:r>
                    </a:p>
                  </a:txBody>
                  <a:tcPr anchor="ctr">
                    <a:solidFill>
                      <a:srgbClr val="008986"/>
                    </a:solidFill>
                  </a:tcPr>
                </a:tc>
                <a:extLst>
                  <a:ext uri="{0D108BD9-81ED-4DB2-BD59-A6C34878D82A}">
                    <a16:rowId xmlns:a16="http://schemas.microsoft.com/office/drawing/2014/main" val="3599621383"/>
                  </a:ext>
                </a:extLst>
              </a:tr>
            </a:tbl>
          </a:graphicData>
        </a:graphic>
      </p:graphicFrame>
      <p:graphicFrame>
        <p:nvGraphicFramePr>
          <p:cNvPr id="6" name="Table 10">
            <a:extLst>
              <a:ext uri="{FF2B5EF4-FFF2-40B4-BE49-F238E27FC236}">
                <a16:creationId xmlns:a16="http://schemas.microsoft.com/office/drawing/2014/main" id="{E1EA32FA-6A34-4F39-8F5E-DCCBAA6EC0C6}"/>
              </a:ext>
            </a:extLst>
          </p:cNvPr>
          <p:cNvGraphicFramePr>
            <a:graphicFrameLocks noGrp="1"/>
          </p:cNvGraphicFramePr>
          <p:nvPr/>
        </p:nvGraphicFramePr>
        <p:xfrm>
          <a:off x="6052373" y="716576"/>
          <a:ext cx="5855620" cy="2915069"/>
        </p:xfrm>
        <a:graphic>
          <a:graphicData uri="http://schemas.openxmlformats.org/drawingml/2006/table">
            <a:tbl>
              <a:tblPr firstRow="1" bandRow="1">
                <a:tableStyleId>{5C22544A-7EE6-4342-B048-85BDC9FD1C3A}</a:tableStyleId>
              </a:tblPr>
              <a:tblGrid>
                <a:gridCol w="1987269">
                  <a:extLst>
                    <a:ext uri="{9D8B030D-6E8A-4147-A177-3AD203B41FA5}">
                      <a16:colId xmlns:a16="http://schemas.microsoft.com/office/drawing/2014/main" val="1927243919"/>
                    </a:ext>
                  </a:extLst>
                </a:gridCol>
                <a:gridCol w="3868351">
                  <a:extLst>
                    <a:ext uri="{9D8B030D-6E8A-4147-A177-3AD203B41FA5}">
                      <a16:colId xmlns:a16="http://schemas.microsoft.com/office/drawing/2014/main" val="2025790513"/>
                    </a:ext>
                  </a:extLst>
                </a:gridCol>
              </a:tblGrid>
              <a:tr h="2915069">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What </a:t>
                      </a:r>
                      <a:r>
                        <a:rPr lang="en-GB" sz="1500" b="1">
                          <a:solidFill>
                            <a:srgbClr val="008986"/>
                          </a:solidFill>
                          <a:latin typeface="Arial" panose="020B0604020202020204" pitchFamily="34" charset="0"/>
                          <a:cs typeface="Arial" panose="020B0604020202020204" pitchFamily="34" charset="0"/>
                        </a:rPr>
                        <a:t>triggers</a:t>
                      </a:r>
                      <a:r>
                        <a:rPr lang="en-GB" sz="1500" b="1">
                          <a:solidFill>
                            <a:schemeClr val="tx2"/>
                          </a:solidFill>
                          <a:latin typeface="Arial" panose="020B0604020202020204" pitchFamily="34" charset="0"/>
                          <a:cs typeface="Arial" panose="020B0604020202020204" pitchFamily="34" charset="0"/>
                        </a:rPr>
                        <a:t> might overcome these barriers</a:t>
                      </a:r>
                      <a:endParaRPr sz="1500" b="0">
                        <a:solidFill>
                          <a:schemeClr val="tx2"/>
                        </a:solidFill>
                        <a:latin typeface="Arial" panose="020B0604020202020204" pitchFamily="34" charset="0"/>
                        <a:cs typeface="Arial" panose="020B0604020202020204" pitchFamily="34" charset="0"/>
                      </a:endParaRPr>
                    </a:p>
                  </a:txBody>
                  <a:tcPr marL="45720" marR="45720" anchor="ctr">
                    <a:solidFill>
                      <a:srgbClr val="00ACA8">
                        <a:alpha val="10196"/>
                      </a:srgbClr>
                    </a:solidFill>
                  </a:tcPr>
                </a:tc>
                <a:tc>
                  <a:txBody>
                    <a:bodyPr/>
                    <a:lstStyle/>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COVID-19 raising the opportunity to use new treatments</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Simplicity of JYSELECA</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RW evidence </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Anchoring to safety over other JAKIs</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Comparison to ADA – nudge to superiority</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Repeated sharing of patient profiles</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Positive experiences from early use – feeds into other scripts – use other examples in past to understand trigger to start prescribing </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Use anchoring based on current JAK safety to highlight the clear safety benefits </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Keeping them abreast of new JYSELECA trials</a:t>
                      </a: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8" name="Table 10">
            <a:extLst>
              <a:ext uri="{FF2B5EF4-FFF2-40B4-BE49-F238E27FC236}">
                <a16:creationId xmlns:a16="http://schemas.microsoft.com/office/drawing/2014/main" id="{3519E4C6-CCB0-4794-8518-A314B4555174}"/>
              </a:ext>
            </a:extLst>
          </p:cNvPr>
          <p:cNvGraphicFramePr>
            <a:graphicFrameLocks noGrp="1"/>
          </p:cNvGraphicFramePr>
          <p:nvPr/>
        </p:nvGraphicFramePr>
        <p:xfrm>
          <a:off x="539930" y="2438085"/>
          <a:ext cx="5490670" cy="1524304"/>
        </p:xfrm>
        <a:graphic>
          <a:graphicData uri="http://schemas.openxmlformats.org/drawingml/2006/table">
            <a:tbl>
              <a:tblPr firstRow="1" bandRow="1">
                <a:tableStyleId>{5C22544A-7EE6-4342-B048-85BDC9FD1C3A}</a:tableStyleId>
              </a:tblPr>
              <a:tblGrid>
                <a:gridCol w="1843519">
                  <a:extLst>
                    <a:ext uri="{9D8B030D-6E8A-4147-A177-3AD203B41FA5}">
                      <a16:colId xmlns:a16="http://schemas.microsoft.com/office/drawing/2014/main" val="1927243919"/>
                    </a:ext>
                  </a:extLst>
                </a:gridCol>
                <a:gridCol w="3647151">
                  <a:extLst>
                    <a:ext uri="{9D8B030D-6E8A-4147-A177-3AD203B41FA5}">
                      <a16:colId xmlns:a16="http://schemas.microsoft.com/office/drawing/2014/main" val="2025790513"/>
                    </a:ext>
                  </a:extLst>
                </a:gridCol>
              </a:tblGrid>
              <a:tr h="1524304">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Priority </a:t>
                      </a:r>
                      <a:r>
                        <a:rPr lang="en-GB" sz="1500" b="1">
                          <a:solidFill>
                            <a:srgbClr val="008986"/>
                          </a:solidFill>
                          <a:latin typeface="Arial" panose="020B0604020202020204" pitchFamily="34" charset="0"/>
                          <a:cs typeface="Arial" panose="020B0604020202020204" pitchFamily="34" charset="0"/>
                        </a:rPr>
                        <a:t>messages</a:t>
                      </a:r>
                      <a:r>
                        <a:rPr lang="en-GB" sz="1500" b="1">
                          <a:solidFill>
                            <a:schemeClr val="tx2"/>
                          </a:solidFill>
                          <a:latin typeface="Arial" panose="020B0604020202020204" pitchFamily="34" charset="0"/>
                          <a:cs typeface="Arial" panose="020B0604020202020204" pitchFamily="34" charset="0"/>
                        </a:rPr>
                        <a:t>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00ACA8">
                        <a:alpha val="10196"/>
                      </a:srgbClr>
                    </a:solidFill>
                  </a:tcPr>
                </a:tc>
                <a:tc>
                  <a:txBody>
                    <a:bodyPr/>
                    <a:lstStyle/>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Safety profile overall and vs. JAKIs</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Forest Plot</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ACR50/70</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Patient profile page</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JAK1 selectivity </a:t>
                      </a: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9" name="Table 10">
            <a:extLst>
              <a:ext uri="{FF2B5EF4-FFF2-40B4-BE49-F238E27FC236}">
                <a16:creationId xmlns:a16="http://schemas.microsoft.com/office/drawing/2014/main" id="{BA690EA4-4C6E-45B4-86FD-5660C777D737}"/>
              </a:ext>
            </a:extLst>
          </p:cNvPr>
          <p:cNvGraphicFramePr>
            <a:graphicFrameLocks noGrp="1"/>
          </p:cNvGraphicFramePr>
          <p:nvPr/>
        </p:nvGraphicFramePr>
        <p:xfrm>
          <a:off x="539930" y="3969350"/>
          <a:ext cx="5490669" cy="2135885"/>
        </p:xfrm>
        <a:graphic>
          <a:graphicData uri="http://schemas.openxmlformats.org/drawingml/2006/table">
            <a:tbl>
              <a:tblPr firstRow="1" bandRow="1">
                <a:tableStyleId>{5C22544A-7EE6-4342-B048-85BDC9FD1C3A}</a:tableStyleId>
              </a:tblPr>
              <a:tblGrid>
                <a:gridCol w="1843519">
                  <a:extLst>
                    <a:ext uri="{9D8B030D-6E8A-4147-A177-3AD203B41FA5}">
                      <a16:colId xmlns:a16="http://schemas.microsoft.com/office/drawing/2014/main" val="1927243919"/>
                    </a:ext>
                  </a:extLst>
                </a:gridCol>
                <a:gridCol w="1823575">
                  <a:extLst>
                    <a:ext uri="{9D8B030D-6E8A-4147-A177-3AD203B41FA5}">
                      <a16:colId xmlns:a16="http://schemas.microsoft.com/office/drawing/2014/main" val="2025790513"/>
                    </a:ext>
                  </a:extLst>
                </a:gridCol>
                <a:gridCol w="1823575">
                  <a:extLst>
                    <a:ext uri="{9D8B030D-6E8A-4147-A177-3AD203B41FA5}">
                      <a16:colId xmlns:a16="http://schemas.microsoft.com/office/drawing/2014/main" val="446502618"/>
                    </a:ext>
                  </a:extLst>
                </a:gridCol>
              </a:tblGrid>
              <a:tr h="2135885">
                <a:tc>
                  <a:txBody>
                    <a:bodyPr/>
                    <a:lstStyle/>
                    <a:p>
                      <a:pPr marL="0" lvl="0" indent="0" algn="l" rtl="0">
                        <a:spcBef>
                          <a:spcPts val="0"/>
                        </a:spcBef>
                        <a:spcAft>
                          <a:spcPts val="0"/>
                        </a:spcAft>
                        <a:buSzPts val="1400"/>
                        <a:buFontTx/>
                        <a:buNone/>
                      </a:pPr>
                      <a:r>
                        <a:rPr lang="en-GB" sz="1500" b="1">
                          <a:solidFill>
                            <a:srgbClr val="008986"/>
                          </a:solidFill>
                          <a:latin typeface="Arial" panose="020B0604020202020204" pitchFamily="34" charset="0"/>
                          <a:cs typeface="Arial" panose="020B0604020202020204" pitchFamily="34" charset="0"/>
                        </a:rPr>
                        <a:t>Words</a:t>
                      </a:r>
                      <a:r>
                        <a:rPr lang="en-GB" sz="1500" b="1">
                          <a:solidFill>
                            <a:schemeClr val="tx2"/>
                          </a:solidFill>
                          <a:latin typeface="Arial" panose="020B0604020202020204" pitchFamily="34" charset="0"/>
                          <a:cs typeface="Arial" panose="020B0604020202020204" pitchFamily="34" charset="0"/>
                        </a:rPr>
                        <a:t> to amplify or avoid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00ACA8">
                        <a:alpha val="10196"/>
                      </a:srgbClr>
                    </a:solidFill>
                  </a:tcPr>
                </a:tc>
                <a:tc>
                  <a:txBody>
                    <a:bodyPr/>
                    <a:lstStyle/>
                    <a:p>
                      <a:pPr marL="0" algn="ctr" defTabSz="914397" rtl="0" eaLnBrk="1" latinLnBrk="0" hangingPunct="1">
                        <a:spcAft>
                          <a:spcPts val="600"/>
                        </a:spcAft>
                      </a:pPr>
                      <a:r>
                        <a:rPr lang="en-GB" sz="1200" b="1" kern="1200">
                          <a:solidFill>
                            <a:srgbClr val="008986"/>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Positive patient experience / feedback </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Confidence</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Safest JAK available</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Trust in own judgement – give credibility to this</a:t>
                      </a:r>
                    </a:p>
                  </a:txBody>
                  <a:tcPr>
                    <a:solidFill>
                      <a:schemeClr val="accent2">
                        <a:lumMod val="20000"/>
                        <a:lumOff val="80000"/>
                      </a:schemeClr>
                    </a:solidFill>
                  </a:tcPr>
                </a:tc>
                <a:tc>
                  <a:txBody>
                    <a:bodyPr/>
                    <a:lstStyle/>
                    <a:p>
                      <a:pPr marL="0" algn="ctr" defTabSz="914397" rtl="0" eaLnBrk="1" latinLnBrk="0" hangingPunct="1">
                        <a:spcAft>
                          <a:spcPts val="600"/>
                        </a:spcAft>
                      </a:pPr>
                      <a:r>
                        <a:rPr lang="en-GB" sz="1200" b="1" kern="1200">
                          <a:solidFill>
                            <a:srgbClr val="008986"/>
                          </a:solidFill>
                          <a:latin typeface="Arial" panose="020B0604020202020204" pitchFamily="34" charset="0"/>
                          <a:ea typeface="+mn-ea"/>
                          <a:cs typeface="Arial" panose="020B0604020202020204" pitchFamily="34" charset="0"/>
                        </a:rPr>
                        <a:t>AVOID</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This is what others do</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KOL references</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Cost</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Highlighting doing the wrong thing</a:t>
                      </a:r>
                    </a:p>
                    <a:p>
                      <a:pPr marL="0" algn="ctr" defTabSz="914397" rtl="0" eaLnBrk="1" latinLnBrk="0" hangingPunct="1">
                        <a:spcAft>
                          <a:spcPts val="600"/>
                        </a:spcAft>
                      </a:pPr>
                      <a:endParaRPr lang="en-GB" sz="1200" b="1" kern="1200">
                        <a:solidFill>
                          <a:srgbClr val="008986"/>
                        </a:solidFill>
                        <a:latin typeface="Arial" panose="020B0604020202020204" pitchFamily="34" charset="0"/>
                        <a:ea typeface="+mn-ea"/>
                        <a:cs typeface="Arial" panose="020B0604020202020204" pitchFamily="34" charset="0"/>
                      </a:endParaRPr>
                    </a:p>
                    <a:p>
                      <a:pPr marL="0" algn="ctr" defTabSz="914397" rtl="0" eaLnBrk="1" latinLnBrk="0" hangingPunct="1">
                        <a:spcAft>
                          <a:spcPts val="600"/>
                        </a:spcAft>
                      </a:pPr>
                      <a:endParaRPr lang="en-GB" sz="1200" b="1" kern="1200">
                        <a:solidFill>
                          <a:srgbClr val="008986"/>
                        </a:solidFill>
                        <a:latin typeface="Arial" panose="020B0604020202020204" pitchFamily="34" charset="0"/>
                        <a:ea typeface="+mn-ea"/>
                        <a:cs typeface="Arial" panose="020B0604020202020204" pitchFamily="34" charset="0"/>
                      </a:endParaRPr>
                    </a:p>
                  </a:txBody>
                  <a:tcP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graphicFrame>
        <p:nvGraphicFramePr>
          <p:cNvPr id="10" name="Table 10">
            <a:extLst>
              <a:ext uri="{FF2B5EF4-FFF2-40B4-BE49-F238E27FC236}">
                <a16:creationId xmlns:a16="http://schemas.microsoft.com/office/drawing/2014/main" id="{E69007FC-CC60-42E1-AF23-A81E5659624C}"/>
              </a:ext>
            </a:extLst>
          </p:cNvPr>
          <p:cNvGraphicFramePr>
            <a:graphicFrameLocks noGrp="1"/>
          </p:cNvGraphicFramePr>
          <p:nvPr/>
        </p:nvGraphicFramePr>
        <p:xfrm>
          <a:off x="6052373" y="3640677"/>
          <a:ext cx="5866506" cy="2464559"/>
        </p:xfrm>
        <a:graphic>
          <a:graphicData uri="http://schemas.openxmlformats.org/drawingml/2006/table">
            <a:tbl>
              <a:tblPr firstRow="1" bandRow="1">
                <a:tableStyleId>{5C22544A-7EE6-4342-B048-85BDC9FD1C3A}</a:tableStyleId>
              </a:tblPr>
              <a:tblGrid>
                <a:gridCol w="1990963">
                  <a:extLst>
                    <a:ext uri="{9D8B030D-6E8A-4147-A177-3AD203B41FA5}">
                      <a16:colId xmlns:a16="http://schemas.microsoft.com/office/drawing/2014/main" val="1927243919"/>
                    </a:ext>
                  </a:extLst>
                </a:gridCol>
                <a:gridCol w="3875543">
                  <a:extLst>
                    <a:ext uri="{9D8B030D-6E8A-4147-A177-3AD203B41FA5}">
                      <a16:colId xmlns:a16="http://schemas.microsoft.com/office/drawing/2014/main" val="2025790513"/>
                    </a:ext>
                  </a:extLst>
                </a:gridCol>
              </a:tblGrid>
              <a:tr h="457200">
                <a:tc rowSpan="5">
                  <a:txBody>
                    <a:bodyPr/>
                    <a:lstStyle/>
                    <a:p>
                      <a:pPr marL="0" lvl="0" indent="0" algn="l" rtl="0">
                        <a:spcBef>
                          <a:spcPts val="0"/>
                        </a:spcBef>
                        <a:spcAft>
                          <a:spcPts val="0"/>
                        </a:spcAft>
                        <a:buSzPts val="1400"/>
                        <a:buFontTx/>
                        <a:buNone/>
                      </a:pPr>
                      <a:r>
                        <a:rPr lang="en-GB" sz="1500" b="1">
                          <a:solidFill>
                            <a:srgbClr val="008986"/>
                          </a:solidFill>
                          <a:latin typeface="Arial" panose="020B0604020202020204" pitchFamily="34" charset="0"/>
                          <a:cs typeface="Arial" panose="020B0604020202020204" pitchFamily="34" charset="0"/>
                        </a:rPr>
                        <a:t>Top 5 things </a:t>
                      </a:r>
                      <a:r>
                        <a:rPr lang="en-GB" sz="1500" b="1">
                          <a:solidFill>
                            <a:schemeClr val="tx2"/>
                          </a:solidFill>
                          <a:latin typeface="Arial" panose="020B0604020202020204" pitchFamily="34" charset="0"/>
                          <a:cs typeface="Arial" panose="020B0604020202020204" pitchFamily="34" charset="0"/>
                        </a:rPr>
                        <a:t>to consider for this group</a:t>
                      </a:r>
                      <a:endParaRPr sz="1500" b="0">
                        <a:solidFill>
                          <a:schemeClr val="tx2"/>
                        </a:solidFill>
                        <a:latin typeface="Arial" panose="020B0604020202020204" pitchFamily="34" charset="0"/>
                        <a:cs typeface="Arial" panose="020B0604020202020204" pitchFamily="34" charset="0"/>
                      </a:endParaRPr>
                    </a:p>
                  </a:txBody>
                  <a:tcPr marL="45720" marR="45720" anchor="ctr">
                    <a:solidFill>
                      <a:srgbClr val="008986">
                        <a:alpha val="10000"/>
                      </a:srgbClr>
                    </a:solidFill>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1. Ensure they fully understand that GG recognise that own experience is key</a:t>
                      </a:r>
                    </a:p>
                  </a:txBody>
                  <a:tcPr anchor="ctr">
                    <a:lnB w="12700" cap="flat" cmpd="sng" algn="ctr">
                      <a:solidFill>
                        <a:schemeClr val="bg1"/>
                      </a:solidFill>
                      <a:prstDash val="solid"/>
                      <a:round/>
                      <a:headEnd type="none" w="med" len="med"/>
                      <a:tailEnd type="none" w="med" len="med"/>
                    </a:lnB>
                    <a:solidFill>
                      <a:srgbClr val="008986">
                        <a:alpha val="10000"/>
                      </a:srgbClr>
                    </a:solidFill>
                  </a:tcPr>
                </a:tc>
                <a:extLst>
                  <a:ext uri="{0D108BD9-81ED-4DB2-BD59-A6C34878D82A}">
                    <a16:rowId xmlns:a16="http://schemas.microsoft.com/office/drawing/2014/main" val="2453198084"/>
                  </a:ext>
                </a:extLst>
              </a:tr>
              <a:tr h="550375">
                <a:tc vMerge="1">
                  <a:txBody>
                    <a:bodyPr/>
                    <a:lstStyle/>
                    <a:p>
                      <a:endParaRPr lang="en-GB"/>
                    </a:p>
                  </a:txBody>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2. Acknowledge how important safety is for them and highlight they are using the safest JAKI</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008986">
                        <a:alpha val="10000"/>
                      </a:srgbClr>
                    </a:solidFill>
                  </a:tcPr>
                </a:tc>
                <a:extLst>
                  <a:ext uri="{0D108BD9-81ED-4DB2-BD59-A6C34878D82A}">
                    <a16:rowId xmlns:a16="http://schemas.microsoft.com/office/drawing/2014/main" val="1197480894"/>
                  </a:ext>
                </a:extLst>
              </a:tr>
              <a:tr h="457200">
                <a:tc vMerge="1">
                  <a:txBody>
                    <a:bodyPr/>
                    <a:lstStyle/>
                    <a:p>
                      <a:endParaRPr lang="en-GB"/>
                    </a:p>
                  </a:txBody>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3. Initial patient feedback is key – snowball to other patients</a:t>
                      </a:r>
                    </a:p>
                  </a:txBody>
                  <a:tcPr anchor="ctr">
                    <a:lnL w="12700" cap="flat" cmpd="sng" algn="ctr">
                      <a:solidFill>
                        <a:schemeClr val="bg1"/>
                      </a:solidFill>
                      <a:prstDash val="solid"/>
                      <a:round/>
                      <a:headEnd type="none" w="med" len="med"/>
                      <a:tailEnd type="none" w="med" len="med"/>
                    </a:lnL>
                    <a:solidFill>
                      <a:srgbClr val="008986">
                        <a:alpha val="10000"/>
                      </a:srgbClr>
                    </a:solidFill>
                  </a:tcPr>
                </a:tc>
                <a:extLst>
                  <a:ext uri="{0D108BD9-81ED-4DB2-BD59-A6C34878D82A}">
                    <a16:rowId xmlns:a16="http://schemas.microsoft.com/office/drawing/2014/main" val="2619301964"/>
                  </a:ext>
                </a:extLst>
              </a:tr>
              <a:tr h="564043">
                <a:tc vMerge="1">
                  <a:txBody>
                    <a:bodyPr/>
                    <a:lstStyle/>
                    <a:p>
                      <a:endParaRPr lang="en-GB"/>
                    </a:p>
                  </a:txBody>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4. Use of patient portraits to hit on breadth of use</a:t>
                      </a:r>
                    </a:p>
                  </a:txBody>
                  <a:tcPr anchor="ctr">
                    <a:lnL w="12700" cap="flat" cmpd="sng" algn="ctr">
                      <a:solidFill>
                        <a:schemeClr val="bg1"/>
                      </a:solidFill>
                      <a:prstDash val="solid"/>
                      <a:round/>
                      <a:headEnd type="none" w="med" len="med"/>
                      <a:tailEnd type="none" w="med" len="med"/>
                    </a:lnL>
                    <a:solidFill>
                      <a:srgbClr val="008986">
                        <a:alpha val="10000"/>
                      </a:srgbClr>
                    </a:solidFill>
                  </a:tcPr>
                </a:tc>
                <a:extLst>
                  <a:ext uri="{0D108BD9-81ED-4DB2-BD59-A6C34878D82A}">
                    <a16:rowId xmlns:a16="http://schemas.microsoft.com/office/drawing/2014/main" val="1112496840"/>
                  </a:ext>
                </a:extLst>
              </a:tr>
              <a:tr h="435741">
                <a:tc vMerge="1">
                  <a:txBody>
                    <a:bodyPr/>
                    <a:lstStyle/>
                    <a:p>
                      <a:endParaRPr lang="en-GB"/>
                    </a:p>
                  </a:txBody>
                  <a:tcPr/>
                </a:tc>
                <a:tc>
                  <a:txBody>
                    <a:body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Social norms to avoid</a:t>
                      </a:r>
                      <a:endParaRPr lang="en-GB" sz="1200" b="0" kern="1200">
                        <a:solidFill>
                          <a:srgbClr val="FF0000"/>
                        </a:solidFill>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008986">
                        <a:alpha val="10000"/>
                      </a:srgbClr>
                    </a:solidFill>
                  </a:tcPr>
                </a:tc>
                <a:extLst>
                  <a:ext uri="{0D108BD9-81ED-4DB2-BD59-A6C34878D82A}">
                    <a16:rowId xmlns:a16="http://schemas.microsoft.com/office/drawing/2014/main" val="4082849345"/>
                  </a:ext>
                </a:extLst>
              </a:tr>
            </a:tbl>
          </a:graphicData>
        </a:graphic>
      </p:graphicFrame>
      <p:pic>
        <p:nvPicPr>
          <p:cNvPr id="11" name="Picture 10" descr="A close up of a sign&#10;&#10;Description automatically generated">
            <a:extLst>
              <a:ext uri="{FF2B5EF4-FFF2-40B4-BE49-F238E27FC236}">
                <a16:creationId xmlns:a16="http://schemas.microsoft.com/office/drawing/2014/main" id="{B618E0A3-3C9F-46C2-8C38-0AD14ADFE67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21809" y="3765005"/>
            <a:ext cx="871200" cy="871200"/>
          </a:xfrm>
          <a:prstGeom prst="rect">
            <a:avLst/>
          </a:prstGeom>
        </p:spPr>
      </p:pic>
      <p:graphicFrame>
        <p:nvGraphicFramePr>
          <p:cNvPr id="5" name="Table 10">
            <a:extLst>
              <a:ext uri="{FF2B5EF4-FFF2-40B4-BE49-F238E27FC236}">
                <a16:creationId xmlns:a16="http://schemas.microsoft.com/office/drawing/2014/main" id="{CD5ADE72-9604-4C4A-A8E6-3CD90A5BFB77}"/>
              </a:ext>
            </a:extLst>
          </p:cNvPr>
          <p:cNvGraphicFramePr>
            <a:graphicFrameLocks noGrp="1"/>
          </p:cNvGraphicFramePr>
          <p:nvPr/>
        </p:nvGraphicFramePr>
        <p:xfrm>
          <a:off x="539930" y="716576"/>
          <a:ext cx="5490668" cy="1722843"/>
        </p:xfrm>
        <a:graphic>
          <a:graphicData uri="http://schemas.openxmlformats.org/drawingml/2006/table">
            <a:tbl>
              <a:tblPr firstRow="1" bandRow="1">
                <a:tableStyleId>{5C22544A-7EE6-4342-B048-85BDC9FD1C3A}</a:tableStyleId>
              </a:tblPr>
              <a:tblGrid>
                <a:gridCol w="1843519">
                  <a:extLst>
                    <a:ext uri="{9D8B030D-6E8A-4147-A177-3AD203B41FA5}">
                      <a16:colId xmlns:a16="http://schemas.microsoft.com/office/drawing/2014/main" val="1927243919"/>
                    </a:ext>
                  </a:extLst>
                </a:gridCol>
                <a:gridCol w="3647149">
                  <a:extLst>
                    <a:ext uri="{9D8B030D-6E8A-4147-A177-3AD203B41FA5}">
                      <a16:colId xmlns:a16="http://schemas.microsoft.com/office/drawing/2014/main" val="2025790513"/>
                    </a:ext>
                  </a:extLst>
                </a:gridCol>
              </a:tblGrid>
              <a:tr h="1722843">
                <a:tc>
                  <a:txBody>
                    <a:bodyPr/>
                    <a:lstStyle/>
                    <a:p>
                      <a:pPr marL="0" lvl="0" indent="0" algn="l" rtl="0">
                        <a:spcBef>
                          <a:spcPts val="0"/>
                        </a:spcBef>
                        <a:spcAft>
                          <a:spcPts val="0"/>
                        </a:spcAft>
                        <a:buSzPts val="1400"/>
                        <a:buNone/>
                      </a:pPr>
                      <a:r>
                        <a:rPr lang="en" sz="1500" b="1">
                          <a:solidFill>
                            <a:schemeClr val="tx2"/>
                          </a:solidFill>
                          <a:latin typeface="Arial" panose="020B0604020202020204" pitchFamily="34" charset="0"/>
                          <a:cs typeface="Arial" panose="020B0604020202020204" pitchFamily="34" charset="0"/>
                        </a:rPr>
                        <a:t>What are the key </a:t>
                      </a:r>
                      <a:r>
                        <a:rPr lang="en" sz="1500" b="1">
                          <a:solidFill>
                            <a:srgbClr val="008986"/>
                          </a:solidFill>
                          <a:latin typeface="Arial" panose="020B0604020202020204" pitchFamily="34" charset="0"/>
                          <a:cs typeface="Arial" panose="020B0604020202020204" pitchFamily="34" charset="0"/>
                        </a:rPr>
                        <a:t>barriers</a:t>
                      </a:r>
                      <a:r>
                        <a:rPr lang="en" sz="1500" b="1">
                          <a:solidFill>
                            <a:schemeClr val="tx2"/>
                          </a:solidFill>
                          <a:latin typeface="Arial" panose="020B0604020202020204" pitchFamily="34" charset="0"/>
                          <a:cs typeface="Arial" panose="020B0604020202020204" pitchFamily="34" charset="0"/>
                        </a:rPr>
                        <a:t> </a:t>
                      </a:r>
                      <a:r>
                        <a:rPr lang="en-GB" sz="1500" b="1">
                          <a:solidFill>
                            <a:schemeClr val="tx2"/>
                          </a:solidFill>
                          <a:latin typeface="Arial" panose="020B0604020202020204" pitchFamily="34" charset="0"/>
                          <a:cs typeface="Arial" panose="020B0604020202020204" pitchFamily="34" charset="0"/>
                        </a:rPr>
                        <a:t>for this segment</a:t>
                      </a:r>
                      <a:r>
                        <a:rPr lang="en" sz="1500" b="1">
                          <a:solidFill>
                            <a:schemeClr val="tx2"/>
                          </a:solidFill>
                          <a:latin typeface="Arial" panose="020B0604020202020204" pitchFamily="34" charset="0"/>
                          <a:cs typeface="Arial" panose="020B0604020202020204" pitchFamily="34" charset="0"/>
                        </a:rPr>
                        <a:t> (motivational and ability)</a:t>
                      </a:r>
                      <a:endParaRPr sz="1500" b="1">
                        <a:solidFill>
                          <a:schemeClr val="tx2"/>
                        </a:solidFill>
                        <a:latin typeface="Arial" panose="020B0604020202020204" pitchFamily="34" charset="0"/>
                        <a:cs typeface="Arial" panose="020B0604020202020204" pitchFamily="34" charset="0"/>
                      </a:endParaRPr>
                    </a:p>
                  </a:txBody>
                  <a:tcPr marL="45720" marR="45720" anchor="ctr">
                    <a:solidFill>
                      <a:srgbClr val="00ACA8">
                        <a:alpha val="9804"/>
                      </a:srgbClr>
                    </a:solidFill>
                  </a:tcPr>
                </a:tc>
                <a:tc>
                  <a:txBody>
                    <a:bodyPr/>
                    <a:lstStyle/>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Need an additional motivator to start (as focused on their own experience)</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Need to get the right patient 1</a:t>
                      </a:r>
                      <a:r>
                        <a:rPr lang="en-GB" sz="1200" b="0" kern="1200" baseline="30000">
                          <a:solidFill>
                            <a:schemeClr val="tx2"/>
                          </a:solidFill>
                          <a:latin typeface="Arial" panose="020B0604020202020204" pitchFamily="34" charset="0"/>
                          <a:ea typeface="+mn-ea"/>
                          <a:cs typeface="Arial" panose="020B0604020202020204" pitchFamily="34" charset="0"/>
                        </a:rPr>
                        <a:t>st</a:t>
                      </a:r>
                      <a:r>
                        <a:rPr lang="en-GB" sz="1200" b="0" kern="1200">
                          <a:solidFill>
                            <a:schemeClr val="tx2"/>
                          </a:solidFill>
                          <a:latin typeface="Arial" panose="020B0604020202020204" pitchFamily="34" charset="0"/>
                          <a:ea typeface="+mn-ea"/>
                          <a:cs typeface="Arial" panose="020B0604020202020204" pitchFamily="34" charset="0"/>
                        </a:rPr>
                        <a:t> – otherwise will get off to the wrong start</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Preconceived notion that JAKIs aren’t fully safe</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Not fully bought into JAK selectivity</a:t>
                      </a:r>
                    </a:p>
                  </a:txBody>
                  <a:tcPr anchor="ct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spTree>
    <p:extLst>
      <p:ext uri="{BB962C8B-B14F-4D97-AF65-F5344CB8AC3E}">
        <p14:creationId xmlns:p14="http://schemas.microsoft.com/office/powerpoint/2010/main" val="172993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BCEB5F-BF69-43F7-B4AA-616B55890922}"/>
              </a:ext>
            </a:extLst>
          </p:cNvPr>
          <p:cNvSpPr>
            <a:spLocks noGrp="1"/>
          </p:cNvSpPr>
          <p:nvPr>
            <p:ph type="title"/>
          </p:nvPr>
        </p:nvSpPr>
        <p:spPr>
          <a:xfrm>
            <a:off x="690685" y="1167930"/>
            <a:ext cx="10810627" cy="716236"/>
          </a:xfrm>
        </p:spPr>
        <p:txBody>
          <a:bodyPr/>
          <a:lstStyle/>
          <a:p>
            <a:pPr algn="ctr"/>
            <a:r>
              <a:rPr lang="en-GB"/>
              <a:t>Let’s have an efficient session!</a:t>
            </a:r>
          </a:p>
        </p:txBody>
      </p:sp>
      <p:sp>
        <p:nvSpPr>
          <p:cNvPr id="10" name="TextBox 9">
            <a:extLst>
              <a:ext uri="{FF2B5EF4-FFF2-40B4-BE49-F238E27FC236}">
                <a16:creationId xmlns:a16="http://schemas.microsoft.com/office/drawing/2014/main" id="{1B8F5F8C-345B-47E9-805F-67AACCC3F1B9}"/>
              </a:ext>
            </a:extLst>
          </p:cNvPr>
          <p:cNvSpPr txBox="1"/>
          <p:nvPr/>
        </p:nvSpPr>
        <p:spPr>
          <a:xfrm>
            <a:off x="1171254" y="2517171"/>
            <a:ext cx="40171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F58800"/>
                </a:solidFill>
                <a:effectLst/>
                <a:uLnTx/>
                <a:uFillTx/>
                <a:latin typeface="Tahoma"/>
                <a:ea typeface="+mn-ea"/>
                <a:cs typeface="+mn-cs"/>
              </a:rPr>
              <a:t>Time Keeper</a:t>
            </a:r>
          </a:p>
        </p:txBody>
      </p:sp>
      <p:sp>
        <p:nvSpPr>
          <p:cNvPr id="11" name="TextBox 10">
            <a:extLst>
              <a:ext uri="{FF2B5EF4-FFF2-40B4-BE49-F238E27FC236}">
                <a16:creationId xmlns:a16="http://schemas.microsoft.com/office/drawing/2014/main" id="{1395A5A6-105C-41CD-8711-4BFD8E1D3F42}"/>
              </a:ext>
            </a:extLst>
          </p:cNvPr>
          <p:cNvSpPr txBox="1"/>
          <p:nvPr/>
        </p:nvSpPr>
        <p:spPr>
          <a:xfrm>
            <a:off x="6095999" y="2564087"/>
            <a:ext cx="5346889" cy="6080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F58800"/>
                </a:solidFill>
                <a:effectLst/>
                <a:uLnTx/>
                <a:uFillTx/>
                <a:latin typeface="Tahoma"/>
                <a:ea typeface="+mn-ea"/>
                <a:cs typeface="+mn-cs"/>
              </a:rPr>
              <a:t>‘Rabbit hole’ Monitor</a:t>
            </a:r>
          </a:p>
        </p:txBody>
      </p:sp>
      <p:sp>
        <p:nvSpPr>
          <p:cNvPr id="12" name="TextBox 11">
            <a:extLst>
              <a:ext uri="{FF2B5EF4-FFF2-40B4-BE49-F238E27FC236}">
                <a16:creationId xmlns:a16="http://schemas.microsoft.com/office/drawing/2014/main" id="{EFCB597C-053D-4343-A1A9-A704EE840FDF}"/>
              </a:ext>
            </a:extLst>
          </p:cNvPr>
          <p:cNvSpPr txBox="1"/>
          <p:nvPr/>
        </p:nvSpPr>
        <p:spPr>
          <a:xfrm>
            <a:off x="970394" y="3102166"/>
            <a:ext cx="44189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808080"/>
                </a:solidFill>
                <a:effectLst/>
                <a:uLnTx/>
                <a:uFillTx/>
                <a:latin typeface="Tahoma"/>
                <a:ea typeface="+mn-ea"/>
                <a:cs typeface="+mn-cs"/>
              </a:rPr>
              <a:t>Keeps us on-time and reminds the group when we need to move forward</a:t>
            </a:r>
          </a:p>
        </p:txBody>
      </p:sp>
      <p:sp>
        <p:nvSpPr>
          <p:cNvPr id="13" name="TextBox 12">
            <a:extLst>
              <a:ext uri="{FF2B5EF4-FFF2-40B4-BE49-F238E27FC236}">
                <a16:creationId xmlns:a16="http://schemas.microsoft.com/office/drawing/2014/main" id="{7F8EBAB2-9A85-4879-A799-818F9743AFA7}"/>
              </a:ext>
            </a:extLst>
          </p:cNvPr>
          <p:cNvSpPr txBox="1"/>
          <p:nvPr/>
        </p:nvSpPr>
        <p:spPr>
          <a:xfrm>
            <a:off x="5723751" y="3113861"/>
            <a:ext cx="5881578" cy="9920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808080"/>
                </a:solidFill>
                <a:effectLst/>
                <a:uLnTx/>
                <a:uFillTx/>
                <a:latin typeface="Tahoma"/>
                <a:ea typeface="+mn-ea"/>
                <a:cs typeface="+mn-cs"/>
              </a:rPr>
              <a:t>If we go ‘off-topic’ from the meeting objectives, the monitor will raise speak up, note the topic for a follow-up, and bring us back to topic.</a:t>
            </a:r>
          </a:p>
        </p:txBody>
      </p:sp>
      <p:sp>
        <p:nvSpPr>
          <p:cNvPr id="17" name="TextBox 16">
            <a:extLst>
              <a:ext uri="{FF2B5EF4-FFF2-40B4-BE49-F238E27FC236}">
                <a16:creationId xmlns:a16="http://schemas.microsoft.com/office/drawing/2014/main" id="{591CE02D-B07F-454C-871B-6A8FD24B0E11}"/>
              </a:ext>
            </a:extLst>
          </p:cNvPr>
          <p:cNvSpPr txBox="1"/>
          <p:nvPr/>
        </p:nvSpPr>
        <p:spPr>
          <a:xfrm>
            <a:off x="1726058" y="4797493"/>
            <a:ext cx="29075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a:ln>
                  <a:noFill/>
                </a:ln>
                <a:solidFill>
                  <a:srgbClr val="00463E"/>
                </a:solidFill>
                <a:effectLst/>
                <a:uLnTx/>
                <a:uFillTx/>
                <a:latin typeface="Tahoma"/>
                <a:ea typeface="+mn-ea"/>
                <a:cs typeface="+mn-cs"/>
              </a:rPr>
              <a:t>&lt;&lt;Person 1&gt;&gt;</a:t>
            </a:r>
          </a:p>
        </p:txBody>
      </p:sp>
      <p:sp>
        <p:nvSpPr>
          <p:cNvPr id="18" name="TextBox 17">
            <a:extLst>
              <a:ext uri="{FF2B5EF4-FFF2-40B4-BE49-F238E27FC236}">
                <a16:creationId xmlns:a16="http://schemas.microsoft.com/office/drawing/2014/main" id="{5E116D70-34BE-401F-B257-E8F4C6BB37F8}"/>
              </a:ext>
            </a:extLst>
          </p:cNvPr>
          <p:cNvSpPr txBox="1"/>
          <p:nvPr/>
        </p:nvSpPr>
        <p:spPr>
          <a:xfrm>
            <a:off x="7058345" y="4797493"/>
            <a:ext cx="29075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a:ln>
                  <a:noFill/>
                </a:ln>
                <a:solidFill>
                  <a:srgbClr val="00463E"/>
                </a:solidFill>
                <a:effectLst/>
                <a:uLnTx/>
                <a:uFillTx/>
                <a:latin typeface="Tahoma"/>
                <a:ea typeface="+mn-ea"/>
                <a:cs typeface="+mn-cs"/>
              </a:rPr>
              <a:t>&lt;&lt;Person 2&gt;&gt;</a:t>
            </a:r>
          </a:p>
        </p:txBody>
      </p:sp>
    </p:spTree>
    <p:extLst>
      <p:ext uri="{BB962C8B-B14F-4D97-AF65-F5344CB8AC3E}">
        <p14:creationId xmlns:p14="http://schemas.microsoft.com/office/powerpoint/2010/main" val="925372949"/>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C46D52-CD3D-4C19-87E6-97FD3A3B2323}"/>
              </a:ext>
            </a:extLst>
          </p:cNvPr>
          <p:cNvSpPr>
            <a:spLocks noGrp="1"/>
          </p:cNvSpPr>
          <p:nvPr>
            <p:ph type="sldNum" sz="quarter" idx="11"/>
          </p:nvPr>
        </p:nvSpPr>
        <p:spPr/>
        <p:txBody>
          <a:bodyPr/>
          <a:lstStyle/>
          <a:p>
            <a:pPr defTabSz="914377">
              <a:defRPr/>
            </a:pPr>
            <a:fld id="{72704E50-790F-004D-A3FC-F1A2CCAC1708}" type="slidenum">
              <a:rPr lang="en-US">
                <a:solidFill>
                  <a:srgbClr val="A5A6A5"/>
                </a:solidFill>
                <a:latin typeface="Calibri" panose="020F0502020204030204"/>
              </a:rPr>
              <a:pPr defTabSz="914377">
                <a:defRPr/>
              </a:pPr>
              <a:t>40</a:t>
            </a:fld>
            <a:endParaRPr lang="en-US">
              <a:solidFill>
                <a:srgbClr val="A5A6A5"/>
              </a:solidFill>
              <a:latin typeface="Calibri" panose="020F0502020204030204"/>
            </a:endParaRPr>
          </a:p>
        </p:txBody>
      </p:sp>
      <p:sp>
        <p:nvSpPr>
          <p:cNvPr id="22" name="Text Placeholder 21">
            <a:extLst>
              <a:ext uri="{FF2B5EF4-FFF2-40B4-BE49-F238E27FC236}">
                <a16:creationId xmlns:a16="http://schemas.microsoft.com/office/drawing/2014/main" id="{19A3033F-5F6A-4AF3-9739-BBA80047BC25}"/>
              </a:ext>
            </a:extLst>
          </p:cNvPr>
          <p:cNvSpPr>
            <a:spLocks noGrp="1"/>
          </p:cNvSpPr>
          <p:nvPr>
            <p:ph type="body" sz="quarter" idx="14"/>
          </p:nvPr>
        </p:nvSpPr>
        <p:spPr/>
        <p:txBody>
          <a:bodyPr/>
          <a:lstStyle/>
          <a:p>
            <a:endParaRPr lang="en-GB"/>
          </a:p>
        </p:txBody>
      </p:sp>
      <p:sp>
        <p:nvSpPr>
          <p:cNvPr id="8" name="TextBox 7">
            <a:extLst>
              <a:ext uri="{FF2B5EF4-FFF2-40B4-BE49-F238E27FC236}">
                <a16:creationId xmlns:a16="http://schemas.microsoft.com/office/drawing/2014/main" id="{D99A99BE-179B-4106-B322-D8606CED911D}"/>
              </a:ext>
            </a:extLst>
          </p:cNvPr>
          <p:cNvSpPr txBox="1"/>
          <p:nvPr/>
        </p:nvSpPr>
        <p:spPr>
          <a:xfrm>
            <a:off x="715209" y="760393"/>
            <a:ext cx="10464800" cy="543675"/>
          </a:xfrm>
          <a:prstGeom prst="rect">
            <a:avLst/>
          </a:prstGeom>
          <a:noFill/>
        </p:spPr>
        <p:txBody>
          <a:bodyPr wrap="square" rtlCol="0">
            <a:spAutoFit/>
          </a:bodyPr>
          <a:lstStyle/>
          <a:p>
            <a:pPr defTabSz="914377">
              <a:defRPr/>
            </a:pPr>
            <a:r>
              <a:rPr lang="en-GB" sz="2933">
                <a:solidFill>
                  <a:srgbClr val="005DAB"/>
                </a:solidFill>
                <a:latin typeface="Arial" panose="020B0604020202020204" pitchFamily="34" charset="0"/>
                <a:cs typeface="Arial" panose="020B0604020202020204" pitchFamily="34" charset="0"/>
              </a:rPr>
              <a:t>Belief Map - Compassionates </a:t>
            </a:r>
          </a:p>
        </p:txBody>
      </p:sp>
      <p:sp>
        <p:nvSpPr>
          <p:cNvPr id="10" name="Rectangle 9">
            <a:extLst>
              <a:ext uri="{FF2B5EF4-FFF2-40B4-BE49-F238E27FC236}">
                <a16:creationId xmlns:a16="http://schemas.microsoft.com/office/drawing/2014/main" id="{82DA48AB-CFA9-4A2E-8298-E699761E9ED8}"/>
              </a:ext>
            </a:extLst>
          </p:cNvPr>
          <p:cNvSpPr/>
          <p:nvPr/>
        </p:nvSpPr>
        <p:spPr>
          <a:xfrm>
            <a:off x="847988" y="1827873"/>
            <a:ext cx="5132749"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 </a:t>
            </a:r>
          </a:p>
        </p:txBody>
      </p:sp>
      <p:sp>
        <p:nvSpPr>
          <p:cNvPr id="11" name="Oval 10">
            <a:extLst>
              <a:ext uri="{FF2B5EF4-FFF2-40B4-BE49-F238E27FC236}">
                <a16:creationId xmlns:a16="http://schemas.microsoft.com/office/drawing/2014/main" id="{2EB55121-2CF5-4598-BCA3-8EC79EAB9AE4}"/>
              </a:ext>
            </a:extLst>
          </p:cNvPr>
          <p:cNvSpPr/>
          <p:nvPr/>
        </p:nvSpPr>
        <p:spPr>
          <a:xfrm>
            <a:off x="847988" y="1650839"/>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88021" y="1827873"/>
            <a:ext cx="4979928"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88021" y="1623592"/>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847988" y="2372882"/>
            <a:ext cx="5132749" cy="1364420"/>
          </a:xfrm>
          <a:prstGeom prst="rect">
            <a:avLst/>
          </a:prstGeom>
          <a:solidFill>
            <a:srgbClr val="DB102E">
              <a:alpha val="7000"/>
            </a:srgbClr>
          </a:solidFill>
          <a:ln w="12700" cap="flat" cmpd="sng" algn="ctr">
            <a:noFill/>
            <a:prstDash val="solid"/>
            <a:miter lim="800000"/>
          </a:ln>
          <a:effectLst/>
        </p:spPr>
        <p:txBody>
          <a:bodyPr rtlCol="0" anchor="ctr"/>
          <a:lstStyle/>
          <a:p>
            <a:pPr marL="347125" indent="-2285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 a variety of products &amp; </a:t>
            </a:r>
            <a:r>
              <a:rPr lang="en-GB" sz="1333" kern="0" err="1">
                <a:solidFill>
                  <a:srgbClr val="DEB3A8">
                    <a:lumMod val="50000"/>
                  </a:srgbClr>
                </a:solidFill>
                <a:latin typeface="Arial" panose="020B0604020202020204" pitchFamily="34" charset="0"/>
                <a:ea typeface="Helvetica Neue Light"/>
                <a:cs typeface="Arial" panose="020B0604020202020204" pitchFamily="34" charset="0"/>
              </a:rPr>
              <a:t>MoAs</a:t>
            </a:r>
            <a:r>
              <a:rPr lang="en-GB" sz="1333" kern="0">
                <a:solidFill>
                  <a:srgbClr val="DEB3A8">
                    <a:lumMod val="50000"/>
                  </a:srgbClr>
                </a:solidFill>
                <a:latin typeface="Arial" panose="020B0604020202020204" pitchFamily="34" charset="0"/>
                <a:ea typeface="Helvetica Neue Light"/>
                <a:cs typeface="Arial" panose="020B0604020202020204" pitchFamily="34" charset="0"/>
              </a:rPr>
              <a:t> within guidelines</a:t>
            </a:r>
          </a:p>
          <a:p>
            <a:pPr marL="347125" indent="-2285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Closely monitors patient function &amp; DAS score as a stimulus for switch</a:t>
            </a:r>
          </a:p>
        </p:txBody>
      </p:sp>
      <p:sp>
        <p:nvSpPr>
          <p:cNvPr id="15" name="Rectangle 14">
            <a:extLst>
              <a:ext uri="{FF2B5EF4-FFF2-40B4-BE49-F238E27FC236}">
                <a16:creationId xmlns:a16="http://schemas.microsoft.com/office/drawing/2014/main" id="{B37B09B0-AAD4-406A-BE16-0A3F68A85539}"/>
              </a:ext>
            </a:extLst>
          </p:cNvPr>
          <p:cNvSpPr/>
          <p:nvPr/>
        </p:nvSpPr>
        <p:spPr>
          <a:xfrm>
            <a:off x="6288022" y="2361962"/>
            <a:ext cx="4979929" cy="1375340"/>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353475" indent="-234945" defTabSz="1219170" eaLnBrk="0" fontAlgn="base" hangingPunct="0">
              <a:spcBef>
                <a:spcPct val="0"/>
              </a:spcBef>
              <a:spcAft>
                <a:spcPct val="0"/>
              </a:spcAft>
              <a:buFont typeface="Arial" panose="020B0604020202020204" pitchFamily="34" charset="0"/>
              <a:buChar char="•"/>
              <a:defRPr/>
            </a:pPr>
            <a:r>
              <a:rPr lang="en-GB" sz="1333" kern="0">
                <a:solidFill>
                  <a:srgbClr val="A0B266">
                    <a:lumMod val="75000"/>
                  </a:srgbClr>
                </a:solidFill>
                <a:latin typeface="Arial" panose="020B0604020202020204" pitchFamily="34" charset="0"/>
                <a:cs typeface="Arial" panose="020B0604020202020204" pitchFamily="34" charset="0"/>
              </a:rPr>
              <a:t>Starts to use JYSELECA as 1</a:t>
            </a:r>
            <a:r>
              <a:rPr lang="en-GB" sz="1333" kern="0" baseline="30000">
                <a:solidFill>
                  <a:srgbClr val="A0B266">
                    <a:lumMod val="75000"/>
                  </a:srgbClr>
                </a:solidFill>
                <a:latin typeface="Arial" panose="020B0604020202020204" pitchFamily="34" charset="0"/>
                <a:cs typeface="Arial" panose="020B0604020202020204" pitchFamily="34" charset="0"/>
              </a:rPr>
              <a:t>st</a:t>
            </a:r>
            <a:r>
              <a:rPr lang="en-GB" sz="1333" kern="0">
                <a:solidFill>
                  <a:srgbClr val="A0B266">
                    <a:lumMod val="75000"/>
                  </a:srgbClr>
                </a:solidFill>
                <a:latin typeface="Arial" panose="020B0604020202020204" pitchFamily="34" charset="0"/>
                <a:cs typeface="Arial" panose="020B0604020202020204" pitchFamily="34" charset="0"/>
              </a:rPr>
              <a:t> line JAK inhibitor after TNF failure</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051" y="1752132"/>
            <a:ext cx="472483" cy="490253"/>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53626" y="1719953"/>
            <a:ext cx="470109" cy="487791"/>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871787" y="3813044"/>
            <a:ext cx="5108952" cy="2016257"/>
          </a:xfrm>
          <a:prstGeom prst="rect">
            <a:avLst/>
          </a:prstGeom>
          <a:solidFill>
            <a:schemeClr val="bg1"/>
          </a:solid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133"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815863" y="3799177"/>
            <a:ext cx="5088115" cy="2073328"/>
          </a:xfrm>
          <a:prstGeom prst="rect">
            <a:avLst/>
          </a:prstGeom>
          <a:noFill/>
          <a:ln w="12700" cap="flat" cmpd="sng" algn="ctr">
            <a:solidFill>
              <a:schemeClr val="bg1"/>
            </a:solidFill>
            <a:prstDash val="solid"/>
            <a:miter lim="800000"/>
          </a:ln>
          <a:effectLst/>
        </p:spPr>
        <p:txBody>
          <a:bodyPr rtlCol="0" anchor="ctr"/>
          <a:lstStyle/>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The priorities of my patient are a key factor in my treatment choices so long as the best option for them is within the guidelines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I like to understand what my peers and authority figures are using and what their experience is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I would push the boundaries for my patients but I would want to be confident that I wasn’t taking risks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I want to get the right balance of safety and efficacy in order for my patients to have a good response and quality of life</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cs typeface="Arial" panose="020B0604020202020204" pitchFamily="34" charset="0"/>
              </a:rPr>
              <a:t>There is room for improvement with anti-TNFs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cs typeface="Arial" panose="020B0604020202020204" pitchFamily="34" charset="0"/>
              </a:rPr>
              <a:t>Orals are a better option for some of my patients than injectables</a:t>
            </a:r>
          </a:p>
        </p:txBody>
      </p:sp>
      <p:sp>
        <p:nvSpPr>
          <p:cNvPr id="20" name="Rectangle 19">
            <a:extLst>
              <a:ext uri="{FF2B5EF4-FFF2-40B4-BE49-F238E27FC236}">
                <a16:creationId xmlns:a16="http://schemas.microsoft.com/office/drawing/2014/main" id="{B6A0DB2F-482E-4D80-8980-08C9E771028D}"/>
              </a:ext>
            </a:extLst>
          </p:cNvPr>
          <p:cNvSpPr/>
          <p:nvPr/>
        </p:nvSpPr>
        <p:spPr>
          <a:xfrm>
            <a:off x="6288021" y="3813042"/>
            <a:ext cx="4979931" cy="2016257"/>
          </a:xfrm>
          <a:prstGeom prst="rect">
            <a:avLst/>
          </a:prstGeom>
          <a:solidFill>
            <a:schemeClr val="bg1"/>
          </a:solid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288022" y="3921847"/>
            <a:ext cx="4979929" cy="1792131"/>
          </a:xfrm>
          <a:prstGeom prst="rect">
            <a:avLst/>
          </a:prstGeom>
          <a:noFill/>
          <a:ln w="12700" cap="flat" cmpd="sng" algn="ctr">
            <a:noFill/>
            <a:prstDash val="solid"/>
            <a:miter lim="800000"/>
          </a:ln>
          <a:effectLst/>
        </p:spPr>
        <p:txBody>
          <a:bodyPr rtlCol="0" anchor="ctr"/>
          <a:lstStyle/>
          <a:p>
            <a:pPr marL="353475" indent="-234945" defTabSz="1219170" fontAlgn="base">
              <a:spcBef>
                <a:spcPts val="800"/>
              </a:spcBef>
              <a:spcAft>
                <a:spcPct val="0"/>
              </a:spcAft>
              <a:buClr>
                <a:srgbClr val="A0B266">
                  <a:lumMod val="75000"/>
                </a:srgbClr>
              </a:buClr>
              <a:buFont typeface="Arial" panose="020B0604020202020204" pitchFamily="34" charset="0"/>
              <a:buChar char="•"/>
              <a:defRPr/>
            </a:pPr>
            <a:r>
              <a:rPr lang="en-GB" sz="1200" kern="0">
                <a:solidFill>
                  <a:srgbClr val="A0B266">
                    <a:lumMod val="75000"/>
                  </a:srgbClr>
                </a:solidFill>
                <a:latin typeface="Arial" panose="020B0604020202020204" pitchFamily="34" charset="0"/>
                <a:ea typeface="Helvetica Neue Light"/>
                <a:cs typeface="Arial" panose="020B0604020202020204" pitchFamily="34" charset="0"/>
              </a:rPr>
              <a:t>JYSELECA provides my patients with a good balance of safety and efficacy that I feel confident in – more so than with other JAKs</a:t>
            </a:r>
          </a:p>
          <a:p>
            <a:pPr marL="353475" indent="-234945" defTabSz="1219170" fontAlgn="base">
              <a:spcBef>
                <a:spcPts val="800"/>
              </a:spcBef>
              <a:spcAft>
                <a:spcPct val="0"/>
              </a:spcAft>
              <a:buClr>
                <a:srgbClr val="A0B266">
                  <a:lumMod val="75000"/>
                </a:srgbClr>
              </a:buClr>
              <a:buFont typeface="Arial" panose="020B0604020202020204" pitchFamily="34" charset="0"/>
              <a:buChar char="•"/>
              <a:defRPr/>
            </a:pPr>
            <a:r>
              <a:rPr lang="en-GB" sz="1200" kern="0">
                <a:solidFill>
                  <a:srgbClr val="A0B266">
                    <a:lumMod val="75000"/>
                  </a:srgbClr>
                </a:solidFill>
                <a:latin typeface="Arial" panose="020B0604020202020204" pitchFamily="34" charset="0"/>
                <a:ea typeface="Helvetica Neue Light"/>
                <a:cs typeface="Arial" panose="020B0604020202020204" pitchFamily="34" charset="0"/>
              </a:rPr>
              <a:t>I am happy with the experience that my patients have with JYSELECA – I hear positive feedback &amp; they are able to do what is important to them</a:t>
            </a:r>
          </a:p>
          <a:p>
            <a:pPr marL="353475" indent="-234945" defTabSz="1219170" fontAlgn="base">
              <a:spcBef>
                <a:spcPts val="800"/>
              </a:spcBef>
              <a:spcAft>
                <a:spcPct val="0"/>
              </a:spcAft>
              <a:buClr>
                <a:srgbClr val="A0B266">
                  <a:lumMod val="75000"/>
                </a:srgbClr>
              </a:buClr>
              <a:buFont typeface="Arial" panose="020B0604020202020204" pitchFamily="34" charset="0"/>
              <a:buChar char="•"/>
              <a:defRPr/>
            </a:pPr>
            <a:r>
              <a:rPr lang="en-GB" sz="1200" kern="0">
                <a:solidFill>
                  <a:srgbClr val="A0B266">
                    <a:lumMod val="75000"/>
                  </a:srgbClr>
                </a:solidFill>
                <a:latin typeface="Arial" panose="020B0604020202020204" pitchFamily="34" charset="0"/>
                <a:ea typeface="Helvetica Neue Light"/>
                <a:cs typeface="Arial" panose="020B0604020202020204" pitchFamily="34" charset="0"/>
              </a:rPr>
              <a:t>I am not compromising on efficacy by giving JYSELECA instead of another anti-TNF</a:t>
            </a:r>
          </a:p>
        </p:txBody>
      </p:sp>
      <p:pic>
        <p:nvPicPr>
          <p:cNvPr id="23" name="Picture 22" descr="A picture containing drawing, sign&#10;&#10;Description automatically generated">
            <a:extLst>
              <a:ext uri="{FF2B5EF4-FFF2-40B4-BE49-F238E27FC236}">
                <a16:creationId xmlns:a16="http://schemas.microsoft.com/office/drawing/2014/main" id="{494F7F3E-721F-42EB-B112-11CA2B440B9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63968" y="718735"/>
            <a:ext cx="720000" cy="720607"/>
          </a:xfrm>
          <a:prstGeom prst="rect">
            <a:avLst/>
          </a:prstGeom>
        </p:spPr>
      </p:pic>
      <p:sp>
        <p:nvSpPr>
          <p:cNvPr id="3" name="Arrow: Right 2">
            <a:extLst>
              <a:ext uri="{FF2B5EF4-FFF2-40B4-BE49-F238E27FC236}">
                <a16:creationId xmlns:a16="http://schemas.microsoft.com/office/drawing/2014/main" id="{73B5E770-393D-489E-93EC-86976061A9ED}"/>
              </a:ext>
            </a:extLst>
          </p:cNvPr>
          <p:cNvSpPr/>
          <p:nvPr/>
        </p:nvSpPr>
        <p:spPr>
          <a:xfrm>
            <a:off x="5903979" y="4628807"/>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5" name="Rectangle 4">
            <a:extLst>
              <a:ext uri="{FF2B5EF4-FFF2-40B4-BE49-F238E27FC236}">
                <a16:creationId xmlns:a16="http://schemas.microsoft.com/office/drawing/2014/main" id="{181820F8-34DC-43F8-AD21-B1D336FF245F}"/>
              </a:ext>
            </a:extLst>
          </p:cNvPr>
          <p:cNvSpPr/>
          <p:nvPr/>
        </p:nvSpPr>
        <p:spPr>
          <a:xfrm rot="16200000">
            <a:off x="-16512" y="2855729"/>
            <a:ext cx="138459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6" name="Rectangle 5">
            <a:extLst>
              <a:ext uri="{FF2B5EF4-FFF2-40B4-BE49-F238E27FC236}">
                <a16:creationId xmlns:a16="http://schemas.microsoft.com/office/drawing/2014/main" id="{67E840DC-2B33-4F3A-A564-4740DA3021D2}"/>
              </a:ext>
            </a:extLst>
          </p:cNvPr>
          <p:cNvSpPr/>
          <p:nvPr/>
        </p:nvSpPr>
        <p:spPr>
          <a:xfrm rot="16200000">
            <a:off x="-327909" y="4653499"/>
            <a:ext cx="2059468"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7" name="Rectangle 6">
            <a:extLst>
              <a:ext uri="{FF2B5EF4-FFF2-40B4-BE49-F238E27FC236}">
                <a16:creationId xmlns:a16="http://schemas.microsoft.com/office/drawing/2014/main" id="{575D1F7A-6172-420B-926E-843044E06249}"/>
              </a:ext>
            </a:extLst>
          </p:cNvPr>
          <p:cNvSpPr/>
          <p:nvPr/>
        </p:nvSpPr>
        <p:spPr>
          <a:xfrm rot="16200000">
            <a:off x="10835472" y="2865817"/>
            <a:ext cx="13644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BEHAVIOUR</a:t>
            </a:r>
          </a:p>
        </p:txBody>
      </p:sp>
      <p:sp>
        <p:nvSpPr>
          <p:cNvPr id="30" name="Rectangle 29">
            <a:extLst>
              <a:ext uri="{FF2B5EF4-FFF2-40B4-BE49-F238E27FC236}">
                <a16:creationId xmlns:a16="http://schemas.microsoft.com/office/drawing/2014/main" id="{8380524C-21FE-45AD-96AA-F7D3BBDEDDA7}"/>
              </a:ext>
            </a:extLst>
          </p:cNvPr>
          <p:cNvSpPr/>
          <p:nvPr/>
        </p:nvSpPr>
        <p:spPr>
          <a:xfrm rot="16200000">
            <a:off x="10557286" y="4631895"/>
            <a:ext cx="201625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
        <p:nvSpPr>
          <p:cNvPr id="31" name="Text Placeholder 23">
            <a:extLst>
              <a:ext uri="{FF2B5EF4-FFF2-40B4-BE49-F238E27FC236}">
                <a16:creationId xmlns:a16="http://schemas.microsoft.com/office/drawing/2014/main" id="{904AE802-7492-4611-88A8-FC4783AAE9AA}"/>
              </a:ext>
            </a:extLst>
          </p:cNvPr>
          <p:cNvSpPr>
            <a:spLocks noGrp="1"/>
          </p:cNvSpPr>
          <p:nvPr>
            <p:ph type="body" sz="quarter" idx="26"/>
          </p:nvPr>
        </p:nvSpPr>
        <p:spPr>
          <a:xfrm>
            <a:off x="863601" y="6252634"/>
            <a:ext cx="7759700" cy="215900"/>
          </a:xfrm>
          <a:solidFill>
            <a:schemeClr val="bg1"/>
          </a:solidFill>
        </p:spPr>
        <p:txBody>
          <a:bodyPr/>
          <a:lstStyle/>
          <a:p>
            <a:r>
              <a:rPr lang="en-GB">
                <a:solidFill>
                  <a:schemeClr val="accent1"/>
                </a:solidFill>
              </a:rPr>
              <a:t>Work with your teams to build the belief maps according to local needs </a:t>
            </a:r>
          </a:p>
        </p:txBody>
      </p:sp>
    </p:spTree>
    <p:extLst>
      <p:ext uri="{BB962C8B-B14F-4D97-AF65-F5344CB8AC3E}">
        <p14:creationId xmlns:p14="http://schemas.microsoft.com/office/powerpoint/2010/main" val="4096788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81DB76-5810-4CF6-AD71-CF06152757A9}"/>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41</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AA3B7AE1-3443-41FD-B197-796960CE171D}"/>
              </a:ext>
            </a:extLst>
          </p:cNvPr>
          <p:cNvSpPr>
            <a:spLocks noGrp="1"/>
          </p:cNvSpPr>
          <p:nvPr>
            <p:ph type="title"/>
          </p:nvPr>
        </p:nvSpPr>
        <p:spPr>
          <a:xfrm>
            <a:off x="841023" y="967035"/>
            <a:ext cx="10464800" cy="853279"/>
          </a:xfrm>
        </p:spPr>
        <p:txBody>
          <a:bodyPr/>
          <a:lstStyle/>
          <a:p>
            <a:pPr>
              <a:lnSpc>
                <a:spcPct val="112000"/>
              </a:lnSpc>
            </a:pPr>
            <a:r>
              <a:rPr lang="en-GB"/>
              <a:t>Behavioural scale – Compassionates</a:t>
            </a:r>
            <a:br>
              <a:rPr lang="en-GB"/>
            </a:br>
            <a:r>
              <a:rPr lang="en-GB" sz="1867"/>
              <a:t>Start gradually, driven by patient need &amp; confidence of </a:t>
            </a:r>
            <a:br>
              <a:rPr lang="en-GB" sz="1867"/>
            </a:br>
            <a:r>
              <a:rPr lang="en-GB" sz="1867"/>
              <a:t>guideline inclusion – slowly becoming first line </a:t>
            </a:r>
            <a:r>
              <a:rPr lang="en-GB" sz="1867" err="1"/>
              <a:t>JAKi</a:t>
            </a:r>
            <a:r>
              <a:rPr lang="en-GB" sz="1867"/>
              <a:t> </a:t>
            </a:r>
            <a:endParaRPr lang="en-GB"/>
          </a:p>
        </p:txBody>
      </p:sp>
      <p:sp>
        <p:nvSpPr>
          <p:cNvPr id="30" name="Text Placeholder 29">
            <a:extLst>
              <a:ext uri="{FF2B5EF4-FFF2-40B4-BE49-F238E27FC236}">
                <a16:creationId xmlns:a16="http://schemas.microsoft.com/office/drawing/2014/main" id="{0A4DC7CA-D97E-4800-B852-D961BD6BABCF}"/>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E120D6DD-643A-4DB1-A20A-CC24C962FD53}"/>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5C0AC542-2387-41EF-86C6-19310CB9ABA6}"/>
              </a:ext>
            </a:extLst>
          </p:cNvPr>
          <p:cNvSpPr txBox="1"/>
          <p:nvPr/>
        </p:nvSpPr>
        <p:spPr>
          <a:xfrm>
            <a:off x="9158893" y="1159321"/>
            <a:ext cx="1419171"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Starts to use JYSELECA as first line JAK inhibitor</a:t>
            </a:r>
          </a:p>
        </p:txBody>
      </p:sp>
      <p:sp>
        <p:nvSpPr>
          <p:cNvPr id="9" name="TextBox 8">
            <a:extLst>
              <a:ext uri="{FF2B5EF4-FFF2-40B4-BE49-F238E27FC236}">
                <a16:creationId xmlns:a16="http://schemas.microsoft.com/office/drawing/2014/main" id="{44945794-96F8-48AD-95F4-83B4789B76FC}"/>
              </a:ext>
            </a:extLst>
          </p:cNvPr>
          <p:cNvSpPr txBox="1"/>
          <p:nvPr/>
        </p:nvSpPr>
        <p:spPr>
          <a:xfrm>
            <a:off x="2979499" y="3949435"/>
            <a:ext cx="1419171" cy="961011"/>
          </a:xfrm>
          <a:prstGeom prst="rect">
            <a:avLst/>
          </a:prstGeom>
          <a:solidFill>
            <a:schemeClr val="accent6"/>
          </a:solidFill>
        </p:spPr>
        <p:txBody>
          <a:bodyPr wrap="square" tIns="0" rtlCol="0" anchor="b"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Attends a discussion with local expert about their experiences with JYSELECA &amp; its safety profile </a:t>
            </a:r>
          </a:p>
        </p:txBody>
      </p:sp>
      <p:sp>
        <p:nvSpPr>
          <p:cNvPr id="10" name="TextBox 9">
            <a:extLst>
              <a:ext uri="{FF2B5EF4-FFF2-40B4-BE49-F238E27FC236}">
                <a16:creationId xmlns:a16="http://schemas.microsoft.com/office/drawing/2014/main" id="{CC15825E-9ABB-420D-8C86-B567346F900F}"/>
              </a:ext>
            </a:extLst>
          </p:cNvPr>
          <p:cNvSpPr txBox="1"/>
          <p:nvPr/>
        </p:nvSpPr>
        <p:spPr>
          <a:xfrm>
            <a:off x="5081287" y="3019156"/>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Prescribes JYSELECA for some patients where safety &amp; simplicity are important</a:t>
            </a:r>
          </a:p>
        </p:txBody>
      </p:sp>
      <p:sp>
        <p:nvSpPr>
          <p:cNvPr id="11" name="TextBox 10">
            <a:extLst>
              <a:ext uri="{FF2B5EF4-FFF2-40B4-BE49-F238E27FC236}">
                <a16:creationId xmlns:a16="http://schemas.microsoft.com/office/drawing/2014/main" id="{FBDECE10-E58D-4C3C-A172-8408B37EF536}"/>
              </a:ext>
            </a:extLst>
          </p:cNvPr>
          <p:cNvSpPr txBox="1"/>
          <p:nvPr/>
        </p:nvSpPr>
        <p:spPr>
          <a:xfrm>
            <a:off x="7183075" y="2095609"/>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Monitors feedback &amp; safety signals in JYSELECA patients</a:t>
            </a:r>
          </a:p>
        </p:txBody>
      </p:sp>
      <p:pic>
        <p:nvPicPr>
          <p:cNvPr id="12" name="Picture 11">
            <a:extLst>
              <a:ext uri="{FF2B5EF4-FFF2-40B4-BE49-F238E27FC236}">
                <a16:creationId xmlns:a16="http://schemas.microsoft.com/office/drawing/2014/main" id="{B6F03DBE-F922-4827-9EEF-8220E80D82A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10557" y="4990100"/>
            <a:ext cx="756107" cy="812381"/>
          </a:xfrm>
          <a:prstGeom prst="rect">
            <a:avLst/>
          </a:prstGeom>
        </p:spPr>
      </p:pic>
      <p:sp>
        <p:nvSpPr>
          <p:cNvPr id="13" name="Isosceles Triangle 12">
            <a:extLst>
              <a:ext uri="{FF2B5EF4-FFF2-40B4-BE49-F238E27FC236}">
                <a16:creationId xmlns:a16="http://schemas.microsoft.com/office/drawing/2014/main" id="{89E9781E-D8C4-4B8F-BC85-55575898C6B8}"/>
              </a:ext>
            </a:extLst>
          </p:cNvPr>
          <p:cNvSpPr>
            <a:spLocks/>
          </p:cNvSpPr>
          <p:nvPr/>
        </p:nvSpPr>
        <p:spPr bwMode="auto">
          <a:xfrm rot="5400000">
            <a:off x="2402596" y="5281659"/>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513D16CA-A985-43F5-AAC8-B3A24D9495E4}"/>
              </a:ext>
            </a:extLst>
          </p:cNvPr>
          <p:cNvSpPr>
            <a:spLocks/>
          </p:cNvSpPr>
          <p:nvPr/>
        </p:nvSpPr>
        <p:spPr bwMode="auto">
          <a:xfrm>
            <a:off x="3588283" y="5021674"/>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C27F9180-BC9E-450A-AB3D-2F88779D6E80}"/>
              </a:ext>
            </a:extLst>
          </p:cNvPr>
          <p:cNvSpPr txBox="1"/>
          <p:nvPr/>
        </p:nvSpPr>
        <p:spPr>
          <a:xfrm>
            <a:off x="877711" y="4885812"/>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Uses a variety of products based on patient need &amp; guideline recommendations</a:t>
            </a:r>
          </a:p>
        </p:txBody>
      </p:sp>
      <p:pic>
        <p:nvPicPr>
          <p:cNvPr id="16" name="Picture 15">
            <a:extLst>
              <a:ext uri="{FF2B5EF4-FFF2-40B4-BE49-F238E27FC236}">
                <a16:creationId xmlns:a16="http://schemas.microsoft.com/office/drawing/2014/main" id="{BD4DA16F-6144-494C-B559-DE3FB6CB68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10739" y="4055299"/>
            <a:ext cx="753175" cy="809231"/>
          </a:xfrm>
          <a:prstGeom prst="rect">
            <a:avLst/>
          </a:prstGeom>
        </p:spPr>
      </p:pic>
      <p:sp>
        <p:nvSpPr>
          <p:cNvPr id="17" name="Isosceles Triangle 16">
            <a:extLst>
              <a:ext uri="{FF2B5EF4-FFF2-40B4-BE49-F238E27FC236}">
                <a16:creationId xmlns:a16="http://schemas.microsoft.com/office/drawing/2014/main" id="{7F081C08-730A-4941-8431-F95C58F9E5A8}"/>
              </a:ext>
            </a:extLst>
          </p:cNvPr>
          <p:cNvSpPr>
            <a:spLocks/>
          </p:cNvSpPr>
          <p:nvPr/>
        </p:nvSpPr>
        <p:spPr bwMode="auto">
          <a:xfrm rot="5400000">
            <a:off x="4499077" y="4345282"/>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F98A3864-9F02-426E-A7BA-41F17B8E8A8F}"/>
              </a:ext>
            </a:extLst>
          </p:cNvPr>
          <p:cNvSpPr>
            <a:spLocks/>
          </p:cNvSpPr>
          <p:nvPr/>
        </p:nvSpPr>
        <p:spPr bwMode="auto">
          <a:xfrm>
            <a:off x="5694872" y="4080983"/>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696B1D94-B0D9-47DE-A85F-E7A01A6A556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93074" y="3121637"/>
            <a:ext cx="759473" cy="815999"/>
          </a:xfrm>
          <a:prstGeom prst="rect">
            <a:avLst/>
          </a:prstGeom>
        </p:spPr>
      </p:pic>
      <p:sp>
        <p:nvSpPr>
          <p:cNvPr id="20" name="Isosceles Triangle 19">
            <a:extLst>
              <a:ext uri="{FF2B5EF4-FFF2-40B4-BE49-F238E27FC236}">
                <a16:creationId xmlns:a16="http://schemas.microsoft.com/office/drawing/2014/main" id="{ED99DCBE-25C2-4ADE-AAB7-E22879433039}"/>
              </a:ext>
            </a:extLst>
          </p:cNvPr>
          <p:cNvSpPr>
            <a:spLocks/>
          </p:cNvSpPr>
          <p:nvPr/>
        </p:nvSpPr>
        <p:spPr bwMode="auto">
          <a:xfrm rot="5400000">
            <a:off x="6595559" y="3415003"/>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B14CC81F-E395-4422-B095-7F8549B3BC9E}"/>
              </a:ext>
            </a:extLst>
          </p:cNvPr>
          <p:cNvSpPr>
            <a:spLocks/>
          </p:cNvSpPr>
          <p:nvPr/>
        </p:nvSpPr>
        <p:spPr bwMode="auto">
          <a:xfrm>
            <a:off x="7796660" y="3140291"/>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D0081B64-C522-46AC-8BFF-26F18CD5A2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85021" y="2198090"/>
            <a:ext cx="759473" cy="815999"/>
          </a:xfrm>
          <a:prstGeom prst="rect">
            <a:avLst/>
          </a:prstGeom>
        </p:spPr>
      </p:pic>
      <p:sp>
        <p:nvSpPr>
          <p:cNvPr id="23" name="Isosceles Triangle 22">
            <a:extLst>
              <a:ext uri="{FF2B5EF4-FFF2-40B4-BE49-F238E27FC236}">
                <a16:creationId xmlns:a16="http://schemas.microsoft.com/office/drawing/2014/main" id="{21502066-7712-480D-80E8-B2694A138283}"/>
              </a:ext>
            </a:extLst>
          </p:cNvPr>
          <p:cNvSpPr>
            <a:spLocks/>
          </p:cNvSpPr>
          <p:nvPr/>
        </p:nvSpPr>
        <p:spPr bwMode="auto">
          <a:xfrm rot="5400000">
            <a:off x="8692041" y="2491456"/>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13734811-7311-4FD6-A850-CCBC29BC671B}"/>
              </a:ext>
            </a:extLst>
          </p:cNvPr>
          <p:cNvSpPr>
            <a:spLocks/>
          </p:cNvSpPr>
          <p:nvPr/>
        </p:nvSpPr>
        <p:spPr bwMode="auto">
          <a:xfrm>
            <a:off x="9868479" y="2199600"/>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5685058B-5C45-4834-AB24-C9FC7DE4FAC1}"/>
              </a:ext>
            </a:extLst>
          </p:cNvPr>
          <p:cNvCxnSpPr/>
          <p:nvPr/>
        </p:nvCxnSpPr>
        <p:spPr bwMode="auto">
          <a:xfrm flipV="1">
            <a:off x="875818" y="3944918"/>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1EB1B7C0-8037-46A5-BADB-BA00E96D6E5E}"/>
              </a:ext>
            </a:extLst>
          </p:cNvPr>
          <p:cNvCxnSpPr/>
          <p:nvPr/>
        </p:nvCxnSpPr>
        <p:spPr bwMode="auto">
          <a:xfrm flipV="1">
            <a:off x="4382259" y="3013355"/>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3BA302D3-47BA-4921-81D9-33333599AC96}"/>
              </a:ext>
            </a:extLst>
          </p:cNvPr>
          <p:cNvCxnSpPr/>
          <p:nvPr/>
        </p:nvCxnSpPr>
        <p:spPr bwMode="auto">
          <a:xfrm flipV="1">
            <a:off x="6466227" y="2085172"/>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1F855DF4-C1C4-4D09-8674-5A2A3AB0A297}"/>
              </a:ext>
            </a:extLst>
          </p:cNvPr>
          <p:cNvCxnSpPr/>
          <p:nvPr/>
        </p:nvCxnSpPr>
        <p:spPr bwMode="auto">
          <a:xfrm flipV="1">
            <a:off x="8546221" y="1159321"/>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picture containing drawing, sign&#10;&#10;Description automatically generated">
            <a:extLst>
              <a:ext uri="{FF2B5EF4-FFF2-40B4-BE49-F238E27FC236}">
                <a16:creationId xmlns:a16="http://schemas.microsoft.com/office/drawing/2014/main" id="{B329A862-4365-46AE-A277-6D69AA8BB05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92547" y="537634"/>
            <a:ext cx="720000" cy="720607"/>
          </a:xfrm>
          <a:prstGeom prst="rect">
            <a:avLst/>
          </a:prstGeom>
        </p:spPr>
      </p:pic>
    </p:spTree>
    <p:extLst>
      <p:ext uri="{BB962C8B-B14F-4D97-AF65-F5344CB8AC3E}">
        <p14:creationId xmlns:p14="http://schemas.microsoft.com/office/powerpoint/2010/main" val="73345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F978276-B4C5-494B-AA50-DF4E38956EA0}"/>
              </a:ext>
            </a:extLst>
          </p:cNvPr>
          <p:cNvSpPr>
            <a:spLocks noGrp="1"/>
          </p:cNvSpPr>
          <p:nvPr>
            <p:ph type="body" sz="quarter" idx="14"/>
          </p:nvPr>
        </p:nvSpPr>
        <p:spPr/>
        <p:txBody>
          <a:bodyPr/>
          <a:lstStyle/>
          <a:p>
            <a:endParaRPr lang="en-GB"/>
          </a:p>
        </p:txBody>
      </p:sp>
      <p:sp>
        <p:nvSpPr>
          <p:cNvPr id="14" name="Text Placeholder 13">
            <a:extLst>
              <a:ext uri="{FF2B5EF4-FFF2-40B4-BE49-F238E27FC236}">
                <a16:creationId xmlns:a16="http://schemas.microsoft.com/office/drawing/2014/main" id="{106D63F1-5F4C-4243-A1A5-9FEF5553BA70}"/>
              </a:ext>
            </a:extLst>
          </p:cNvPr>
          <p:cNvSpPr>
            <a:spLocks noGrp="1"/>
          </p:cNvSpPr>
          <p:nvPr>
            <p:ph type="body" sz="quarter" idx="26"/>
          </p:nvPr>
        </p:nvSpPr>
        <p:spPr/>
        <p:txBody>
          <a:bodyPr/>
          <a:lstStyle/>
          <a:p>
            <a:endParaRPr lang="en-GB"/>
          </a:p>
        </p:txBody>
      </p:sp>
      <p:graphicFrame>
        <p:nvGraphicFramePr>
          <p:cNvPr id="15" name="Table 10">
            <a:extLst>
              <a:ext uri="{FF2B5EF4-FFF2-40B4-BE49-F238E27FC236}">
                <a16:creationId xmlns:a16="http://schemas.microsoft.com/office/drawing/2014/main" id="{2398DD12-8E18-4DF2-AB05-70AC69CEBB0A}"/>
              </a:ext>
            </a:extLst>
          </p:cNvPr>
          <p:cNvGraphicFramePr>
            <a:graphicFrameLocks noGrp="1"/>
          </p:cNvGraphicFramePr>
          <p:nvPr/>
        </p:nvGraphicFramePr>
        <p:xfrm>
          <a:off x="589030" y="318979"/>
          <a:ext cx="11315103" cy="381000"/>
        </p:xfrm>
        <a:graphic>
          <a:graphicData uri="http://schemas.openxmlformats.org/drawingml/2006/table">
            <a:tbl>
              <a:tblPr firstRow="1" bandRow="1"/>
              <a:tblGrid>
                <a:gridCol w="11315103">
                  <a:extLst>
                    <a:ext uri="{9D8B030D-6E8A-4147-A177-3AD203B41FA5}">
                      <a16:colId xmlns:a16="http://schemas.microsoft.com/office/drawing/2014/main" val="1927243919"/>
                    </a:ext>
                  </a:extLst>
                </a:gridCol>
              </a:tblGrid>
              <a:tr h="37592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algn="ctr"/>
                      <a:r>
                        <a:rPr lang="en-GB" sz="1900"/>
                        <a:t>Behavioural Research Outcomes: COMPASSIONATES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CA509"/>
                    </a:solidFill>
                  </a:tcPr>
                </a:tc>
                <a:extLst>
                  <a:ext uri="{0D108BD9-81ED-4DB2-BD59-A6C34878D82A}">
                    <a16:rowId xmlns:a16="http://schemas.microsoft.com/office/drawing/2014/main" val="3599621383"/>
                  </a:ext>
                </a:extLst>
              </a:tr>
            </a:tbl>
          </a:graphicData>
        </a:graphic>
      </p:graphicFrame>
      <p:graphicFrame>
        <p:nvGraphicFramePr>
          <p:cNvPr id="16" name="Table 10">
            <a:extLst>
              <a:ext uri="{FF2B5EF4-FFF2-40B4-BE49-F238E27FC236}">
                <a16:creationId xmlns:a16="http://schemas.microsoft.com/office/drawing/2014/main" id="{C481F092-01AC-4F51-BDF0-3110C471FF4D}"/>
              </a:ext>
            </a:extLst>
          </p:cNvPr>
          <p:cNvGraphicFramePr>
            <a:graphicFrameLocks noGrp="1"/>
          </p:cNvGraphicFramePr>
          <p:nvPr/>
        </p:nvGraphicFramePr>
        <p:xfrm>
          <a:off x="589031" y="636445"/>
          <a:ext cx="5580000" cy="2063215"/>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2063215">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500" b="1">
                          <a:solidFill>
                            <a:schemeClr val="tx2"/>
                          </a:solidFill>
                          <a:latin typeface="Arial" panose="020B0604020202020204" pitchFamily="34" charset="0"/>
                          <a:cs typeface="Arial" panose="020B0604020202020204" pitchFamily="34" charset="0"/>
                        </a:rPr>
                        <a:t>What are the key </a:t>
                      </a:r>
                      <a:r>
                        <a:rPr lang="en" sz="1500" b="1">
                          <a:solidFill>
                            <a:srgbClr val="8CA509"/>
                          </a:solidFill>
                          <a:latin typeface="Arial" panose="020B0604020202020204" pitchFamily="34" charset="0"/>
                          <a:cs typeface="Arial" panose="020B0604020202020204" pitchFamily="34" charset="0"/>
                        </a:rPr>
                        <a:t>barriers </a:t>
                      </a:r>
                      <a:r>
                        <a:rPr lang="en-GB" sz="1500" b="1">
                          <a:solidFill>
                            <a:schemeClr val="tx2"/>
                          </a:solidFill>
                          <a:latin typeface="Arial" panose="020B0604020202020204" pitchFamily="34" charset="0"/>
                          <a:cs typeface="Arial" panose="020B0604020202020204" pitchFamily="34" charset="0"/>
                        </a:rPr>
                        <a:t>for this segment</a:t>
                      </a:r>
                      <a:r>
                        <a:rPr lang="en" sz="1500" b="1">
                          <a:solidFill>
                            <a:schemeClr val="tx2"/>
                          </a:solidFill>
                          <a:latin typeface="Arial" panose="020B0604020202020204" pitchFamily="34" charset="0"/>
                          <a:cs typeface="Arial" panose="020B0604020202020204" pitchFamily="34" charset="0"/>
                        </a:rPr>
                        <a:t> (motivational and ability)</a:t>
                      </a:r>
                      <a:endParaRPr sz="1500" b="1">
                        <a:solidFill>
                          <a:schemeClr val="tx2"/>
                        </a:solidFill>
                        <a:latin typeface="Arial" panose="020B0604020202020204" pitchFamily="34" charset="0"/>
                        <a:cs typeface="Arial" panose="020B0604020202020204" pitchFamily="34" charset="0"/>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Environment must be supportive (peers, guidelines, etc.)</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Risk averse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Payer guidelines are not supportive of JAKs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7" name="Table 10">
            <a:extLst>
              <a:ext uri="{FF2B5EF4-FFF2-40B4-BE49-F238E27FC236}">
                <a16:creationId xmlns:a16="http://schemas.microsoft.com/office/drawing/2014/main" id="{C77D8FAB-0D32-49DA-ABA0-ABB11BA6C6F5}"/>
              </a:ext>
            </a:extLst>
          </p:cNvPr>
          <p:cNvGraphicFramePr>
            <a:graphicFrameLocks noGrp="1"/>
          </p:cNvGraphicFramePr>
          <p:nvPr/>
        </p:nvGraphicFramePr>
        <p:xfrm>
          <a:off x="6179918" y="636445"/>
          <a:ext cx="5724214" cy="2563956"/>
        </p:xfrm>
        <a:graphic>
          <a:graphicData uri="http://schemas.openxmlformats.org/drawingml/2006/table">
            <a:tbl>
              <a:tblPr firstRow="1" bandRow="1"/>
              <a:tblGrid>
                <a:gridCol w="1942673">
                  <a:extLst>
                    <a:ext uri="{9D8B030D-6E8A-4147-A177-3AD203B41FA5}">
                      <a16:colId xmlns:a16="http://schemas.microsoft.com/office/drawing/2014/main" val="1927243919"/>
                    </a:ext>
                  </a:extLst>
                </a:gridCol>
                <a:gridCol w="3781541">
                  <a:extLst>
                    <a:ext uri="{9D8B030D-6E8A-4147-A177-3AD203B41FA5}">
                      <a16:colId xmlns:a16="http://schemas.microsoft.com/office/drawing/2014/main" val="2025790513"/>
                    </a:ext>
                  </a:extLst>
                </a:gridCol>
              </a:tblGrid>
              <a:tr h="256395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What </a:t>
                      </a:r>
                      <a:r>
                        <a:rPr lang="en-GB" sz="1500" b="1">
                          <a:solidFill>
                            <a:srgbClr val="8CA509"/>
                          </a:solidFill>
                          <a:latin typeface="Arial" panose="020B0604020202020204" pitchFamily="34" charset="0"/>
                          <a:cs typeface="Arial" panose="020B0604020202020204" pitchFamily="34" charset="0"/>
                        </a:rPr>
                        <a:t>triggers</a:t>
                      </a:r>
                      <a:r>
                        <a:rPr lang="en-GB" sz="1500" b="1">
                          <a:solidFill>
                            <a:schemeClr val="tx2"/>
                          </a:solidFill>
                          <a:latin typeface="Arial" panose="020B0604020202020204" pitchFamily="34" charset="0"/>
                          <a:cs typeface="Arial" panose="020B0604020202020204" pitchFamily="34" charset="0"/>
                        </a:rPr>
                        <a:t> might overcome these barriers</a:t>
                      </a:r>
                      <a:endParaRPr sz="1500" b="0">
                        <a:solidFill>
                          <a:schemeClr val="tx2"/>
                        </a:solidFill>
                        <a:latin typeface="Arial" panose="020B0604020202020204" pitchFamily="34" charset="0"/>
                        <a:cs typeface="Arial" panose="020B0604020202020204" pitchFamily="34" charset="0"/>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Seeing others in authority use </a:t>
                      </a:r>
                      <a:r>
                        <a:rPr lang="en-GB" sz="1200" b="0" kern="1200" err="1">
                          <a:solidFill>
                            <a:schemeClr val="tx2"/>
                          </a:solidFill>
                          <a:latin typeface="Arial" panose="020B0604020202020204" pitchFamily="34" charset="0"/>
                          <a:ea typeface="+mn-ea"/>
                          <a:cs typeface="Arial" panose="020B0604020202020204" pitchFamily="34" charset="0"/>
                        </a:rPr>
                        <a:t>JAKs</a:t>
                      </a:r>
                      <a:r>
                        <a:rPr lang="en-GB" sz="1200" b="0" kern="1200">
                          <a:solidFill>
                            <a:schemeClr val="tx2"/>
                          </a:solidFill>
                          <a:latin typeface="Arial" panose="020B0604020202020204" pitchFamily="34" charset="0"/>
                          <a:ea typeface="+mn-ea"/>
                          <a:cs typeface="Arial" panose="020B0604020202020204" pitchFamily="34" charset="0"/>
                        </a:rPr>
                        <a:t> (Nat'l KOLs)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Patient requests, patient benefit information</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Use of clinical data - made as simple as possible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Help patients deal with loss aversion, understand benefits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8" name="Table 10">
            <a:extLst>
              <a:ext uri="{FF2B5EF4-FFF2-40B4-BE49-F238E27FC236}">
                <a16:creationId xmlns:a16="http://schemas.microsoft.com/office/drawing/2014/main" id="{02350F25-47E4-4294-8BE9-481FEA55B3F8}"/>
              </a:ext>
            </a:extLst>
          </p:cNvPr>
          <p:cNvGraphicFramePr>
            <a:graphicFrameLocks noGrp="1"/>
          </p:cNvGraphicFramePr>
          <p:nvPr/>
        </p:nvGraphicFramePr>
        <p:xfrm>
          <a:off x="589031" y="2709310"/>
          <a:ext cx="5580000" cy="1702409"/>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1702409">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Priority </a:t>
                      </a:r>
                      <a:r>
                        <a:rPr lang="en-GB" sz="1500" b="1">
                          <a:solidFill>
                            <a:srgbClr val="8CA509"/>
                          </a:solidFill>
                          <a:latin typeface="Arial" panose="020B0604020202020204" pitchFamily="34" charset="0"/>
                          <a:cs typeface="Arial" panose="020B0604020202020204" pitchFamily="34" charset="0"/>
                        </a:rPr>
                        <a:t>messages</a:t>
                      </a:r>
                      <a:r>
                        <a:rPr lang="en-GB" sz="1500" b="1">
                          <a:solidFill>
                            <a:schemeClr val="tx2"/>
                          </a:solidFill>
                          <a:latin typeface="Arial" panose="020B0604020202020204" pitchFamily="34" charset="0"/>
                          <a:cs typeface="Arial" panose="020B0604020202020204" pitchFamily="34" charset="0"/>
                        </a:rPr>
                        <a:t>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Set up support of local guidelines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Safety pages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Focus on patient need</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Establish MOA (Tx framework)</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9" name="Table 10">
            <a:extLst>
              <a:ext uri="{FF2B5EF4-FFF2-40B4-BE49-F238E27FC236}">
                <a16:creationId xmlns:a16="http://schemas.microsoft.com/office/drawing/2014/main" id="{D791D150-77FC-47D5-A125-F5D30A2F7DE9}"/>
              </a:ext>
            </a:extLst>
          </p:cNvPr>
          <p:cNvGraphicFramePr>
            <a:graphicFrameLocks noGrp="1"/>
          </p:cNvGraphicFramePr>
          <p:nvPr/>
        </p:nvGraphicFramePr>
        <p:xfrm>
          <a:off x="589031" y="4421371"/>
          <a:ext cx="5580000" cy="1778000"/>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1853244">
                  <a:extLst>
                    <a:ext uri="{9D8B030D-6E8A-4147-A177-3AD203B41FA5}">
                      <a16:colId xmlns:a16="http://schemas.microsoft.com/office/drawing/2014/main" val="2025790513"/>
                    </a:ext>
                  </a:extLst>
                </a:gridCol>
                <a:gridCol w="1853244">
                  <a:extLst>
                    <a:ext uri="{9D8B030D-6E8A-4147-A177-3AD203B41FA5}">
                      <a16:colId xmlns:a16="http://schemas.microsoft.com/office/drawing/2014/main" val="446502618"/>
                    </a:ext>
                  </a:extLst>
                </a:gridCol>
              </a:tblGrid>
              <a:tr h="177800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8CA509"/>
                          </a:solidFill>
                          <a:latin typeface="Arial" panose="020B0604020202020204" pitchFamily="34" charset="0"/>
                          <a:cs typeface="Arial" panose="020B0604020202020204" pitchFamily="34" charset="0"/>
                        </a:rPr>
                        <a:t>Words</a:t>
                      </a:r>
                      <a:r>
                        <a:rPr lang="en-GB" sz="1500" b="1">
                          <a:solidFill>
                            <a:schemeClr val="tx2"/>
                          </a:solidFill>
                          <a:latin typeface="Arial" panose="020B0604020202020204" pitchFamily="34" charset="0"/>
                          <a:cs typeface="Arial" panose="020B0604020202020204" pitchFamily="34" charset="0"/>
                        </a:rPr>
                        <a:t> to amplify or avoid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8CA509"/>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Used by KOLs</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You’re not the first/only one</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Patient quality of life Patient as a person (not a joint, or DAS score)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8CA509"/>
                          </a:solidFill>
                          <a:latin typeface="Arial" panose="020B0604020202020204" pitchFamily="34" charset="0"/>
                          <a:ea typeface="+mn-ea"/>
                          <a:cs typeface="Arial" panose="020B0604020202020204" pitchFamily="34" charset="0"/>
                        </a:rPr>
                        <a:t>AVOID</a:t>
                      </a:r>
                    </a:p>
                    <a:p>
                      <a:pPr marL="0" algn="ctr" defTabSz="914397" rtl="0" eaLnBrk="1" latinLnBrk="0" hangingPunct="1">
                        <a:spcAft>
                          <a:spcPts val="600"/>
                        </a:spcAft>
                      </a:pPr>
                      <a:endParaRPr lang="en-GB" sz="1200" b="0" kern="1200">
                        <a:solidFill>
                          <a:srgbClr val="8CA509"/>
                        </a:solidFill>
                        <a:latin typeface="Arial" panose="020B0604020202020204" pitchFamily="34" charset="0"/>
                        <a:ea typeface="+mn-ea"/>
                        <a:cs typeface="Arial" panose="020B0604020202020204" pitchFamily="34" charset="0"/>
                      </a:endParaRP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“Leading edge”</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Pressure/overbearing:   “You should/have to…”</a:t>
                      </a:r>
                    </a:p>
                    <a:p>
                      <a:pPr marL="0" algn="ctr" defTabSz="914397" rtl="0" eaLnBrk="1" latinLnBrk="0" hangingPunct="1">
                        <a:spcAft>
                          <a:spcPts val="600"/>
                        </a:spcAft>
                      </a:pPr>
                      <a:endParaRPr lang="en-GB" sz="1200" b="0" kern="1200">
                        <a:solidFill>
                          <a:schemeClr val="tx1"/>
                        </a:solidFill>
                        <a:latin typeface="Arial" panose="020B0604020202020204" pitchFamily="34" charset="0"/>
                        <a:ea typeface="+mn-ea"/>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20" name="Table 10">
            <a:extLst>
              <a:ext uri="{FF2B5EF4-FFF2-40B4-BE49-F238E27FC236}">
                <a16:creationId xmlns:a16="http://schemas.microsoft.com/office/drawing/2014/main" id="{9BB11F9D-2564-4B36-9982-3416E68ADA45}"/>
              </a:ext>
            </a:extLst>
          </p:cNvPr>
          <p:cNvGraphicFramePr>
            <a:graphicFrameLocks noGrp="1"/>
          </p:cNvGraphicFramePr>
          <p:nvPr/>
        </p:nvGraphicFramePr>
        <p:xfrm>
          <a:off x="6179919" y="3200400"/>
          <a:ext cx="5724212" cy="2867887"/>
        </p:xfrm>
        <a:graphic>
          <a:graphicData uri="http://schemas.openxmlformats.org/drawingml/2006/table">
            <a:tbl>
              <a:tblPr firstRow="1" bandRow="1"/>
              <a:tblGrid>
                <a:gridCol w="1942671">
                  <a:extLst>
                    <a:ext uri="{9D8B030D-6E8A-4147-A177-3AD203B41FA5}">
                      <a16:colId xmlns:a16="http://schemas.microsoft.com/office/drawing/2014/main" val="1927243919"/>
                    </a:ext>
                  </a:extLst>
                </a:gridCol>
                <a:gridCol w="3781541">
                  <a:extLst>
                    <a:ext uri="{9D8B030D-6E8A-4147-A177-3AD203B41FA5}">
                      <a16:colId xmlns:a16="http://schemas.microsoft.com/office/drawing/2014/main" val="2025790513"/>
                    </a:ext>
                  </a:extLst>
                </a:gridCol>
              </a:tblGrid>
              <a:tr h="573577">
                <a:tc rowSpan="5">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8CA509"/>
                          </a:solidFill>
                        </a:rPr>
                        <a:t>Top 5 things </a:t>
                      </a:r>
                      <a:r>
                        <a:rPr lang="en-GB" sz="1500" b="1">
                          <a:solidFill>
                            <a:schemeClr val="tx2"/>
                          </a:solidFill>
                        </a:rPr>
                        <a:t>to consider for this group</a:t>
                      </a:r>
                      <a:endParaRPr sz="1500" b="0">
                        <a:solidFill>
                          <a:schemeClr val="tx2"/>
                        </a:solidFill>
                      </a:endParaRPr>
                    </a:p>
                  </a:txBody>
                  <a:tcPr marL="45720" marR="4572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CA509">
                        <a:alpha val="1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1. Use supportive environment to make it easy for them to use (guidelines, peers, etc.)</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2453198084"/>
                  </a:ext>
                </a:extLst>
              </a:tr>
              <a:tr h="573577">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2. Appeal to patient centricity (Simplicity, efficacy, safety, any benefit to patient)</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1197480894"/>
                  </a:ext>
                </a:extLst>
              </a:tr>
              <a:tr h="573579">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3. Use patient profiles to get them thinking about the benefit to specific patient (simplifies choice)</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2619301964"/>
                  </a:ext>
                </a:extLst>
              </a:tr>
              <a:tr h="573577">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4. Will need to see peer endorsement, and compliance with guidelines</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1112496840"/>
                  </a:ext>
                </a:extLst>
              </a:tr>
              <a:tr h="573577">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Avoid cognitive overload – don’t give too much information</a:t>
                      </a:r>
                      <a:endParaRPr lang="en-GB" sz="1200" b="0" kern="1200">
                        <a:solidFill>
                          <a:srgbClr val="FF0000"/>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4082849345"/>
                  </a:ext>
                </a:extLst>
              </a:tr>
            </a:tbl>
          </a:graphicData>
        </a:graphic>
      </p:graphicFrame>
      <p:pic>
        <p:nvPicPr>
          <p:cNvPr id="21" name="Picture 20" descr="A picture containing drawing, sign&#10;&#10;Description automatically generated">
            <a:extLst>
              <a:ext uri="{FF2B5EF4-FFF2-40B4-BE49-F238E27FC236}">
                <a16:creationId xmlns:a16="http://schemas.microsoft.com/office/drawing/2014/main" id="{E76AC723-5A37-4896-9356-45619635FDC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2418" y="3410323"/>
            <a:ext cx="863271" cy="864000"/>
          </a:xfrm>
          <a:prstGeom prst="rect">
            <a:avLst/>
          </a:prstGeom>
        </p:spPr>
      </p:pic>
      <p:sp>
        <p:nvSpPr>
          <p:cNvPr id="22" name="Slide Number Placeholder 1">
            <a:extLst>
              <a:ext uri="{FF2B5EF4-FFF2-40B4-BE49-F238E27FC236}">
                <a16:creationId xmlns:a16="http://schemas.microsoft.com/office/drawing/2014/main" id="{2004B71A-54D2-4867-ADA5-B3AF5797E425}"/>
              </a:ext>
            </a:extLst>
          </p:cNvPr>
          <p:cNvSpPr>
            <a:spLocks noGrp="1"/>
          </p:cNvSpPr>
          <p:nvPr>
            <p:ph type="sldNum" sz="quarter" idx="11"/>
          </p:nvPr>
        </p:nvSpPr>
        <p:spPr>
          <a:xfrm>
            <a:off x="9730272" y="6376112"/>
            <a:ext cx="601133" cy="171449"/>
          </a:xfrm>
        </p:spPr>
        <p:txBody>
          <a:bodyPr/>
          <a:lstStyle/>
          <a:p>
            <a:pPr defTabSz="914377">
              <a:defRPr/>
            </a:pPr>
            <a:fld id="{72704E50-790F-004D-A3FC-F1A2CCAC1708}" type="slidenum">
              <a:rPr lang="en-US">
                <a:solidFill>
                  <a:srgbClr val="A5A6A5"/>
                </a:solidFill>
                <a:latin typeface="Calibri" panose="020F0502020204030204"/>
              </a:rPr>
              <a:pPr defTabSz="914377">
                <a:defRPr/>
              </a:pPr>
              <a:t>42</a:t>
            </a:fld>
            <a:endParaRPr lang="en-US">
              <a:solidFill>
                <a:srgbClr val="A5A6A5"/>
              </a:solidFill>
              <a:latin typeface="Calibri" panose="020F0502020204030204"/>
            </a:endParaRPr>
          </a:p>
        </p:txBody>
      </p:sp>
    </p:spTree>
    <p:extLst>
      <p:ext uri="{BB962C8B-B14F-4D97-AF65-F5344CB8AC3E}">
        <p14:creationId xmlns:p14="http://schemas.microsoft.com/office/powerpoint/2010/main" val="3967555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C46D52-CD3D-4C19-87E6-97FD3A3B2323}"/>
              </a:ext>
            </a:extLst>
          </p:cNvPr>
          <p:cNvSpPr>
            <a:spLocks noGrp="1"/>
          </p:cNvSpPr>
          <p:nvPr>
            <p:ph type="sldNum" sz="quarter" idx="11"/>
          </p:nvPr>
        </p:nvSpPr>
        <p:spPr/>
        <p:txBody>
          <a:bodyPr/>
          <a:lstStyle/>
          <a:p>
            <a:pPr defTabSz="914377">
              <a:defRPr/>
            </a:pPr>
            <a:fld id="{72704E50-790F-004D-A3FC-F1A2CCAC1708}" type="slidenum">
              <a:rPr lang="en-US">
                <a:solidFill>
                  <a:srgbClr val="A5A6A5"/>
                </a:solidFill>
                <a:latin typeface="Calibri" panose="020F0502020204030204"/>
              </a:rPr>
              <a:pPr defTabSz="914377">
                <a:defRPr/>
              </a:pPr>
              <a:t>43</a:t>
            </a:fld>
            <a:endParaRPr lang="en-US">
              <a:solidFill>
                <a:srgbClr val="A5A6A5"/>
              </a:solidFill>
              <a:latin typeface="Calibri" panose="020F0502020204030204"/>
            </a:endParaRPr>
          </a:p>
        </p:txBody>
      </p:sp>
      <p:sp>
        <p:nvSpPr>
          <p:cNvPr id="7" name="Text Placeholder 6">
            <a:extLst>
              <a:ext uri="{FF2B5EF4-FFF2-40B4-BE49-F238E27FC236}">
                <a16:creationId xmlns:a16="http://schemas.microsoft.com/office/drawing/2014/main" id="{8A8E34A5-9072-4840-B008-AF07F03A2DEF}"/>
              </a:ext>
            </a:extLst>
          </p:cNvPr>
          <p:cNvSpPr>
            <a:spLocks noGrp="1"/>
          </p:cNvSpPr>
          <p:nvPr>
            <p:ph type="body" sz="quarter" idx="14"/>
          </p:nvPr>
        </p:nvSpPr>
        <p:spPr/>
        <p:txBody>
          <a:bodyPr/>
          <a:lstStyle/>
          <a:p>
            <a:endParaRPr lang="en-GB"/>
          </a:p>
        </p:txBody>
      </p:sp>
      <p:sp>
        <p:nvSpPr>
          <p:cNvPr id="10" name="Rectangle 9">
            <a:extLst>
              <a:ext uri="{FF2B5EF4-FFF2-40B4-BE49-F238E27FC236}">
                <a16:creationId xmlns:a16="http://schemas.microsoft.com/office/drawing/2014/main" id="{82DA48AB-CFA9-4A2E-8298-E699761E9ED8}"/>
              </a:ext>
            </a:extLst>
          </p:cNvPr>
          <p:cNvSpPr/>
          <p:nvPr/>
        </p:nvSpPr>
        <p:spPr>
          <a:xfrm>
            <a:off x="905443" y="1708469"/>
            <a:ext cx="4998536"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a:t>
            </a:r>
          </a:p>
        </p:txBody>
      </p:sp>
      <p:sp>
        <p:nvSpPr>
          <p:cNvPr id="11" name="Oval 10">
            <a:extLst>
              <a:ext uri="{FF2B5EF4-FFF2-40B4-BE49-F238E27FC236}">
                <a16:creationId xmlns:a16="http://schemas.microsoft.com/office/drawing/2014/main" id="{2EB55121-2CF5-4598-BCA3-8EC79EAB9AE4}"/>
              </a:ext>
            </a:extLst>
          </p:cNvPr>
          <p:cNvSpPr/>
          <p:nvPr/>
        </p:nvSpPr>
        <p:spPr>
          <a:xfrm>
            <a:off x="895043" y="1536588"/>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88024" y="1691637"/>
            <a:ext cx="5008933"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88024" y="1498899"/>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905443" y="2242558"/>
            <a:ext cx="4998535" cy="1379441"/>
          </a:xfrm>
          <a:prstGeom prst="rect">
            <a:avLst/>
          </a:prstGeom>
          <a:solidFill>
            <a:schemeClr val="accent5">
              <a:lumMod val="50000"/>
              <a:alpha val="7000"/>
            </a:schemeClr>
          </a:solidFill>
          <a:ln w="12700" cap="flat" cmpd="sng" algn="ctr">
            <a:noFill/>
            <a:prstDash val="solid"/>
            <a:miter lim="800000"/>
          </a:ln>
          <a:effectLst/>
        </p:spPr>
        <p:txBody>
          <a:bodyPr rtlCol="0" anchor="ctr"/>
          <a:lstStyle/>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Uses TNF first line – MTX IR populations.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Only uses a JAK if three or more biologics have failed or if it is a challenging patient who is very against injectables, or very demanding </a:t>
            </a:r>
          </a:p>
        </p:txBody>
      </p:sp>
      <p:sp>
        <p:nvSpPr>
          <p:cNvPr id="15" name="Rectangle 14">
            <a:extLst>
              <a:ext uri="{FF2B5EF4-FFF2-40B4-BE49-F238E27FC236}">
                <a16:creationId xmlns:a16="http://schemas.microsoft.com/office/drawing/2014/main" id="{B37B09B0-AAD4-406A-BE16-0A3F68A85539}"/>
              </a:ext>
            </a:extLst>
          </p:cNvPr>
          <p:cNvSpPr/>
          <p:nvPr/>
        </p:nvSpPr>
        <p:spPr>
          <a:xfrm>
            <a:off x="6288024" y="2202567"/>
            <a:ext cx="4996856" cy="1455591"/>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353475" indent="-234945" defTabSz="1219170" eaLnBrk="0" fontAlgn="base" hangingPunct="0">
              <a:spcBef>
                <a:spcPct val="0"/>
              </a:spcBef>
              <a:spcAft>
                <a:spcPct val="0"/>
              </a:spcAft>
              <a:buFont typeface="Arial" panose="020B0604020202020204" pitchFamily="34" charset="0"/>
              <a:buChar char="•"/>
              <a:defRPr/>
            </a:pPr>
            <a:r>
              <a:rPr lang="en-GB" sz="1333" kern="0">
                <a:solidFill>
                  <a:srgbClr val="A0B266">
                    <a:lumMod val="75000"/>
                  </a:srgbClr>
                </a:solidFill>
                <a:latin typeface="Arial" panose="020B0604020202020204" pitchFamily="34" charset="0"/>
                <a:cs typeface="Arial" panose="020B0604020202020204" pitchFamily="34" charset="0"/>
              </a:rPr>
              <a:t>Regularly use JYSELECA following 1st TNF failure</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105" y="1637882"/>
            <a:ext cx="472483" cy="490253"/>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69151" y="1583077"/>
            <a:ext cx="470109" cy="487791"/>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907120" y="3717033"/>
            <a:ext cx="4969931" cy="2061420"/>
          </a:xfrm>
          <a:prstGeom prst="rect">
            <a:avLst/>
          </a:prstGeom>
          <a:solidFill>
            <a:schemeClr val="bg1"/>
          </a:solid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133"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934048" y="3787618"/>
            <a:ext cx="4969931" cy="1920247"/>
          </a:xfrm>
          <a:prstGeom prst="rect">
            <a:avLst/>
          </a:prstGeom>
          <a:noFill/>
          <a:ln w="12700" cap="flat" cmpd="sng" algn="ctr">
            <a:noFill/>
            <a:prstDash val="solid"/>
            <a:miter lim="800000"/>
          </a:ln>
          <a:effectLst/>
        </p:spPr>
        <p:txBody>
          <a:bodyPr rtlCol="0" anchor="ctr"/>
          <a:lstStyle/>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want to use trusted products that I have experience with first</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Guidelines offer confidence and back up – that is why I use biosimilar TNF first.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feel comfortable with the safety profile of the TNFs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There is no need for more treatment options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JAKs are complicated to use and require too much work</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Newer options should be used when you’ve run out of options.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Treatment choice shouldn’t be a struggle; it is counterproductive to explain every step you take.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JAKs don’t offer any additional benefits– in fact they might be riskier </a:t>
            </a:r>
          </a:p>
        </p:txBody>
      </p:sp>
      <p:sp>
        <p:nvSpPr>
          <p:cNvPr id="20" name="Rectangle 19">
            <a:extLst>
              <a:ext uri="{FF2B5EF4-FFF2-40B4-BE49-F238E27FC236}">
                <a16:creationId xmlns:a16="http://schemas.microsoft.com/office/drawing/2014/main" id="{B6A0DB2F-482E-4D80-8980-08C9E771028D}"/>
              </a:ext>
            </a:extLst>
          </p:cNvPr>
          <p:cNvSpPr/>
          <p:nvPr/>
        </p:nvSpPr>
        <p:spPr>
          <a:xfrm>
            <a:off x="6288024" y="3717031"/>
            <a:ext cx="4996856" cy="2112268"/>
          </a:xfrm>
          <a:prstGeom prst="rect">
            <a:avLst/>
          </a:prstGeom>
          <a:solidFill>
            <a:schemeClr val="bg1"/>
          </a:solid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1467"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288024" y="3705812"/>
            <a:ext cx="4969928" cy="2134704"/>
          </a:xfrm>
          <a:prstGeom prst="rect">
            <a:avLst/>
          </a:prstGeom>
          <a:noFill/>
          <a:ln w="12700" cap="flat" cmpd="sng" algn="ctr">
            <a:noFill/>
            <a:prstDash val="solid"/>
            <a:miter lim="800000"/>
          </a:ln>
          <a:effectLst/>
        </p:spPr>
        <p:txBody>
          <a:bodyPr rtlCol="0" anchor="ctr"/>
          <a:lstStyle/>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EULAR &amp; ACR guidelines support 1</a:t>
            </a:r>
            <a:r>
              <a:rPr lang="en-GB" sz="1067" kern="0" baseline="30000">
                <a:solidFill>
                  <a:srgbClr val="A0B266">
                    <a:lumMod val="75000"/>
                  </a:srgbClr>
                </a:solidFill>
                <a:latin typeface="Arial" panose="020B0604020202020204" pitchFamily="34" charset="0"/>
                <a:ea typeface="Helvetica Neue Light"/>
                <a:cs typeface="Arial" panose="020B0604020202020204" pitchFamily="34" charset="0"/>
              </a:rPr>
              <a:t>st</a:t>
            </a:r>
            <a:r>
              <a:rPr lang="en-GB" sz="1067" kern="0">
                <a:solidFill>
                  <a:srgbClr val="A0B266">
                    <a:lumMod val="75000"/>
                  </a:srgbClr>
                </a:solidFill>
                <a:latin typeface="Arial" panose="020B0604020202020204" pitchFamily="34" charset="0"/>
                <a:ea typeface="Helvetica Neue Light"/>
                <a:cs typeface="Arial" panose="020B0604020202020204" pitchFamily="34" charset="0"/>
              </a:rPr>
              <a:t> line use of JAKs so earlier use is endorsed and there is a growing body of evidence to support this evolution</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JYSELECA is simple to use – 200mg once per day</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There is no need to think about dosing impact on side effects – one less thing to worry about</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There are low discontinuation rates – patients seem to be comfortable on it and are unlikely to come back with problems</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It’s easy to explain to patients so it keeps things simple &amp; has a good safety profile</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I feel as confident with JYSELECA as I do with anti-TNF</a:t>
            </a:r>
          </a:p>
        </p:txBody>
      </p:sp>
      <p:sp>
        <p:nvSpPr>
          <p:cNvPr id="24" name="TextBox 23">
            <a:extLst>
              <a:ext uri="{FF2B5EF4-FFF2-40B4-BE49-F238E27FC236}">
                <a16:creationId xmlns:a16="http://schemas.microsoft.com/office/drawing/2014/main" id="{3B86D74C-69E4-4B8B-992C-C76B2A370830}"/>
              </a:ext>
            </a:extLst>
          </p:cNvPr>
          <p:cNvSpPr txBox="1"/>
          <p:nvPr/>
        </p:nvSpPr>
        <p:spPr>
          <a:xfrm>
            <a:off x="716847" y="679439"/>
            <a:ext cx="9072827" cy="543675"/>
          </a:xfrm>
          <a:prstGeom prst="rect">
            <a:avLst/>
          </a:prstGeom>
          <a:noFill/>
        </p:spPr>
        <p:txBody>
          <a:bodyPr wrap="square" rtlCol="0">
            <a:spAutoFit/>
          </a:bodyPr>
          <a:lstStyle/>
          <a:p>
            <a:pPr defTabSz="914377">
              <a:defRPr/>
            </a:pPr>
            <a:r>
              <a:rPr lang="en-GB" sz="2933">
                <a:solidFill>
                  <a:srgbClr val="005DAB"/>
                </a:solidFill>
                <a:latin typeface="Arial" panose="020B0604020202020204" pitchFamily="34" charset="0"/>
                <a:cs typeface="Arial" panose="020B0604020202020204" pitchFamily="34" charset="0"/>
              </a:rPr>
              <a:t>Belief Map -  Conformists </a:t>
            </a:r>
          </a:p>
        </p:txBody>
      </p:sp>
      <p:pic>
        <p:nvPicPr>
          <p:cNvPr id="22" name="Picture 21" descr="A picture containing clock, room&#10;&#10;Description automatically generated">
            <a:extLst>
              <a:ext uri="{FF2B5EF4-FFF2-40B4-BE49-F238E27FC236}">
                <a16:creationId xmlns:a16="http://schemas.microsoft.com/office/drawing/2014/main" id="{5251A9C3-1AE9-4BC5-9465-18D6CC3650C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376000" y="610824"/>
            <a:ext cx="720000" cy="720000"/>
          </a:xfrm>
          <a:prstGeom prst="rect">
            <a:avLst/>
          </a:prstGeom>
        </p:spPr>
      </p:pic>
      <p:sp>
        <p:nvSpPr>
          <p:cNvPr id="3" name="Arrow: Right 2">
            <a:extLst>
              <a:ext uri="{FF2B5EF4-FFF2-40B4-BE49-F238E27FC236}">
                <a16:creationId xmlns:a16="http://schemas.microsoft.com/office/drawing/2014/main" id="{B33024FC-D648-49E9-B1C9-C19C654AFD88}"/>
              </a:ext>
            </a:extLst>
          </p:cNvPr>
          <p:cNvSpPr/>
          <p:nvPr/>
        </p:nvSpPr>
        <p:spPr>
          <a:xfrm>
            <a:off x="5855853" y="4541599"/>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4" name="Rectangle 3">
            <a:extLst>
              <a:ext uri="{FF2B5EF4-FFF2-40B4-BE49-F238E27FC236}">
                <a16:creationId xmlns:a16="http://schemas.microsoft.com/office/drawing/2014/main" id="{DEC7A983-2FBC-447B-8AF1-E3F2438C5863}"/>
              </a:ext>
            </a:extLst>
          </p:cNvPr>
          <p:cNvSpPr/>
          <p:nvPr/>
        </p:nvSpPr>
        <p:spPr>
          <a:xfrm rot="16200000">
            <a:off x="89697" y="2718037"/>
            <a:ext cx="1329508"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9" name="Rectangle 8">
            <a:extLst>
              <a:ext uri="{FF2B5EF4-FFF2-40B4-BE49-F238E27FC236}">
                <a16:creationId xmlns:a16="http://schemas.microsoft.com/office/drawing/2014/main" id="{94CA74CB-4436-4AED-AEC2-5E8450727765}"/>
              </a:ext>
            </a:extLst>
          </p:cNvPr>
          <p:cNvSpPr/>
          <p:nvPr/>
        </p:nvSpPr>
        <p:spPr>
          <a:xfrm rot="16200000">
            <a:off x="-289556" y="4558466"/>
            <a:ext cx="20614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28" name="Rectangle 27">
            <a:extLst>
              <a:ext uri="{FF2B5EF4-FFF2-40B4-BE49-F238E27FC236}">
                <a16:creationId xmlns:a16="http://schemas.microsoft.com/office/drawing/2014/main" id="{73621C5E-DD19-466D-9DD2-E3A39EC961E3}"/>
              </a:ext>
            </a:extLst>
          </p:cNvPr>
          <p:cNvSpPr/>
          <p:nvPr/>
        </p:nvSpPr>
        <p:spPr>
          <a:xfrm rot="16200000">
            <a:off x="10801753" y="2743122"/>
            <a:ext cx="1431856"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Calibri" panose="020F0502020204030204"/>
              </a:rPr>
              <a:t>BEHAVIOUR</a:t>
            </a:r>
          </a:p>
        </p:txBody>
      </p:sp>
      <p:sp>
        <p:nvSpPr>
          <p:cNvPr id="30" name="Rectangle 29">
            <a:extLst>
              <a:ext uri="{FF2B5EF4-FFF2-40B4-BE49-F238E27FC236}">
                <a16:creationId xmlns:a16="http://schemas.microsoft.com/office/drawing/2014/main" id="{B0E22271-B4D5-4686-B18C-C4AA91981D83}"/>
              </a:ext>
            </a:extLst>
          </p:cNvPr>
          <p:cNvSpPr/>
          <p:nvPr/>
        </p:nvSpPr>
        <p:spPr>
          <a:xfrm rot="16200000">
            <a:off x="10509281" y="4583890"/>
            <a:ext cx="211226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
        <p:nvSpPr>
          <p:cNvPr id="31" name="Text Placeholder 23">
            <a:extLst>
              <a:ext uri="{FF2B5EF4-FFF2-40B4-BE49-F238E27FC236}">
                <a16:creationId xmlns:a16="http://schemas.microsoft.com/office/drawing/2014/main" id="{F26FC56A-284E-4BEE-A308-A708167CC734}"/>
              </a:ext>
            </a:extLst>
          </p:cNvPr>
          <p:cNvSpPr>
            <a:spLocks noGrp="1"/>
          </p:cNvSpPr>
          <p:nvPr>
            <p:ph type="body" sz="quarter" idx="26"/>
          </p:nvPr>
        </p:nvSpPr>
        <p:spPr>
          <a:xfrm>
            <a:off x="863601" y="6252634"/>
            <a:ext cx="7759700" cy="215900"/>
          </a:xfrm>
          <a:solidFill>
            <a:schemeClr val="bg1"/>
          </a:solidFill>
        </p:spPr>
        <p:txBody>
          <a:bodyPr/>
          <a:lstStyle/>
          <a:p>
            <a:r>
              <a:rPr lang="en-GB">
                <a:solidFill>
                  <a:schemeClr val="accent1"/>
                </a:solidFill>
              </a:rPr>
              <a:t>Work with your teams to build the belief maps according to local needs </a:t>
            </a:r>
          </a:p>
        </p:txBody>
      </p:sp>
    </p:spTree>
    <p:extLst>
      <p:ext uri="{BB962C8B-B14F-4D97-AF65-F5344CB8AC3E}">
        <p14:creationId xmlns:p14="http://schemas.microsoft.com/office/powerpoint/2010/main" val="3250833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2169C8-A7DC-44CF-A736-F8E697B1D146}"/>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44</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DBAEAFE1-683A-4F17-8A16-4BE8BF451049}"/>
              </a:ext>
            </a:extLst>
          </p:cNvPr>
          <p:cNvSpPr>
            <a:spLocks noGrp="1"/>
          </p:cNvSpPr>
          <p:nvPr>
            <p:ph type="title"/>
          </p:nvPr>
        </p:nvSpPr>
        <p:spPr>
          <a:xfrm>
            <a:off x="841023" y="1030037"/>
            <a:ext cx="10464800" cy="853279"/>
          </a:xfrm>
        </p:spPr>
        <p:txBody>
          <a:bodyPr/>
          <a:lstStyle/>
          <a:p>
            <a:pPr>
              <a:lnSpc>
                <a:spcPct val="112000"/>
              </a:lnSpc>
            </a:pPr>
            <a:r>
              <a:rPr lang="en-GB"/>
              <a:t>Behavioural scale – Conformists</a:t>
            </a:r>
            <a:br>
              <a:rPr lang="en-GB"/>
            </a:br>
            <a:r>
              <a:rPr lang="en-GB" sz="1867"/>
              <a:t>Slow to gain first experience, will cautiously move </a:t>
            </a:r>
            <a:br>
              <a:rPr lang="en-GB" sz="1867"/>
            </a:br>
            <a:r>
              <a:rPr lang="en-GB" sz="1867"/>
              <a:t>towards JYSELECA use </a:t>
            </a:r>
          </a:p>
        </p:txBody>
      </p:sp>
      <p:sp>
        <p:nvSpPr>
          <p:cNvPr id="30" name="Text Placeholder 29">
            <a:extLst>
              <a:ext uri="{FF2B5EF4-FFF2-40B4-BE49-F238E27FC236}">
                <a16:creationId xmlns:a16="http://schemas.microsoft.com/office/drawing/2014/main" id="{B86F3670-1012-442A-9F06-4589A34D209C}"/>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1C71B47B-FE1E-4C3E-8920-4B27945E2933}"/>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9779D89E-58AC-441A-AE47-7156527112B6}"/>
              </a:ext>
            </a:extLst>
          </p:cNvPr>
          <p:cNvSpPr txBox="1"/>
          <p:nvPr/>
        </p:nvSpPr>
        <p:spPr>
          <a:xfrm>
            <a:off x="9187425" y="1160229"/>
            <a:ext cx="1419171"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Prescribes JYSELECA to identified patient &amp; monitors</a:t>
            </a:r>
          </a:p>
        </p:txBody>
      </p:sp>
      <p:sp>
        <p:nvSpPr>
          <p:cNvPr id="9" name="TextBox 8">
            <a:extLst>
              <a:ext uri="{FF2B5EF4-FFF2-40B4-BE49-F238E27FC236}">
                <a16:creationId xmlns:a16="http://schemas.microsoft.com/office/drawing/2014/main" id="{3A30B52C-8364-4A24-A40D-FFEA12E3EA4C}"/>
              </a:ext>
            </a:extLst>
          </p:cNvPr>
          <p:cNvSpPr txBox="1"/>
          <p:nvPr/>
        </p:nvSpPr>
        <p:spPr>
          <a:xfrm>
            <a:off x="2997429" y="3950343"/>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Attends a peer-to peer discussion with local colleagues about how JYSELECA is being incorporated into the guidelines</a:t>
            </a:r>
          </a:p>
        </p:txBody>
      </p:sp>
      <p:sp>
        <p:nvSpPr>
          <p:cNvPr id="10" name="TextBox 9">
            <a:extLst>
              <a:ext uri="{FF2B5EF4-FFF2-40B4-BE49-F238E27FC236}">
                <a16:creationId xmlns:a16="http://schemas.microsoft.com/office/drawing/2014/main" id="{73EF5418-A389-4EB3-A3DD-698D91EFF103}"/>
              </a:ext>
            </a:extLst>
          </p:cNvPr>
          <p:cNvSpPr txBox="1"/>
          <p:nvPr/>
        </p:nvSpPr>
        <p:spPr>
          <a:xfrm>
            <a:off x="5099217" y="3020064"/>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Reviews list of potential patients with first TNF failure to discuss JYSELECA benefits </a:t>
            </a:r>
          </a:p>
        </p:txBody>
      </p:sp>
      <p:sp>
        <p:nvSpPr>
          <p:cNvPr id="11" name="TextBox 10">
            <a:extLst>
              <a:ext uri="{FF2B5EF4-FFF2-40B4-BE49-F238E27FC236}">
                <a16:creationId xmlns:a16="http://schemas.microsoft.com/office/drawing/2014/main" id="{42025E7F-C266-4A7D-8D27-7E7072719C3A}"/>
              </a:ext>
            </a:extLst>
          </p:cNvPr>
          <p:cNvSpPr txBox="1"/>
          <p:nvPr/>
        </p:nvSpPr>
        <p:spPr>
          <a:xfrm>
            <a:off x="7201005" y="2096517"/>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Identifies a suitable patient &amp; invites them for review &amp; discussion of options</a:t>
            </a:r>
          </a:p>
        </p:txBody>
      </p:sp>
      <p:pic>
        <p:nvPicPr>
          <p:cNvPr id="12" name="Picture 11">
            <a:extLst>
              <a:ext uri="{FF2B5EF4-FFF2-40B4-BE49-F238E27FC236}">
                <a16:creationId xmlns:a16="http://schemas.microsoft.com/office/drawing/2014/main" id="{B9709C2B-6C5D-44AB-A157-3C7DC78D019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28488" y="4991008"/>
            <a:ext cx="756107" cy="812381"/>
          </a:xfrm>
          <a:prstGeom prst="rect">
            <a:avLst/>
          </a:prstGeom>
        </p:spPr>
      </p:pic>
      <p:sp>
        <p:nvSpPr>
          <p:cNvPr id="13" name="Isosceles Triangle 12">
            <a:extLst>
              <a:ext uri="{FF2B5EF4-FFF2-40B4-BE49-F238E27FC236}">
                <a16:creationId xmlns:a16="http://schemas.microsoft.com/office/drawing/2014/main" id="{A5F8B236-9CAF-4A0A-9C4E-2D3F5D00CBC8}"/>
              </a:ext>
            </a:extLst>
          </p:cNvPr>
          <p:cNvSpPr>
            <a:spLocks/>
          </p:cNvSpPr>
          <p:nvPr/>
        </p:nvSpPr>
        <p:spPr bwMode="auto">
          <a:xfrm rot="5400000">
            <a:off x="2420527" y="5282567"/>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F53A8D73-A882-4BE3-B870-0C7C0350F218}"/>
              </a:ext>
            </a:extLst>
          </p:cNvPr>
          <p:cNvSpPr>
            <a:spLocks/>
          </p:cNvSpPr>
          <p:nvPr/>
        </p:nvSpPr>
        <p:spPr bwMode="auto">
          <a:xfrm>
            <a:off x="3606213" y="5022582"/>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711876F6-4E46-4F12-A66A-ACF8BD824075}"/>
              </a:ext>
            </a:extLst>
          </p:cNvPr>
          <p:cNvSpPr txBox="1"/>
          <p:nvPr/>
        </p:nvSpPr>
        <p:spPr>
          <a:xfrm>
            <a:off x="895641" y="4886720"/>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200" b="1">
                <a:solidFill>
                  <a:srgbClr val="FFFFFF"/>
                </a:solidFill>
                <a:latin typeface="Arial" panose="020B0604020202020204" pitchFamily="34" charset="0"/>
                <a:ea typeface="ＭＳ Ｐゴシック" pitchFamily="-1" charset="-128"/>
                <a:cs typeface="Arial" panose="020B0604020202020204" pitchFamily="34" charset="0"/>
              </a:rPr>
              <a:t>Uses JAKs very late line – TNFs first</a:t>
            </a:r>
          </a:p>
        </p:txBody>
      </p:sp>
      <p:pic>
        <p:nvPicPr>
          <p:cNvPr id="16" name="Picture 15">
            <a:extLst>
              <a:ext uri="{FF2B5EF4-FFF2-40B4-BE49-F238E27FC236}">
                <a16:creationId xmlns:a16="http://schemas.microsoft.com/office/drawing/2014/main" id="{3A5160B8-011F-49EA-9BE1-65C6CBD078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8670" y="4056207"/>
            <a:ext cx="753175" cy="809231"/>
          </a:xfrm>
          <a:prstGeom prst="rect">
            <a:avLst/>
          </a:prstGeom>
        </p:spPr>
      </p:pic>
      <p:sp>
        <p:nvSpPr>
          <p:cNvPr id="17" name="Isosceles Triangle 16">
            <a:extLst>
              <a:ext uri="{FF2B5EF4-FFF2-40B4-BE49-F238E27FC236}">
                <a16:creationId xmlns:a16="http://schemas.microsoft.com/office/drawing/2014/main" id="{3B8DFA64-2C64-403C-A183-C63C3B2CA2D0}"/>
              </a:ext>
            </a:extLst>
          </p:cNvPr>
          <p:cNvSpPr>
            <a:spLocks/>
          </p:cNvSpPr>
          <p:nvPr/>
        </p:nvSpPr>
        <p:spPr bwMode="auto">
          <a:xfrm rot="5400000">
            <a:off x="4517008" y="4346190"/>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6BAB7080-9B2B-4C3A-8780-8153C07AD318}"/>
              </a:ext>
            </a:extLst>
          </p:cNvPr>
          <p:cNvSpPr>
            <a:spLocks/>
          </p:cNvSpPr>
          <p:nvPr/>
        </p:nvSpPr>
        <p:spPr bwMode="auto">
          <a:xfrm>
            <a:off x="5712803" y="4081891"/>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6F4DC016-5497-4130-9593-3143933D6A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1005" y="3122545"/>
            <a:ext cx="759473" cy="815999"/>
          </a:xfrm>
          <a:prstGeom prst="rect">
            <a:avLst/>
          </a:prstGeom>
        </p:spPr>
      </p:pic>
      <p:sp>
        <p:nvSpPr>
          <p:cNvPr id="20" name="Isosceles Triangle 19">
            <a:extLst>
              <a:ext uri="{FF2B5EF4-FFF2-40B4-BE49-F238E27FC236}">
                <a16:creationId xmlns:a16="http://schemas.microsoft.com/office/drawing/2014/main" id="{012D3304-1F50-4CC9-A29F-2958EE656D5E}"/>
              </a:ext>
            </a:extLst>
          </p:cNvPr>
          <p:cNvSpPr>
            <a:spLocks/>
          </p:cNvSpPr>
          <p:nvPr/>
        </p:nvSpPr>
        <p:spPr bwMode="auto">
          <a:xfrm rot="5400000">
            <a:off x="6613489" y="3415911"/>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FE6C88A2-89DB-458A-8002-9B374C252255}"/>
              </a:ext>
            </a:extLst>
          </p:cNvPr>
          <p:cNvSpPr>
            <a:spLocks/>
          </p:cNvSpPr>
          <p:nvPr/>
        </p:nvSpPr>
        <p:spPr bwMode="auto">
          <a:xfrm>
            <a:off x="7814591" y="3141199"/>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15A5309F-FC19-42EA-8584-E04EED03F2C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02952" y="2198998"/>
            <a:ext cx="759473" cy="815999"/>
          </a:xfrm>
          <a:prstGeom prst="rect">
            <a:avLst/>
          </a:prstGeom>
        </p:spPr>
      </p:pic>
      <p:sp>
        <p:nvSpPr>
          <p:cNvPr id="23" name="Isosceles Triangle 22">
            <a:extLst>
              <a:ext uri="{FF2B5EF4-FFF2-40B4-BE49-F238E27FC236}">
                <a16:creationId xmlns:a16="http://schemas.microsoft.com/office/drawing/2014/main" id="{1CF53D07-8570-43D6-8F72-056B96172C7F}"/>
              </a:ext>
            </a:extLst>
          </p:cNvPr>
          <p:cNvSpPr>
            <a:spLocks/>
          </p:cNvSpPr>
          <p:nvPr/>
        </p:nvSpPr>
        <p:spPr bwMode="auto">
          <a:xfrm rot="5400000">
            <a:off x="8709972" y="2492364"/>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A2EE2DB6-A99D-453F-98BE-BE0BB52B4990}"/>
              </a:ext>
            </a:extLst>
          </p:cNvPr>
          <p:cNvSpPr>
            <a:spLocks/>
          </p:cNvSpPr>
          <p:nvPr/>
        </p:nvSpPr>
        <p:spPr bwMode="auto">
          <a:xfrm>
            <a:off x="9886409" y="2200508"/>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DBCF7B9B-2028-4785-89A1-31ADC69CCA4A}"/>
              </a:ext>
            </a:extLst>
          </p:cNvPr>
          <p:cNvCxnSpPr/>
          <p:nvPr/>
        </p:nvCxnSpPr>
        <p:spPr bwMode="auto">
          <a:xfrm flipV="1">
            <a:off x="893749" y="3945826"/>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E154947E-E624-475A-9FD5-3FD826EA23F2}"/>
              </a:ext>
            </a:extLst>
          </p:cNvPr>
          <p:cNvCxnSpPr/>
          <p:nvPr/>
        </p:nvCxnSpPr>
        <p:spPr bwMode="auto">
          <a:xfrm flipV="1">
            <a:off x="4400190" y="3014263"/>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2F4819DD-0786-4BBA-BB7D-033263325B5A}"/>
              </a:ext>
            </a:extLst>
          </p:cNvPr>
          <p:cNvCxnSpPr/>
          <p:nvPr/>
        </p:nvCxnSpPr>
        <p:spPr bwMode="auto">
          <a:xfrm flipV="1">
            <a:off x="6484158" y="2086080"/>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8C7AFE5C-0A28-46B1-9EBF-A8B5F968493E}"/>
              </a:ext>
            </a:extLst>
          </p:cNvPr>
          <p:cNvCxnSpPr/>
          <p:nvPr/>
        </p:nvCxnSpPr>
        <p:spPr bwMode="auto">
          <a:xfrm flipV="1">
            <a:off x="8564152" y="1160229"/>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picture containing clock, room&#10;&#10;Description automatically generated">
            <a:extLst>
              <a:ext uri="{FF2B5EF4-FFF2-40B4-BE49-F238E27FC236}">
                <a16:creationId xmlns:a16="http://schemas.microsoft.com/office/drawing/2014/main" id="{61ADAF6E-6FE5-497D-B61E-73C29176A7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75284" y="683105"/>
            <a:ext cx="720000" cy="720000"/>
          </a:xfrm>
          <a:prstGeom prst="rect">
            <a:avLst/>
          </a:prstGeom>
        </p:spPr>
      </p:pic>
    </p:spTree>
    <p:extLst>
      <p:ext uri="{BB962C8B-B14F-4D97-AF65-F5344CB8AC3E}">
        <p14:creationId xmlns:p14="http://schemas.microsoft.com/office/powerpoint/2010/main" val="1730399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28AC46-BB6D-4098-9A91-DCD8B5C1C49B}"/>
              </a:ext>
            </a:extLst>
          </p:cNvPr>
          <p:cNvSpPr>
            <a:spLocks noGrp="1"/>
          </p:cNvSpPr>
          <p:nvPr>
            <p:ph type="body" sz="quarter" idx="14"/>
          </p:nvPr>
        </p:nvSpPr>
        <p:spPr/>
        <p:txBody>
          <a:bodyPr/>
          <a:lstStyle/>
          <a:p>
            <a:endParaRPr lang="en-GB"/>
          </a:p>
        </p:txBody>
      </p:sp>
      <p:sp>
        <p:nvSpPr>
          <p:cNvPr id="12" name="Text Placeholder 11">
            <a:extLst>
              <a:ext uri="{FF2B5EF4-FFF2-40B4-BE49-F238E27FC236}">
                <a16:creationId xmlns:a16="http://schemas.microsoft.com/office/drawing/2014/main" id="{0B0358D5-B261-407D-8A0B-45831DD4EE3F}"/>
              </a:ext>
            </a:extLst>
          </p:cNvPr>
          <p:cNvSpPr>
            <a:spLocks noGrp="1"/>
          </p:cNvSpPr>
          <p:nvPr>
            <p:ph type="body" sz="quarter" idx="26"/>
          </p:nvPr>
        </p:nvSpPr>
        <p:spPr/>
        <p:txBody>
          <a:bodyPr/>
          <a:lstStyle/>
          <a:p>
            <a:endParaRPr lang="en-GB"/>
          </a:p>
        </p:txBody>
      </p:sp>
      <p:graphicFrame>
        <p:nvGraphicFramePr>
          <p:cNvPr id="13" name="Table 10">
            <a:extLst>
              <a:ext uri="{FF2B5EF4-FFF2-40B4-BE49-F238E27FC236}">
                <a16:creationId xmlns:a16="http://schemas.microsoft.com/office/drawing/2014/main" id="{36E21BED-6EE7-4940-8720-23FABA22B978}"/>
              </a:ext>
            </a:extLst>
          </p:cNvPr>
          <p:cNvGraphicFramePr>
            <a:graphicFrameLocks noGrp="1"/>
          </p:cNvGraphicFramePr>
          <p:nvPr/>
        </p:nvGraphicFramePr>
        <p:xfrm>
          <a:off x="589030" y="318979"/>
          <a:ext cx="11325991" cy="381000"/>
        </p:xfrm>
        <a:graphic>
          <a:graphicData uri="http://schemas.openxmlformats.org/drawingml/2006/table">
            <a:tbl>
              <a:tblPr firstRow="1" bandRow="1"/>
              <a:tblGrid>
                <a:gridCol w="11325991">
                  <a:extLst>
                    <a:ext uri="{9D8B030D-6E8A-4147-A177-3AD203B41FA5}">
                      <a16:colId xmlns:a16="http://schemas.microsoft.com/office/drawing/2014/main" val="1927243919"/>
                    </a:ext>
                  </a:extLst>
                </a:gridCol>
              </a:tblGrid>
              <a:tr h="37592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algn="ctr"/>
                      <a:r>
                        <a:rPr lang="en-GB" sz="1900"/>
                        <a:t>Behavioural Research Outcomes: CONFORMISTS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3BE"/>
                    </a:solidFill>
                  </a:tcPr>
                </a:tc>
                <a:extLst>
                  <a:ext uri="{0D108BD9-81ED-4DB2-BD59-A6C34878D82A}">
                    <a16:rowId xmlns:a16="http://schemas.microsoft.com/office/drawing/2014/main" val="3599621383"/>
                  </a:ext>
                </a:extLst>
              </a:tr>
            </a:tbl>
          </a:graphicData>
        </a:graphic>
      </p:graphicFrame>
      <p:graphicFrame>
        <p:nvGraphicFramePr>
          <p:cNvPr id="14" name="Table 10">
            <a:extLst>
              <a:ext uri="{FF2B5EF4-FFF2-40B4-BE49-F238E27FC236}">
                <a16:creationId xmlns:a16="http://schemas.microsoft.com/office/drawing/2014/main" id="{0B7D39FB-33F9-437E-9F1F-02D69E37F746}"/>
              </a:ext>
            </a:extLst>
          </p:cNvPr>
          <p:cNvGraphicFramePr>
            <a:graphicFrameLocks noGrp="1"/>
          </p:cNvGraphicFramePr>
          <p:nvPr/>
        </p:nvGraphicFramePr>
        <p:xfrm>
          <a:off x="589031" y="636444"/>
          <a:ext cx="5580000" cy="1480216"/>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148021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500" b="1">
                          <a:solidFill>
                            <a:schemeClr val="tx2"/>
                          </a:solidFill>
                        </a:rPr>
                        <a:t>What are the key </a:t>
                      </a:r>
                      <a:r>
                        <a:rPr lang="en" sz="1500" b="1">
                          <a:solidFill>
                            <a:srgbClr val="0073BE"/>
                          </a:solidFill>
                        </a:rPr>
                        <a:t>barriers</a:t>
                      </a:r>
                      <a:r>
                        <a:rPr lang="en" sz="1500" b="1">
                          <a:solidFill>
                            <a:srgbClr val="8CA509"/>
                          </a:solidFill>
                        </a:rPr>
                        <a:t> </a:t>
                      </a:r>
                      <a:r>
                        <a:rPr lang="en-GB" sz="1500" b="1">
                          <a:solidFill>
                            <a:schemeClr val="tx2"/>
                          </a:solidFill>
                        </a:rPr>
                        <a:t>for this segment</a:t>
                      </a:r>
                      <a:r>
                        <a:rPr lang="en" sz="1500" b="1">
                          <a:solidFill>
                            <a:schemeClr val="tx2"/>
                          </a:solidFill>
                        </a:rPr>
                        <a:t> (motivational and ability)</a:t>
                      </a:r>
                      <a:endParaRPr sz="1500" b="1">
                        <a:solidFill>
                          <a:schemeClr val="tx2"/>
                        </a:solidFill>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‘New’ product not included in guideline for early line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Current satisfaction with set algorithm/treatments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5" name="Table 10">
            <a:extLst>
              <a:ext uri="{FF2B5EF4-FFF2-40B4-BE49-F238E27FC236}">
                <a16:creationId xmlns:a16="http://schemas.microsoft.com/office/drawing/2014/main" id="{33A1DFE6-2265-4DB7-9B83-EAAA9A71CE14}"/>
              </a:ext>
            </a:extLst>
          </p:cNvPr>
          <p:cNvGraphicFramePr>
            <a:graphicFrameLocks noGrp="1"/>
          </p:cNvGraphicFramePr>
          <p:nvPr/>
        </p:nvGraphicFramePr>
        <p:xfrm>
          <a:off x="6179917" y="636445"/>
          <a:ext cx="5724216" cy="2563956"/>
        </p:xfrm>
        <a:graphic>
          <a:graphicData uri="http://schemas.openxmlformats.org/drawingml/2006/table">
            <a:tbl>
              <a:tblPr firstRow="1" bandRow="1"/>
              <a:tblGrid>
                <a:gridCol w="1942673">
                  <a:extLst>
                    <a:ext uri="{9D8B030D-6E8A-4147-A177-3AD203B41FA5}">
                      <a16:colId xmlns:a16="http://schemas.microsoft.com/office/drawing/2014/main" val="1927243919"/>
                    </a:ext>
                  </a:extLst>
                </a:gridCol>
                <a:gridCol w="3781543">
                  <a:extLst>
                    <a:ext uri="{9D8B030D-6E8A-4147-A177-3AD203B41FA5}">
                      <a16:colId xmlns:a16="http://schemas.microsoft.com/office/drawing/2014/main" val="2025790513"/>
                    </a:ext>
                  </a:extLst>
                </a:gridCol>
              </a:tblGrid>
              <a:tr h="256395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rPr>
                        <a:t>What </a:t>
                      </a:r>
                      <a:r>
                        <a:rPr lang="en-GB" sz="1500" b="1">
                          <a:solidFill>
                            <a:srgbClr val="0073BE"/>
                          </a:solidFill>
                        </a:rPr>
                        <a:t>triggers</a:t>
                      </a:r>
                      <a:r>
                        <a:rPr lang="en-GB" sz="1500" b="1">
                          <a:solidFill>
                            <a:schemeClr val="tx2"/>
                          </a:solidFill>
                        </a:rPr>
                        <a:t> might overcome these barriers</a:t>
                      </a:r>
                      <a:endParaRPr sz="1500" b="0">
                        <a:solidFill>
                          <a:schemeClr val="tx2"/>
                        </a:solidFill>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Product Licence/approvals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Reference relevant local guidance – easily applicable to them / their practice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Scientific evidence: robust depth of data (build traditional authority)</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Ease of integrating into algorithm / simple Rx info</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6" name="Table 10">
            <a:extLst>
              <a:ext uri="{FF2B5EF4-FFF2-40B4-BE49-F238E27FC236}">
                <a16:creationId xmlns:a16="http://schemas.microsoft.com/office/drawing/2014/main" id="{C9A16353-10E1-4F75-8ED7-24930E1F3390}"/>
              </a:ext>
            </a:extLst>
          </p:cNvPr>
          <p:cNvGraphicFramePr>
            <a:graphicFrameLocks noGrp="1"/>
          </p:cNvGraphicFramePr>
          <p:nvPr/>
        </p:nvGraphicFramePr>
        <p:xfrm>
          <a:off x="589031" y="2116660"/>
          <a:ext cx="5580000" cy="2054597"/>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2054597">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rPr>
                        <a:t>Priority </a:t>
                      </a:r>
                      <a:r>
                        <a:rPr lang="en-GB" sz="1500" b="1">
                          <a:solidFill>
                            <a:srgbClr val="0073BE"/>
                          </a:solidFill>
                        </a:rPr>
                        <a:t>messages</a:t>
                      </a:r>
                      <a:r>
                        <a:rPr lang="en-GB" sz="1500" b="1">
                          <a:solidFill>
                            <a:schemeClr val="tx2"/>
                          </a:solidFill>
                        </a:rPr>
                        <a:t> for this segment </a:t>
                      </a:r>
                      <a:endParaRPr sz="1500" b="1">
                        <a:solidFill>
                          <a:schemeClr val="tx2"/>
                        </a:solidFill>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Finch1 – vs ada – ‘gold standard’ (as a substitute for guidelines)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Finch 2 data – BIO-IR patient data (confident in later use)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Low risk; assured safety:  esp. CV  (remove worry about ‘risk’ – cognitive burden)</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Straightforward option – where no current option e.g. Needle phobic/contraindicated</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7" name="Table 10">
            <a:extLst>
              <a:ext uri="{FF2B5EF4-FFF2-40B4-BE49-F238E27FC236}">
                <a16:creationId xmlns:a16="http://schemas.microsoft.com/office/drawing/2014/main" id="{779846A9-940D-4CE7-9196-30723E06C1B7}"/>
              </a:ext>
            </a:extLst>
          </p:cNvPr>
          <p:cNvGraphicFramePr>
            <a:graphicFrameLocks noGrp="1"/>
          </p:cNvGraphicFramePr>
          <p:nvPr/>
        </p:nvGraphicFramePr>
        <p:xfrm>
          <a:off x="589031" y="4171257"/>
          <a:ext cx="5580000" cy="1910080"/>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1853244">
                  <a:extLst>
                    <a:ext uri="{9D8B030D-6E8A-4147-A177-3AD203B41FA5}">
                      <a16:colId xmlns:a16="http://schemas.microsoft.com/office/drawing/2014/main" val="2025790513"/>
                    </a:ext>
                  </a:extLst>
                </a:gridCol>
                <a:gridCol w="1853244">
                  <a:extLst>
                    <a:ext uri="{9D8B030D-6E8A-4147-A177-3AD203B41FA5}">
                      <a16:colId xmlns:a16="http://schemas.microsoft.com/office/drawing/2014/main" val="446502618"/>
                    </a:ext>
                  </a:extLst>
                </a:gridCol>
              </a:tblGrid>
              <a:tr h="191008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0073BE"/>
                          </a:solidFill>
                        </a:rPr>
                        <a:t>Words</a:t>
                      </a:r>
                      <a:r>
                        <a:rPr lang="en-GB" sz="1500" b="1">
                          <a:solidFill>
                            <a:schemeClr val="tx2"/>
                          </a:solidFill>
                        </a:rPr>
                        <a:t> to amplify or avoid for this segment </a:t>
                      </a:r>
                      <a:endParaRPr sz="1500" b="1">
                        <a:solidFill>
                          <a:schemeClr val="tx2"/>
                        </a:solidFill>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0073BE"/>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Compliant with/</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in accordance with</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 Within the label</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Ease, manageable, straightforward</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Evolution </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Established</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0073BE"/>
                          </a:solidFill>
                          <a:latin typeface="Arial" panose="020B0604020202020204" pitchFamily="34" charset="0"/>
                          <a:ea typeface="+mn-ea"/>
                          <a:cs typeface="Arial" panose="020B0604020202020204" pitchFamily="34" charset="0"/>
                        </a:rPr>
                        <a:t>AVOID</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Typical marketing lingo / sales speak</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Latest, newest, complex, revolution</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8" name="Table 10">
            <a:extLst>
              <a:ext uri="{FF2B5EF4-FFF2-40B4-BE49-F238E27FC236}">
                <a16:creationId xmlns:a16="http://schemas.microsoft.com/office/drawing/2014/main" id="{12848DB7-2C16-444E-8B5B-07DE8B296D8F}"/>
              </a:ext>
            </a:extLst>
          </p:cNvPr>
          <p:cNvGraphicFramePr>
            <a:graphicFrameLocks noGrp="1"/>
          </p:cNvGraphicFramePr>
          <p:nvPr/>
        </p:nvGraphicFramePr>
        <p:xfrm>
          <a:off x="6179920" y="3200399"/>
          <a:ext cx="5724213" cy="2878429"/>
        </p:xfrm>
        <a:graphic>
          <a:graphicData uri="http://schemas.openxmlformats.org/drawingml/2006/table">
            <a:tbl>
              <a:tblPr firstRow="1" bandRow="1"/>
              <a:tblGrid>
                <a:gridCol w="1942672">
                  <a:extLst>
                    <a:ext uri="{9D8B030D-6E8A-4147-A177-3AD203B41FA5}">
                      <a16:colId xmlns:a16="http://schemas.microsoft.com/office/drawing/2014/main" val="1927243919"/>
                    </a:ext>
                  </a:extLst>
                </a:gridCol>
                <a:gridCol w="3781541">
                  <a:extLst>
                    <a:ext uri="{9D8B030D-6E8A-4147-A177-3AD203B41FA5}">
                      <a16:colId xmlns:a16="http://schemas.microsoft.com/office/drawing/2014/main" val="2025790513"/>
                    </a:ext>
                  </a:extLst>
                </a:gridCol>
              </a:tblGrid>
              <a:tr h="575104">
                <a:tc rowSpan="5">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0073BE"/>
                          </a:solidFill>
                        </a:rPr>
                        <a:t>Top 5 things </a:t>
                      </a:r>
                      <a:r>
                        <a:rPr lang="en-GB" sz="1500" b="1">
                          <a:solidFill>
                            <a:schemeClr val="tx2"/>
                          </a:solidFill>
                        </a:rPr>
                        <a:t>to consider for this group</a:t>
                      </a:r>
                      <a:endParaRPr sz="1500" b="0">
                        <a:solidFill>
                          <a:schemeClr val="tx2"/>
                        </a:solidFill>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3BE">
                        <a:alpha val="1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1. Mention Licence / indication</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2453198084"/>
                  </a:ext>
                </a:extLst>
              </a:tr>
              <a:tr h="575104">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2. Remind EULAR recommendation for 1</a:t>
                      </a:r>
                      <a:r>
                        <a:rPr lang="en-GB" sz="1200" b="0" kern="1200" baseline="30000">
                          <a:solidFill>
                            <a:schemeClr val="tx2"/>
                          </a:solidFill>
                          <a:latin typeface="Arial" panose="020B0604020202020204" pitchFamily="34" charset="0"/>
                          <a:ea typeface="+mn-ea"/>
                          <a:cs typeface="Arial" panose="020B0604020202020204" pitchFamily="34" charset="0"/>
                        </a:rPr>
                        <a:t>st</a:t>
                      </a:r>
                      <a:r>
                        <a:rPr lang="en-GB" sz="1200" b="0" kern="1200">
                          <a:solidFill>
                            <a:schemeClr val="tx2"/>
                          </a:solidFill>
                          <a:latin typeface="Arial" panose="020B0604020202020204" pitchFamily="34" charset="0"/>
                          <a:ea typeface="+mn-ea"/>
                          <a:cs typeface="Arial" panose="020B0604020202020204" pitchFamily="34" charset="0"/>
                        </a:rPr>
                        <a:t> line use </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1197480894"/>
                  </a:ext>
                </a:extLst>
              </a:tr>
              <a:tr h="575105">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3. Highlight reimbursement status</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2619301964"/>
                  </a:ext>
                </a:extLst>
              </a:tr>
              <a:tr h="575104">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4. Bring in any supporting local guidelines</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1112496840"/>
                  </a:ext>
                </a:extLst>
              </a:tr>
              <a:tr h="578012">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Simple Rx info/support</a:t>
                      </a:r>
                      <a:endParaRPr lang="en-GB" sz="1200" b="0" kern="1200">
                        <a:solidFill>
                          <a:srgbClr val="FF0000"/>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4082849345"/>
                  </a:ext>
                </a:extLst>
              </a:tr>
            </a:tbl>
          </a:graphicData>
        </a:graphic>
      </p:graphicFrame>
      <p:pic>
        <p:nvPicPr>
          <p:cNvPr id="19" name="Picture 18" descr="A picture containing clock, room&#10;&#10;Description automatically generated">
            <a:extLst>
              <a:ext uri="{FF2B5EF4-FFF2-40B4-BE49-F238E27FC236}">
                <a16:creationId xmlns:a16="http://schemas.microsoft.com/office/drawing/2014/main" id="{768505A2-32C1-4F97-BC0B-832106FAD43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73537" y="3299715"/>
            <a:ext cx="871200" cy="871200"/>
          </a:xfrm>
          <a:prstGeom prst="rect">
            <a:avLst/>
          </a:prstGeom>
        </p:spPr>
      </p:pic>
      <p:sp>
        <p:nvSpPr>
          <p:cNvPr id="20" name="Slide Number Placeholder 1">
            <a:extLst>
              <a:ext uri="{FF2B5EF4-FFF2-40B4-BE49-F238E27FC236}">
                <a16:creationId xmlns:a16="http://schemas.microsoft.com/office/drawing/2014/main" id="{0004F99D-AC9D-455F-A5AA-96F20BEDB1A3}"/>
              </a:ext>
            </a:extLst>
          </p:cNvPr>
          <p:cNvSpPr>
            <a:spLocks noGrp="1"/>
          </p:cNvSpPr>
          <p:nvPr>
            <p:ph type="sldNum" sz="quarter" idx="11"/>
          </p:nvPr>
        </p:nvSpPr>
        <p:spPr>
          <a:xfrm>
            <a:off x="9730272" y="6376112"/>
            <a:ext cx="601133" cy="171449"/>
          </a:xfrm>
        </p:spPr>
        <p:txBody>
          <a:bodyPr/>
          <a:lstStyle/>
          <a:p>
            <a:pPr defTabSz="914377"/>
            <a:fld id="{72704E50-790F-004D-A3FC-F1A2CCAC1708}" type="slidenum">
              <a:rPr lang="en-US">
                <a:solidFill>
                  <a:srgbClr val="A5A6A5"/>
                </a:solidFill>
                <a:latin typeface="Calibri" panose="020F0502020204030204"/>
              </a:rPr>
              <a:pPr defTabSz="914377"/>
              <a:t>45</a:t>
            </a:fld>
            <a:endParaRPr lang="en-US">
              <a:solidFill>
                <a:srgbClr val="A5A6A5"/>
              </a:solidFill>
              <a:latin typeface="Calibri" panose="020F0502020204030204"/>
            </a:endParaRPr>
          </a:p>
        </p:txBody>
      </p:sp>
    </p:spTree>
    <p:extLst>
      <p:ext uri="{BB962C8B-B14F-4D97-AF65-F5344CB8AC3E}">
        <p14:creationId xmlns:p14="http://schemas.microsoft.com/office/powerpoint/2010/main" val="314919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113C39-57CC-4913-AF01-64668620F387}"/>
              </a:ext>
            </a:extLst>
          </p:cNvPr>
          <p:cNvSpPr>
            <a:spLocks noGrp="1"/>
          </p:cNvSpPr>
          <p:nvPr>
            <p:ph type="ctrTitle"/>
          </p:nvPr>
        </p:nvSpPr>
        <p:spPr/>
        <p:txBody>
          <a:bodyPr/>
          <a:lstStyle/>
          <a:p>
            <a:r>
              <a:rPr lang="en-GB"/>
              <a:t>ELITE Performance core campaign </a:t>
            </a:r>
          </a:p>
        </p:txBody>
      </p:sp>
    </p:spTree>
    <p:extLst>
      <p:ext uri="{BB962C8B-B14F-4D97-AF65-F5344CB8AC3E}">
        <p14:creationId xmlns:p14="http://schemas.microsoft.com/office/powerpoint/2010/main" val="2274940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A8063A7-E2B8-40FA-A868-FFF310FE8D7A}"/>
              </a:ext>
            </a:extLst>
          </p:cNvPr>
          <p:cNvSpPr/>
          <p:nvPr/>
        </p:nvSpPr>
        <p:spPr>
          <a:xfrm>
            <a:off x="1" y="1700809"/>
            <a:ext cx="12195433" cy="186452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3" name="Title 2">
            <a:extLst>
              <a:ext uri="{FF2B5EF4-FFF2-40B4-BE49-F238E27FC236}">
                <a16:creationId xmlns:a16="http://schemas.microsoft.com/office/drawing/2014/main" id="{3788325A-5DD9-49BA-90AB-C1955B7A027D}"/>
              </a:ext>
            </a:extLst>
          </p:cNvPr>
          <p:cNvSpPr>
            <a:spLocks noGrp="1"/>
          </p:cNvSpPr>
          <p:nvPr>
            <p:ph type="title"/>
          </p:nvPr>
        </p:nvSpPr>
        <p:spPr>
          <a:xfrm>
            <a:off x="841024" y="404765"/>
            <a:ext cx="10464800" cy="853279"/>
          </a:xfrm>
        </p:spPr>
        <p:txBody>
          <a:bodyPr/>
          <a:lstStyle/>
          <a:p>
            <a:r>
              <a:rPr lang="en-GB"/>
              <a:t>Campaign – core story</a:t>
            </a:r>
          </a:p>
        </p:txBody>
      </p:sp>
      <p:sp>
        <p:nvSpPr>
          <p:cNvPr id="38" name="Text Placeholder 37">
            <a:extLst>
              <a:ext uri="{FF2B5EF4-FFF2-40B4-BE49-F238E27FC236}">
                <a16:creationId xmlns:a16="http://schemas.microsoft.com/office/drawing/2014/main" id="{F4E28AD9-A979-4A0E-AD36-B82E25A489A7}"/>
              </a:ext>
            </a:extLst>
          </p:cNvPr>
          <p:cNvSpPr>
            <a:spLocks noGrp="1"/>
          </p:cNvSpPr>
          <p:nvPr>
            <p:ph type="body" sz="quarter" idx="14"/>
          </p:nvPr>
        </p:nvSpPr>
        <p:spPr/>
        <p:txBody>
          <a:bodyPr/>
          <a:lstStyle/>
          <a:p>
            <a:endParaRPr lang="en-GB"/>
          </a:p>
        </p:txBody>
      </p:sp>
      <p:sp>
        <p:nvSpPr>
          <p:cNvPr id="40" name="Text Placeholder 39">
            <a:extLst>
              <a:ext uri="{FF2B5EF4-FFF2-40B4-BE49-F238E27FC236}">
                <a16:creationId xmlns:a16="http://schemas.microsoft.com/office/drawing/2014/main" id="{286334BC-9845-40AB-AA77-16902B806E41}"/>
              </a:ext>
            </a:extLst>
          </p:cNvPr>
          <p:cNvSpPr>
            <a:spLocks noGrp="1"/>
          </p:cNvSpPr>
          <p:nvPr>
            <p:ph type="body" sz="quarter" idx="26"/>
          </p:nvPr>
        </p:nvSpPr>
        <p:spPr/>
        <p:txBody>
          <a:bodyPr/>
          <a:lstStyle/>
          <a:p>
            <a:endParaRPr lang="en-GB"/>
          </a:p>
        </p:txBody>
      </p:sp>
      <p:sp>
        <p:nvSpPr>
          <p:cNvPr id="2" name="TextBox 1">
            <a:extLst>
              <a:ext uri="{FF2B5EF4-FFF2-40B4-BE49-F238E27FC236}">
                <a16:creationId xmlns:a16="http://schemas.microsoft.com/office/drawing/2014/main" id="{03DD871D-8106-4A87-9BF3-AF602FCD4BB5}"/>
              </a:ext>
            </a:extLst>
          </p:cNvPr>
          <p:cNvSpPr txBox="1"/>
          <p:nvPr/>
        </p:nvSpPr>
        <p:spPr>
          <a:xfrm>
            <a:off x="34003" y="4312264"/>
            <a:ext cx="1723679" cy="790088"/>
          </a:xfrm>
          <a:prstGeom prst="rect">
            <a:avLst/>
          </a:prstGeom>
          <a:noFill/>
        </p:spPr>
        <p:txBody>
          <a:bodyPr wrap="square" rtlCol="0">
            <a:spAutoFit/>
          </a:bodyPr>
          <a:lstStyle/>
          <a:p>
            <a:pPr algn="ctr" defTabSz="914377">
              <a:defRPr/>
            </a:pPr>
            <a:r>
              <a:rPr lang="en-GB" sz="1067" i="1">
                <a:solidFill>
                  <a:srgbClr val="585858"/>
                </a:solidFill>
                <a:latin typeface="Arial" panose="020B0604020202020204" pitchFamily="34" charset="0"/>
                <a:cs typeface="Arial" panose="020B0604020202020204" pitchFamily="34" charset="0"/>
              </a:rPr>
              <a:t>JYSELECA, a new  treatment for moderate to severe active rheumatoid arthritis in adult patients</a:t>
            </a:r>
            <a:r>
              <a:rPr lang="en-GB" sz="1333" i="1">
                <a:solidFill>
                  <a:srgbClr val="585858"/>
                </a:solidFill>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6F4E852E-A78B-46F1-BB9B-5AAF411C43CC}"/>
              </a:ext>
            </a:extLst>
          </p:cNvPr>
          <p:cNvSpPr txBox="1"/>
          <p:nvPr/>
        </p:nvSpPr>
        <p:spPr>
          <a:xfrm>
            <a:off x="1791137" y="3621022"/>
            <a:ext cx="1800204" cy="584968"/>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Gain agreement that there is still a need for new treatment options </a:t>
            </a:r>
          </a:p>
        </p:txBody>
      </p:sp>
      <p:sp>
        <p:nvSpPr>
          <p:cNvPr id="5" name="TextBox 4">
            <a:extLst>
              <a:ext uri="{FF2B5EF4-FFF2-40B4-BE49-F238E27FC236}">
                <a16:creationId xmlns:a16="http://schemas.microsoft.com/office/drawing/2014/main" id="{F641817E-B015-4CBD-93BC-6418BD9EB291}"/>
              </a:ext>
            </a:extLst>
          </p:cNvPr>
          <p:cNvSpPr txBox="1"/>
          <p:nvPr/>
        </p:nvSpPr>
        <p:spPr>
          <a:xfrm>
            <a:off x="5398227" y="3608260"/>
            <a:ext cx="1761131" cy="420756"/>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Introduce JYSELECA </a:t>
            </a:r>
            <a:r>
              <a:rPr lang="en-GB" sz="1067" err="1">
                <a:solidFill>
                  <a:srgbClr val="585858"/>
                </a:solidFill>
                <a:latin typeface="Arial" panose="020B0604020202020204" pitchFamily="34" charset="0"/>
                <a:cs typeface="Arial" panose="020B0604020202020204" pitchFamily="34" charset="0"/>
              </a:rPr>
              <a:t>MoA</a:t>
            </a:r>
            <a:endParaRPr lang="en-GB" sz="1067">
              <a:solidFill>
                <a:srgbClr val="585858"/>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A9A94FE-4E61-48AA-A117-880575A8D701}"/>
              </a:ext>
            </a:extLst>
          </p:cNvPr>
          <p:cNvSpPr txBox="1"/>
          <p:nvPr/>
        </p:nvSpPr>
        <p:spPr>
          <a:xfrm>
            <a:off x="3540816" y="4407054"/>
            <a:ext cx="1817384" cy="420756"/>
          </a:xfrm>
          <a:prstGeom prst="rect">
            <a:avLst/>
          </a:prstGeom>
          <a:noFill/>
        </p:spPr>
        <p:txBody>
          <a:bodyPr wrap="square" rtlCol="0">
            <a:spAutoFit/>
          </a:bodyPr>
          <a:lstStyle/>
          <a:p>
            <a:pPr algn="ctr" defTabSz="914377">
              <a:defRPr/>
            </a:pPr>
            <a:r>
              <a:rPr lang="en-GB" sz="1067" i="1">
                <a:solidFill>
                  <a:srgbClr val="585858"/>
                </a:solidFill>
                <a:latin typeface="Arial" panose="020B0604020202020204" pitchFamily="34" charset="0"/>
                <a:cs typeface="Arial" panose="020B0604020202020204" pitchFamily="34" charset="0"/>
              </a:rPr>
              <a:t>Agree on treatment goals: fast, lasting and efficacious</a:t>
            </a:r>
          </a:p>
        </p:txBody>
      </p:sp>
      <p:sp>
        <p:nvSpPr>
          <p:cNvPr id="7" name="TextBox 6">
            <a:extLst>
              <a:ext uri="{FF2B5EF4-FFF2-40B4-BE49-F238E27FC236}">
                <a16:creationId xmlns:a16="http://schemas.microsoft.com/office/drawing/2014/main" id="{84EB3394-75DF-4A63-98EB-BFEF69C74CC5}"/>
              </a:ext>
            </a:extLst>
          </p:cNvPr>
          <p:cNvSpPr txBox="1"/>
          <p:nvPr/>
        </p:nvSpPr>
        <p:spPr>
          <a:xfrm>
            <a:off x="8822388" y="3654535"/>
            <a:ext cx="1713064" cy="1241815"/>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Show that JYSELECA provides fast and lasting efficacy across a variety of measures (ACR70 is key) with demonstrable disease modification not just symptom relief </a:t>
            </a:r>
          </a:p>
        </p:txBody>
      </p:sp>
      <p:cxnSp>
        <p:nvCxnSpPr>
          <p:cNvPr id="28" name="Straight Connector 27">
            <a:extLst>
              <a:ext uri="{FF2B5EF4-FFF2-40B4-BE49-F238E27FC236}">
                <a16:creationId xmlns:a16="http://schemas.microsoft.com/office/drawing/2014/main" id="{9D9DD09E-4E49-4505-8903-01A3A3EC23A1}"/>
              </a:ext>
            </a:extLst>
          </p:cNvPr>
          <p:cNvCxnSpPr/>
          <p:nvPr/>
        </p:nvCxnSpPr>
        <p:spPr>
          <a:xfrm>
            <a:off x="1732697" y="1797052"/>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E8863D-48A3-442B-85F2-9B16374743E6}"/>
              </a:ext>
            </a:extLst>
          </p:cNvPr>
          <p:cNvCxnSpPr/>
          <p:nvPr/>
        </p:nvCxnSpPr>
        <p:spPr>
          <a:xfrm>
            <a:off x="3599723" y="1808824"/>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09CC2E-7DB5-44B1-84C7-6F4750ABBF3A}"/>
              </a:ext>
            </a:extLst>
          </p:cNvPr>
          <p:cNvCxnSpPr/>
          <p:nvPr/>
        </p:nvCxnSpPr>
        <p:spPr>
          <a:xfrm>
            <a:off x="5327915" y="1797052"/>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DEE738-0F08-4E12-B009-66F728BB3BEC}"/>
              </a:ext>
            </a:extLst>
          </p:cNvPr>
          <p:cNvCxnSpPr/>
          <p:nvPr/>
        </p:nvCxnSpPr>
        <p:spPr>
          <a:xfrm>
            <a:off x="7067451" y="1790165"/>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descr="A picture containing clipart&#10;&#10;Description automatically generated">
            <a:extLst>
              <a:ext uri="{FF2B5EF4-FFF2-40B4-BE49-F238E27FC236}">
                <a16:creationId xmlns:a16="http://schemas.microsoft.com/office/drawing/2014/main" id="{11734E4B-FF57-41CD-B94E-CCAD77AF2D84}"/>
              </a:ext>
            </a:extLst>
          </p:cNvPr>
          <p:cNvPicPr>
            <a:picLocks noChangeAspect="1"/>
          </p:cNvPicPr>
          <p:nvPr/>
        </p:nvPicPr>
        <p:blipFill>
          <a:blip r:embed="rId2">
            <a:duotone>
              <a:schemeClr val="accent1">
                <a:shade val="45000"/>
                <a:satMod val="135000"/>
              </a:schemeClr>
              <a:prstClr val="white"/>
            </a:duotone>
          </a:blip>
          <a:stretch>
            <a:fillRect/>
          </a:stretch>
        </p:blipFill>
        <p:spPr>
          <a:xfrm>
            <a:off x="44975" y="1797051"/>
            <a:ext cx="277144" cy="240000"/>
          </a:xfrm>
          <a:prstGeom prst="rect">
            <a:avLst/>
          </a:prstGeom>
        </p:spPr>
      </p:pic>
      <p:pic>
        <p:nvPicPr>
          <p:cNvPr id="41" name="Picture 40" descr="A picture containing clipart&#10;&#10;Description automatically generated">
            <a:extLst>
              <a:ext uri="{FF2B5EF4-FFF2-40B4-BE49-F238E27FC236}">
                <a16:creationId xmlns:a16="http://schemas.microsoft.com/office/drawing/2014/main" id="{DB83DF03-A805-4CF9-9F71-3A76A4C045E7}"/>
              </a:ext>
            </a:extLst>
          </p:cNvPr>
          <p:cNvPicPr>
            <a:picLocks noChangeAspect="1"/>
          </p:cNvPicPr>
          <p:nvPr/>
        </p:nvPicPr>
        <p:blipFill>
          <a:blip r:embed="rId2">
            <a:duotone>
              <a:schemeClr val="accent1">
                <a:shade val="45000"/>
                <a:satMod val="135000"/>
              </a:schemeClr>
              <a:prstClr val="white"/>
            </a:duotone>
          </a:blip>
          <a:stretch>
            <a:fillRect/>
          </a:stretch>
        </p:blipFill>
        <p:spPr>
          <a:xfrm>
            <a:off x="1820440" y="1797051"/>
            <a:ext cx="277144" cy="240000"/>
          </a:xfrm>
          <a:prstGeom prst="rect">
            <a:avLst/>
          </a:prstGeom>
        </p:spPr>
      </p:pic>
      <p:pic>
        <p:nvPicPr>
          <p:cNvPr id="43" name="Picture 42">
            <a:extLst>
              <a:ext uri="{FF2B5EF4-FFF2-40B4-BE49-F238E27FC236}">
                <a16:creationId xmlns:a16="http://schemas.microsoft.com/office/drawing/2014/main" id="{7A386765-7BE0-43A7-AF05-91C0565C4283}"/>
              </a:ext>
            </a:extLst>
          </p:cNvPr>
          <p:cNvPicPr>
            <a:picLocks noChangeAspect="1"/>
          </p:cNvPicPr>
          <p:nvPr/>
        </p:nvPicPr>
        <p:blipFill>
          <a:blip r:embed="rId3">
            <a:duotone>
              <a:schemeClr val="accent1">
                <a:shade val="45000"/>
                <a:satMod val="135000"/>
              </a:schemeClr>
              <a:prstClr val="white"/>
            </a:duotone>
          </a:blip>
          <a:stretch>
            <a:fillRect/>
          </a:stretch>
        </p:blipFill>
        <p:spPr>
          <a:xfrm>
            <a:off x="5404733" y="1784289"/>
            <a:ext cx="277144" cy="240000"/>
          </a:xfrm>
          <a:prstGeom prst="rect">
            <a:avLst/>
          </a:prstGeom>
        </p:spPr>
      </p:pic>
      <p:pic>
        <p:nvPicPr>
          <p:cNvPr id="45" name="Picture 44">
            <a:extLst>
              <a:ext uri="{FF2B5EF4-FFF2-40B4-BE49-F238E27FC236}">
                <a16:creationId xmlns:a16="http://schemas.microsoft.com/office/drawing/2014/main" id="{72B5756A-4A66-4232-A958-1FD22680DF28}"/>
              </a:ext>
            </a:extLst>
          </p:cNvPr>
          <p:cNvPicPr>
            <a:picLocks noChangeAspect="1"/>
          </p:cNvPicPr>
          <p:nvPr/>
        </p:nvPicPr>
        <p:blipFill>
          <a:blip r:embed="rId3">
            <a:duotone>
              <a:schemeClr val="accent1">
                <a:shade val="45000"/>
                <a:satMod val="135000"/>
              </a:schemeClr>
              <a:prstClr val="white"/>
            </a:duotone>
          </a:blip>
          <a:stretch>
            <a:fillRect/>
          </a:stretch>
        </p:blipFill>
        <p:spPr>
          <a:xfrm>
            <a:off x="3625768" y="1786512"/>
            <a:ext cx="277144" cy="240000"/>
          </a:xfrm>
          <a:prstGeom prst="rect">
            <a:avLst/>
          </a:prstGeom>
        </p:spPr>
      </p:pic>
      <p:pic>
        <p:nvPicPr>
          <p:cNvPr id="47" name="Picture 46">
            <a:extLst>
              <a:ext uri="{FF2B5EF4-FFF2-40B4-BE49-F238E27FC236}">
                <a16:creationId xmlns:a16="http://schemas.microsoft.com/office/drawing/2014/main" id="{FA090C90-1F1A-4C2A-B315-C6B82E3FD53F}"/>
              </a:ext>
            </a:extLst>
          </p:cNvPr>
          <p:cNvPicPr>
            <a:picLocks noChangeAspect="1"/>
          </p:cNvPicPr>
          <p:nvPr/>
        </p:nvPicPr>
        <p:blipFill>
          <a:blip r:embed="rId4">
            <a:duotone>
              <a:schemeClr val="accent1">
                <a:shade val="45000"/>
                <a:satMod val="135000"/>
              </a:schemeClr>
              <a:prstClr val="white"/>
            </a:duotone>
          </a:blip>
          <a:stretch>
            <a:fillRect/>
          </a:stretch>
        </p:blipFill>
        <p:spPr>
          <a:xfrm>
            <a:off x="8947225" y="1764388"/>
            <a:ext cx="277144" cy="240000"/>
          </a:xfrm>
          <a:prstGeom prst="rect">
            <a:avLst/>
          </a:prstGeom>
        </p:spPr>
      </p:pic>
      <p:sp>
        <p:nvSpPr>
          <p:cNvPr id="8" name="TextBox 7">
            <a:extLst>
              <a:ext uri="{FF2B5EF4-FFF2-40B4-BE49-F238E27FC236}">
                <a16:creationId xmlns:a16="http://schemas.microsoft.com/office/drawing/2014/main" id="{60CF7493-71CF-4806-B88D-489054E5A8B0}"/>
              </a:ext>
            </a:extLst>
          </p:cNvPr>
          <p:cNvSpPr txBox="1"/>
          <p:nvPr/>
        </p:nvSpPr>
        <p:spPr>
          <a:xfrm>
            <a:off x="5370100" y="4279498"/>
            <a:ext cx="1817384" cy="749179"/>
          </a:xfrm>
          <a:prstGeom prst="rect">
            <a:avLst/>
          </a:prstGeom>
          <a:noFill/>
        </p:spPr>
        <p:txBody>
          <a:bodyPr wrap="square" rtlCol="0">
            <a:spAutoFit/>
          </a:bodyPr>
          <a:lstStyle/>
          <a:p>
            <a:pPr defTabSz="914377">
              <a:defRPr/>
            </a:pPr>
            <a:r>
              <a:rPr lang="en-GB" sz="1067" i="1">
                <a:solidFill>
                  <a:srgbClr val="585858"/>
                </a:solidFill>
                <a:latin typeface="Arial" panose="020B0604020202020204" pitchFamily="34" charset="0"/>
                <a:cs typeface="Arial" panose="020B0604020202020204" pitchFamily="34" charset="0"/>
              </a:rPr>
              <a:t>JYSELECA is a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JAK1 </a:t>
            </a:r>
            <a:r>
              <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rPr>
              <a:t>preferential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inhibitor for moderate to severe RA</a:t>
            </a:r>
            <a:endPar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endParaRPr>
          </a:p>
          <a:p>
            <a:pPr defTabSz="914377">
              <a:defRPr/>
            </a:pPr>
            <a:endParaRPr lang="en-GB" sz="1067" i="1">
              <a:solidFill>
                <a:srgbClr val="585858"/>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9A8D2F-7BF7-47DE-9586-7C3F5A9AFF1C}"/>
              </a:ext>
            </a:extLst>
          </p:cNvPr>
          <p:cNvSpPr txBox="1"/>
          <p:nvPr/>
        </p:nvSpPr>
        <p:spPr>
          <a:xfrm>
            <a:off x="1686741" y="4307985"/>
            <a:ext cx="2008992" cy="1683025"/>
          </a:xfrm>
          <a:prstGeom prst="rect">
            <a:avLst/>
          </a:prstGeom>
          <a:noFill/>
        </p:spPr>
        <p:txBody>
          <a:bodyPr wrap="square" rtlCol="0">
            <a:spAutoFit/>
          </a:bodyPr>
          <a:lstStyle/>
          <a:p>
            <a:pPr algn="ctr" defTabSz="914377">
              <a:defRPr/>
            </a:pPr>
            <a:r>
              <a:rPr lang="en-GB" sz="1067" i="1">
                <a:solidFill>
                  <a:srgbClr val="585858"/>
                </a:solidFill>
                <a:latin typeface="Arial" panose="020B0604020202020204" pitchFamily="34" charset="0"/>
                <a:cs typeface="Arial" panose="020B0604020202020204" pitchFamily="34" charset="0"/>
              </a:rPr>
              <a:t>Despite the advances in RA treatment, and a broad selection of available advanced therapies, new treatment options are still needed as almost a third of patients still don’t respond to current treatment options</a:t>
            </a:r>
          </a:p>
          <a:p>
            <a:pPr defTabSz="914377">
              <a:defRPr/>
            </a:pPr>
            <a:endParaRPr lang="en-GB">
              <a:solidFill>
                <a:srgbClr val="000000"/>
              </a:solidFill>
              <a:latin typeface="Calibri" panose="020F0502020204030204"/>
            </a:endParaRPr>
          </a:p>
        </p:txBody>
      </p:sp>
      <p:sp>
        <p:nvSpPr>
          <p:cNvPr id="10" name="TextBox 9">
            <a:extLst>
              <a:ext uri="{FF2B5EF4-FFF2-40B4-BE49-F238E27FC236}">
                <a16:creationId xmlns:a16="http://schemas.microsoft.com/office/drawing/2014/main" id="{DB757C49-0D78-4037-BC47-B21CDC856CF6}"/>
              </a:ext>
            </a:extLst>
          </p:cNvPr>
          <p:cNvSpPr txBox="1"/>
          <p:nvPr/>
        </p:nvSpPr>
        <p:spPr>
          <a:xfrm>
            <a:off x="-36805" y="3621022"/>
            <a:ext cx="1865295" cy="420756"/>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Introduce JYSELECA &amp; share the call objectives</a:t>
            </a:r>
            <a:endParaRPr lang="en-GB" sz="1067">
              <a:solidFill>
                <a:srgbClr val="000000"/>
              </a:solidFill>
              <a:latin typeface="Calibri" panose="020F0502020204030204"/>
            </a:endParaRPr>
          </a:p>
        </p:txBody>
      </p:sp>
      <p:sp>
        <p:nvSpPr>
          <p:cNvPr id="12" name="TextBox 11">
            <a:extLst>
              <a:ext uri="{FF2B5EF4-FFF2-40B4-BE49-F238E27FC236}">
                <a16:creationId xmlns:a16="http://schemas.microsoft.com/office/drawing/2014/main" id="{4285C379-3717-4F6B-8D19-2E9FEF013293}"/>
              </a:ext>
            </a:extLst>
          </p:cNvPr>
          <p:cNvSpPr txBox="1"/>
          <p:nvPr/>
        </p:nvSpPr>
        <p:spPr>
          <a:xfrm>
            <a:off x="34003" y="2974944"/>
            <a:ext cx="1723679"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JYSELECA introduction</a:t>
            </a:r>
          </a:p>
        </p:txBody>
      </p:sp>
      <p:sp>
        <p:nvSpPr>
          <p:cNvPr id="15" name="TextBox 14">
            <a:extLst>
              <a:ext uri="{FF2B5EF4-FFF2-40B4-BE49-F238E27FC236}">
                <a16:creationId xmlns:a16="http://schemas.microsoft.com/office/drawing/2014/main" id="{81EF3182-47C2-49EF-AE10-9D2026DD7EBF}"/>
              </a:ext>
            </a:extLst>
          </p:cNvPr>
          <p:cNvSpPr txBox="1"/>
          <p:nvPr/>
        </p:nvSpPr>
        <p:spPr>
          <a:xfrm>
            <a:off x="1829399" y="2996128"/>
            <a:ext cx="1723679" cy="297454"/>
          </a:xfrm>
          <a:prstGeom prst="rect">
            <a:avLst/>
          </a:prstGeom>
          <a:noFill/>
          <a:ln>
            <a:noFill/>
          </a:ln>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UNMET NEED </a:t>
            </a:r>
          </a:p>
        </p:txBody>
      </p:sp>
      <p:sp>
        <p:nvSpPr>
          <p:cNvPr id="19" name="TextBox 18">
            <a:extLst>
              <a:ext uri="{FF2B5EF4-FFF2-40B4-BE49-F238E27FC236}">
                <a16:creationId xmlns:a16="http://schemas.microsoft.com/office/drawing/2014/main" id="{5F13F6B2-8BB9-47A6-AE59-7C00C3E0AFF2}"/>
              </a:ext>
            </a:extLst>
          </p:cNvPr>
          <p:cNvSpPr txBox="1"/>
          <p:nvPr/>
        </p:nvSpPr>
        <p:spPr>
          <a:xfrm>
            <a:off x="5469390" y="3009540"/>
            <a:ext cx="1517093" cy="502573"/>
          </a:xfrm>
          <a:prstGeom prst="rect">
            <a:avLst/>
          </a:prstGeom>
          <a:solidFill>
            <a:schemeClr val="accent1"/>
          </a:solidFill>
        </p:spPr>
        <p:txBody>
          <a:bodyPr wrap="square" rtlCol="0">
            <a:spAutoFit/>
          </a:bodyPr>
          <a:lstStyle/>
          <a:p>
            <a:pPr algn="ctr" defTabSz="914377">
              <a:defRPr/>
            </a:pPr>
            <a:r>
              <a:rPr lang="en-GB" sz="1333" cap="all">
                <a:solidFill>
                  <a:srgbClr val="FFFFFF"/>
                </a:solidFill>
                <a:latin typeface="Arial" panose="020B0604020202020204" pitchFamily="34" charset="0"/>
                <a:cs typeface="Arial" panose="020B0604020202020204" pitchFamily="34" charset="0"/>
              </a:rPr>
              <a:t>JYSELECA</a:t>
            </a:r>
            <a:br>
              <a:rPr lang="en-GB" sz="1333" cap="all">
                <a:solidFill>
                  <a:srgbClr val="FFFFFF"/>
                </a:solidFill>
                <a:latin typeface="Arial" panose="020B0604020202020204" pitchFamily="34" charset="0"/>
                <a:cs typeface="Arial" panose="020B0604020202020204" pitchFamily="34" charset="0"/>
              </a:rPr>
            </a:br>
            <a:r>
              <a:rPr lang="en-GB" sz="1333" cap="all">
                <a:solidFill>
                  <a:srgbClr val="FFFFFF"/>
                </a:solidFill>
                <a:latin typeface="Arial" panose="020B0604020202020204" pitchFamily="34" charset="0"/>
                <a:cs typeface="Arial" panose="020B0604020202020204" pitchFamily="34" charset="0"/>
              </a:rPr>
              <a:t>MOA</a:t>
            </a:r>
          </a:p>
        </p:txBody>
      </p:sp>
      <p:sp>
        <p:nvSpPr>
          <p:cNvPr id="20" name="TextBox 19">
            <a:extLst>
              <a:ext uri="{FF2B5EF4-FFF2-40B4-BE49-F238E27FC236}">
                <a16:creationId xmlns:a16="http://schemas.microsoft.com/office/drawing/2014/main" id="{812F0136-10CD-4FA8-8D32-CC7F3081C394}"/>
              </a:ext>
            </a:extLst>
          </p:cNvPr>
          <p:cNvSpPr txBox="1"/>
          <p:nvPr/>
        </p:nvSpPr>
        <p:spPr>
          <a:xfrm>
            <a:off x="3445940" y="2976901"/>
            <a:ext cx="2007136" cy="297454"/>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Patient intro*</a:t>
            </a:r>
          </a:p>
        </p:txBody>
      </p:sp>
      <p:sp>
        <p:nvSpPr>
          <p:cNvPr id="21" name="TextBox 20">
            <a:extLst>
              <a:ext uri="{FF2B5EF4-FFF2-40B4-BE49-F238E27FC236}">
                <a16:creationId xmlns:a16="http://schemas.microsoft.com/office/drawing/2014/main" id="{357FCB26-9F12-4FD4-93D0-54E1B4572EED}"/>
              </a:ext>
            </a:extLst>
          </p:cNvPr>
          <p:cNvSpPr txBox="1"/>
          <p:nvPr/>
        </p:nvSpPr>
        <p:spPr>
          <a:xfrm>
            <a:off x="3540816" y="3610483"/>
            <a:ext cx="1817384" cy="749179"/>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Agree that each RA patient is different and has individual needs and challenges</a:t>
            </a:r>
          </a:p>
        </p:txBody>
      </p:sp>
      <p:cxnSp>
        <p:nvCxnSpPr>
          <p:cNvPr id="46" name="Straight Connector 45">
            <a:extLst>
              <a:ext uri="{FF2B5EF4-FFF2-40B4-BE49-F238E27FC236}">
                <a16:creationId xmlns:a16="http://schemas.microsoft.com/office/drawing/2014/main" id="{46CF3A57-FA63-49D5-B269-BDE31A684080}"/>
              </a:ext>
            </a:extLst>
          </p:cNvPr>
          <p:cNvCxnSpPr/>
          <p:nvPr/>
        </p:nvCxnSpPr>
        <p:spPr>
          <a:xfrm>
            <a:off x="8770243" y="1764434"/>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511903B6-15E6-4A72-BBA5-F06F04A9D0AD}"/>
              </a:ext>
            </a:extLst>
          </p:cNvPr>
          <p:cNvPicPr>
            <a:picLocks noChangeAspect="1"/>
          </p:cNvPicPr>
          <p:nvPr/>
        </p:nvPicPr>
        <p:blipFill>
          <a:blip r:embed="rId4">
            <a:duotone>
              <a:schemeClr val="accent1">
                <a:shade val="45000"/>
                <a:satMod val="135000"/>
              </a:schemeClr>
              <a:prstClr val="white"/>
            </a:duotone>
          </a:blip>
          <a:stretch>
            <a:fillRect/>
          </a:stretch>
        </p:blipFill>
        <p:spPr>
          <a:xfrm>
            <a:off x="10624373" y="1786512"/>
            <a:ext cx="277144" cy="240000"/>
          </a:xfrm>
          <a:prstGeom prst="rect">
            <a:avLst/>
          </a:prstGeom>
        </p:spPr>
      </p:pic>
      <p:sp>
        <p:nvSpPr>
          <p:cNvPr id="50" name="TextBox 49">
            <a:extLst>
              <a:ext uri="{FF2B5EF4-FFF2-40B4-BE49-F238E27FC236}">
                <a16:creationId xmlns:a16="http://schemas.microsoft.com/office/drawing/2014/main" id="{0680601B-AD43-4565-B412-CB15573E7A4B}"/>
              </a:ext>
            </a:extLst>
          </p:cNvPr>
          <p:cNvSpPr txBox="1"/>
          <p:nvPr/>
        </p:nvSpPr>
        <p:spPr>
          <a:xfrm>
            <a:off x="10593230" y="2998228"/>
            <a:ext cx="1495437" cy="297454"/>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REMISSION</a:t>
            </a:r>
          </a:p>
        </p:txBody>
      </p:sp>
      <p:sp>
        <p:nvSpPr>
          <p:cNvPr id="52" name="TextBox 51">
            <a:extLst>
              <a:ext uri="{FF2B5EF4-FFF2-40B4-BE49-F238E27FC236}">
                <a16:creationId xmlns:a16="http://schemas.microsoft.com/office/drawing/2014/main" id="{728A9046-F120-4771-9A22-143D66DD9AE8}"/>
              </a:ext>
            </a:extLst>
          </p:cNvPr>
          <p:cNvSpPr txBox="1"/>
          <p:nvPr/>
        </p:nvSpPr>
        <p:spPr>
          <a:xfrm>
            <a:off x="10419708" y="3682576"/>
            <a:ext cx="1817384" cy="749179"/>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With JYSELECA, 50% of patients achieve remission (DAS28-CRP) through 52 weeks</a:t>
            </a:r>
          </a:p>
        </p:txBody>
      </p:sp>
      <p:cxnSp>
        <p:nvCxnSpPr>
          <p:cNvPr id="44" name="Straight Connector 43">
            <a:extLst>
              <a:ext uri="{FF2B5EF4-FFF2-40B4-BE49-F238E27FC236}">
                <a16:creationId xmlns:a16="http://schemas.microsoft.com/office/drawing/2014/main" id="{85B691CF-0265-4473-A5AD-493528A9BD67}"/>
              </a:ext>
            </a:extLst>
          </p:cNvPr>
          <p:cNvCxnSpPr/>
          <p:nvPr/>
        </p:nvCxnSpPr>
        <p:spPr>
          <a:xfrm>
            <a:off x="10563291" y="1750210"/>
            <a:ext cx="0" cy="4032249"/>
          </a:xfrm>
          <a:prstGeom prst="line">
            <a:avLst/>
          </a:prstGeom>
        </p:spPr>
        <p:style>
          <a:lnRef idx="1">
            <a:schemeClr val="accent1"/>
          </a:lnRef>
          <a:fillRef idx="0">
            <a:schemeClr val="accent1"/>
          </a:fillRef>
          <a:effectRef idx="0">
            <a:schemeClr val="accent1"/>
          </a:effectRef>
          <a:fontRef idx="minor">
            <a:schemeClr val="tx1"/>
          </a:fontRef>
        </p:style>
      </p:cxnSp>
      <p:sp>
        <p:nvSpPr>
          <p:cNvPr id="25" name="Star: 5 Points 24">
            <a:extLst>
              <a:ext uri="{FF2B5EF4-FFF2-40B4-BE49-F238E27FC236}">
                <a16:creationId xmlns:a16="http://schemas.microsoft.com/office/drawing/2014/main" id="{3EE41B00-61F8-4906-9EE4-112AC8AE4B3C}"/>
              </a:ext>
            </a:extLst>
          </p:cNvPr>
          <p:cNvSpPr/>
          <p:nvPr/>
        </p:nvSpPr>
        <p:spPr>
          <a:xfrm>
            <a:off x="6737692" y="1745683"/>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54" name="Star: 5 Points 53">
            <a:extLst>
              <a:ext uri="{FF2B5EF4-FFF2-40B4-BE49-F238E27FC236}">
                <a16:creationId xmlns:a16="http://schemas.microsoft.com/office/drawing/2014/main" id="{5E4A8D02-D1FC-4E8B-9632-57AC5A4A932B}"/>
              </a:ext>
            </a:extLst>
          </p:cNvPr>
          <p:cNvSpPr/>
          <p:nvPr/>
        </p:nvSpPr>
        <p:spPr>
          <a:xfrm>
            <a:off x="10236355" y="1733522"/>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56" name="Star: 5 Points 55">
            <a:extLst>
              <a:ext uri="{FF2B5EF4-FFF2-40B4-BE49-F238E27FC236}">
                <a16:creationId xmlns:a16="http://schemas.microsoft.com/office/drawing/2014/main" id="{7E23C8B8-8E21-4FF4-ACDB-AC9024E35260}"/>
              </a:ext>
            </a:extLst>
          </p:cNvPr>
          <p:cNvSpPr/>
          <p:nvPr/>
        </p:nvSpPr>
        <p:spPr>
          <a:xfrm>
            <a:off x="9071181" y="292537"/>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26" name="TextBox 25">
            <a:extLst>
              <a:ext uri="{FF2B5EF4-FFF2-40B4-BE49-F238E27FC236}">
                <a16:creationId xmlns:a16="http://schemas.microsoft.com/office/drawing/2014/main" id="{252F5C6C-4E9E-4D42-910B-1F599CFD3FA5}"/>
              </a:ext>
            </a:extLst>
          </p:cNvPr>
          <p:cNvSpPr txBox="1"/>
          <p:nvPr/>
        </p:nvSpPr>
        <p:spPr>
          <a:xfrm>
            <a:off x="9456373" y="262579"/>
            <a:ext cx="2550767" cy="338554"/>
          </a:xfrm>
          <a:prstGeom prst="rect">
            <a:avLst/>
          </a:prstGeom>
          <a:solidFill>
            <a:schemeClr val="accent1"/>
          </a:solidFill>
        </p:spPr>
        <p:txBody>
          <a:bodyPr wrap="square" rtlCol="0">
            <a:spAutoFit/>
          </a:bodyPr>
          <a:lstStyle/>
          <a:p>
            <a:pPr defTabSz="914377">
              <a:defRPr/>
            </a:pPr>
            <a:r>
              <a:rPr lang="en-GB" sz="1600">
                <a:solidFill>
                  <a:srgbClr val="FFFFFF"/>
                </a:solidFill>
                <a:latin typeface="Arial" panose="020B0604020202020204" pitchFamily="34" charset="0"/>
                <a:cs typeface="Arial" panose="020B0604020202020204" pitchFamily="34" charset="0"/>
              </a:rPr>
              <a:t>Key slides for a short call </a:t>
            </a:r>
          </a:p>
        </p:txBody>
      </p:sp>
      <p:pic>
        <p:nvPicPr>
          <p:cNvPr id="33" name="Picture 32">
            <a:extLst>
              <a:ext uri="{FF2B5EF4-FFF2-40B4-BE49-F238E27FC236}">
                <a16:creationId xmlns:a16="http://schemas.microsoft.com/office/drawing/2014/main" id="{335D8E15-CA0B-4264-BF12-8B837B7ED668}"/>
              </a:ext>
            </a:extLst>
          </p:cNvPr>
          <p:cNvPicPr>
            <a:picLocks noChangeAspect="1"/>
          </p:cNvPicPr>
          <p:nvPr/>
        </p:nvPicPr>
        <p:blipFill>
          <a:blip r:embed="rId4">
            <a:duotone>
              <a:schemeClr val="accent1">
                <a:shade val="45000"/>
                <a:satMod val="135000"/>
              </a:schemeClr>
              <a:prstClr val="white"/>
            </a:duotone>
          </a:blip>
          <a:stretch>
            <a:fillRect/>
          </a:stretch>
        </p:blipFill>
        <p:spPr>
          <a:xfrm>
            <a:off x="7330145" y="1781364"/>
            <a:ext cx="277144" cy="240000"/>
          </a:xfrm>
          <a:prstGeom prst="rect">
            <a:avLst/>
          </a:prstGeom>
        </p:spPr>
      </p:pic>
      <p:sp>
        <p:nvSpPr>
          <p:cNvPr id="34" name="TextBox 33">
            <a:extLst>
              <a:ext uri="{FF2B5EF4-FFF2-40B4-BE49-F238E27FC236}">
                <a16:creationId xmlns:a16="http://schemas.microsoft.com/office/drawing/2014/main" id="{3E721E93-156B-4C80-9414-407C3D510208}"/>
              </a:ext>
            </a:extLst>
          </p:cNvPr>
          <p:cNvSpPr txBox="1"/>
          <p:nvPr/>
        </p:nvSpPr>
        <p:spPr>
          <a:xfrm>
            <a:off x="6838440" y="3020780"/>
            <a:ext cx="2007136"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PHASE 3 </a:t>
            </a:r>
            <a:br>
              <a:rPr lang="en-GB" sz="1333" cap="all">
                <a:solidFill>
                  <a:srgbClr val="585858"/>
                </a:solidFill>
                <a:latin typeface="Arial" panose="020B0604020202020204" pitchFamily="34" charset="0"/>
                <a:cs typeface="Arial" panose="020B0604020202020204" pitchFamily="34" charset="0"/>
              </a:rPr>
            </a:br>
            <a:r>
              <a:rPr lang="en-GB" sz="1333" cap="all">
                <a:solidFill>
                  <a:srgbClr val="585858"/>
                </a:solidFill>
                <a:latin typeface="Arial" panose="020B0604020202020204" pitchFamily="34" charset="0"/>
                <a:cs typeface="Arial" panose="020B0604020202020204" pitchFamily="34" charset="0"/>
              </a:rPr>
              <a:t>program</a:t>
            </a:r>
          </a:p>
        </p:txBody>
      </p:sp>
      <p:sp>
        <p:nvSpPr>
          <p:cNvPr id="57" name="TextBox 56">
            <a:extLst>
              <a:ext uri="{FF2B5EF4-FFF2-40B4-BE49-F238E27FC236}">
                <a16:creationId xmlns:a16="http://schemas.microsoft.com/office/drawing/2014/main" id="{A0E12CE3-08D8-4B61-A44E-0424D557704A}"/>
              </a:ext>
            </a:extLst>
          </p:cNvPr>
          <p:cNvSpPr txBox="1"/>
          <p:nvPr/>
        </p:nvSpPr>
        <p:spPr>
          <a:xfrm>
            <a:off x="7036697" y="3659754"/>
            <a:ext cx="1728192" cy="913392"/>
          </a:xfrm>
          <a:prstGeom prst="rect">
            <a:avLst/>
          </a:prstGeom>
          <a:noFill/>
        </p:spPr>
        <p:txBody>
          <a:bodyPr wrap="square">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Explain the framework to the studies &amp; reassure that JYSELECA met its primary endpoint across all Phase 3 trials</a:t>
            </a:r>
          </a:p>
        </p:txBody>
      </p:sp>
      <p:pic>
        <p:nvPicPr>
          <p:cNvPr id="11" name="Picture 10">
            <a:extLst>
              <a:ext uri="{FF2B5EF4-FFF2-40B4-BE49-F238E27FC236}">
                <a16:creationId xmlns:a16="http://schemas.microsoft.com/office/drawing/2014/main" id="{D474526F-7C90-47E4-A5CB-29A336D4A6B7}"/>
              </a:ext>
            </a:extLst>
          </p:cNvPr>
          <p:cNvPicPr>
            <a:picLocks noChangeAspect="1"/>
          </p:cNvPicPr>
          <p:nvPr/>
        </p:nvPicPr>
        <p:blipFill>
          <a:blip r:embed="rId5"/>
          <a:stretch>
            <a:fillRect/>
          </a:stretch>
        </p:blipFill>
        <p:spPr>
          <a:xfrm>
            <a:off x="3696420" y="2074574"/>
            <a:ext cx="1477712" cy="83244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5DBE0F9-FBD5-40FB-B76B-9E1FAD366B58}"/>
              </a:ext>
            </a:extLst>
          </p:cNvPr>
          <p:cNvPicPr>
            <a:picLocks noChangeAspect="1"/>
          </p:cNvPicPr>
          <p:nvPr/>
        </p:nvPicPr>
        <p:blipFill>
          <a:blip r:embed="rId6"/>
          <a:stretch>
            <a:fillRect/>
          </a:stretch>
        </p:blipFill>
        <p:spPr>
          <a:xfrm>
            <a:off x="109964" y="2068857"/>
            <a:ext cx="1519665" cy="856079"/>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DC365C1-0DC1-42E6-892E-5039365D3976}"/>
              </a:ext>
            </a:extLst>
          </p:cNvPr>
          <p:cNvPicPr>
            <a:picLocks noChangeAspect="1"/>
          </p:cNvPicPr>
          <p:nvPr/>
        </p:nvPicPr>
        <p:blipFill>
          <a:blip r:embed="rId7"/>
          <a:stretch>
            <a:fillRect/>
          </a:stretch>
        </p:blipFill>
        <p:spPr>
          <a:xfrm>
            <a:off x="1900589" y="2077147"/>
            <a:ext cx="1520007" cy="856271"/>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F1058647-AEA2-493F-8E87-8B9A31C44105}"/>
              </a:ext>
            </a:extLst>
          </p:cNvPr>
          <p:cNvPicPr>
            <a:picLocks noChangeAspect="1"/>
          </p:cNvPicPr>
          <p:nvPr/>
        </p:nvPicPr>
        <p:blipFill>
          <a:blip r:embed="rId8"/>
          <a:stretch>
            <a:fillRect/>
          </a:stretch>
        </p:blipFill>
        <p:spPr>
          <a:xfrm>
            <a:off x="5486323" y="2072351"/>
            <a:ext cx="1458637" cy="821699"/>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E4831BBD-82EC-48EE-91EE-B68C8D0BFC86}"/>
              </a:ext>
            </a:extLst>
          </p:cNvPr>
          <p:cNvPicPr>
            <a:picLocks noChangeAspect="1"/>
          </p:cNvPicPr>
          <p:nvPr/>
        </p:nvPicPr>
        <p:blipFill>
          <a:blip r:embed="rId9"/>
          <a:stretch>
            <a:fillRect/>
          </a:stretch>
        </p:blipFill>
        <p:spPr>
          <a:xfrm>
            <a:off x="7175992" y="2088507"/>
            <a:ext cx="1499841" cy="844911"/>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9677CE05-C8B1-4F6C-9E5F-0750E885F242}"/>
              </a:ext>
            </a:extLst>
          </p:cNvPr>
          <p:cNvPicPr>
            <a:picLocks noChangeAspect="1"/>
          </p:cNvPicPr>
          <p:nvPr/>
        </p:nvPicPr>
        <p:blipFill>
          <a:blip r:embed="rId10"/>
          <a:stretch>
            <a:fillRect/>
          </a:stretch>
        </p:blipFill>
        <p:spPr>
          <a:xfrm>
            <a:off x="10638702" y="2103127"/>
            <a:ext cx="1428501" cy="804723"/>
          </a:xfrm>
          <a:prstGeom prst="rect">
            <a:avLst/>
          </a:prstGeom>
          <a:effectLst>
            <a:outerShdw blurRad="50800" dist="38100" dir="2700000" algn="tl" rotWithShape="0">
              <a:prstClr val="black">
                <a:alpha val="40000"/>
              </a:prstClr>
            </a:outerShdw>
          </a:effectLst>
        </p:spPr>
      </p:pic>
      <p:sp>
        <p:nvSpPr>
          <p:cNvPr id="51" name="Slide Number Placeholder 1">
            <a:extLst>
              <a:ext uri="{FF2B5EF4-FFF2-40B4-BE49-F238E27FC236}">
                <a16:creationId xmlns:a16="http://schemas.microsoft.com/office/drawing/2014/main" id="{411C1CAE-EC6D-4820-85B3-D6A3A86F5ADA}"/>
              </a:ext>
            </a:extLst>
          </p:cNvPr>
          <p:cNvSpPr>
            <a:spLocks noGrp="1"/>
          </p:cNvSpPr>
          <p:nvPr>
            <p:ph type="sldNum" sz="quarter" idx="11"/>
          </p:nvPr>
        </p:nvSpPr>
        <p:spPr>
          <a:xfrm>
            <a:off x="9730272" y="6376112"/>
            <a:ext cx="601133" cy="171449"/>
          </a:xfrm>
        </p:spPr>
        <p:txBody>
          <a:bodyPr/>
          <a:lstStyle/>
          <a:p>
            <a:pPr defTabSz="914377">
              <a:defRPr/>
            </a:pPr>
            <a:fld id="{72704E50-790F-004D-A3FC-F1A2CCAC1708}" type="slidenum">
              <a:rPr lang="en-US">
                <a:solidFill>
                  <a:srgbClr val="A5A6A5"/>
                </a:solidFill>
                <a:latin typeface="Calibri" panose="020F0502020204030204"/>
              </a:rPr>
              <a:pPr defTabSz="914377">
                <a:defRPr/>
              </a:pPr>
              <a:t>47</a:t>
            </a:fld>
            <a:endParaRPr lang="en-US">
              <a:solidFill>
                <a:srgbClr val="A5A6A5"/>
              </a:solidFill>
              <a:latin typeface="Calibri" panose="020F0502020204030204"/>
            </a:endParaRPr>
          </a:p>
        </p:txBody>
      </p:sp>
      <p:pic>
        <p:nvPicPr>
          <p:cNvPr id="17" name="Picture 16">
            <a:extLst>
              <a:ext uri="{FF2B5EF4-FFF2-40B4-BE49-F238E27FC236}">
                <a16:creationId xmlns:a16="http://schemas.microsoft.com/office/drawing/2014/main" id="{941D4A7F-7008-440A-964B-71514EA47B6D}"/>
              </a:ext>
            </a:extLst>
          </p:cNvPr>
          <p:cNvPicPr>
            <a:picLocks noChangeAspect="1"/>
          </p:cNvPicPr>
          <p:nvPr/>
        </p:nvPicPr>
        <p:blipFill>
          <a:blip r:embed="rId11"/>
          <a:stretch>
            <a:fillRect/>
          </a:stretch>
        </p:blipFill>
        <p:spPr>
          <a:xfrm>
            <a:off x="8836145" y="2086122"/>
            <a:ext cx="1472827" cy="828465"/>
          </a:xfrm>
          <a:prstGeom prst="rect">
            <a:avLst/>
          </a:prstGeom>
        </p:spPr>
      </p:pic>
      <p:pic>
        <p:nvPicPr>
          <p:cNvPr id="36" name="Picture 35">
            <a:extLst>
              <a:ext uri="{FF2B5EF4-FFF2-40B4-BE49-F238E27FC236}">
                <a16:creationId xmlns:a16="http://schemas.microsoft.com/office/drawing/2014/main" id="{055AFD20-E198-4546-8ACB-5F8FDEFF062C}"/>
              </a:ext>
            </a:extLst>
          </p:cNvPr>
          <p:cNvPicPr>
            <a:picLocks noChangeAspect="1"/>
          </p:cNvPicPr>
          <p:nvPr/>
        </p:nvPicPr>
        <p:blipFill>
          <a:blip r:embed="rId12"/>
          <a:stretch>
            <a:fillRect/>
          </a:stretch>
        </p:blipFill>
        <p:spPr>
          <a:xfrm>
            <a:off x="9067445" y="2232239"/>
            <a:ext cx="1439728" cy="821699"/>
          </a:xfrm>
          <a:prstGeom prst="rect">
            <a:avLst/>
          </a:prstGeom>
        </p:spPr>
      </p:pic>
      <p:sp>
        <p:nvSpPr>
          <p:cNvPr id="22" name="TextBox 21">
            <a:extLst>
              <a:ext uri="{FF2B5EF4-FFF2-40B4-BE49-F238E27FC236}">
                <a16:creationId xmlns:a16="http://schemas.microsoft.com/office/drawing/2014/main" id="{3920D830-30D1-4F9A-A1F7-50E1BB72723E}"/>
              </a:ext>
            </a:extLst>
          </p:cNvPr>
          <p:cNvSpPr txBox="1"/>
          <p:nvPr/>
        </p:nvSpPr>
        <p:spPr>
          <a:xfrm>
            <a:off x="8822388" y="3075188"/>
            <a:ext cx="1725979" cy="461665"/>
          </a:xfrm>
          <a:prstGeom prst="rect">
            <a:avLst/>
          </a:prstGeom>
          <a:solidFill>
            <a:schemeClr val="accent1"/>
          </a:solidFill>
        </p:spPr>
        <p:txBody>
          <a:bodyPr wrap="square" rtlCol="0">
            <a:spAutoFit/>
          </a:bodyPr>
          <a:lstStyle/>
          <a:p>
            <a:pPr algn="ctr" defTabSz="914377">
              <a:defRPr/>
            </a:pPr>
            <a:r>
              <a:rPr lang="en-GB" sz="1200" cap="all">
                <a:solidFill>
                  <a:srgbClr val="FFFFFF"/>
                </a:solidFill>
                <a:latin typeface="Arial" panose="020B0604020202020204" pitchFamily="34" charset="0"/>
                <a:cs typeface="Arial" panose="020B0604020202020204" pitchFamily="34" charset="0"/>
              </a:rPr>
              <a:t>Efficacy </a:t>
            </a:r>
          </a:p>
          <a:p>
            <a:pPr algn="ctr" defTabSz="914377">
              <a:defRPr/>
            </a:pPr>
            <a:r>
              <a:rPr lang="en-GB" sz="1200" cap="all">
                <a:solidFill>
                  <a:srgbClr val="FFFFFF"/>
                </a:solidFill>
                <a:latin typeface="Arial" panose="020B0604020202020204" pitchFamily="34" charset="0"/>
                <a:cs typeface="Arial" panose="020B0604020202020204" pitchFamily="34" charset="0"/>
              </a:rPr>
              <a:t>ACR 50/70 </a:t>
            </a:r>
          </a:p>
        </p:txBody>
      </p:sp>
    </p:spTree>
    <p:extLst>
      <p:ext uri="{BB962C8B-B14F-4D97-AF65-F5344CB8AC3E}">
        <p14:creationId xmlns:p14="http://schemas.microsoft.com/office/powerpoint/2010/main" val="134338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9F2E6A5-6CB2-44F1-986D-84AC08C6E1B5}"/>
              </a:ext>
            </a:extLst>
          </p:cNvPr>
          <p:cNvSpPr/>
          <p:nvPr/>
        </p:nvSpPr>
        <p:spPr>
          <a:xfrm>
            <a:off x="326360" y="1704793"/>
            <a:ext cx="11628899" cy="186452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3" name="Title 2">
            <a:extLst>
              <a:ext uri="{FF2B5EF4-FFF2-40B4-BE49-F238E27FC236}">
                <a16:creationId xmlns:a16="http://schemas.microsoft.com/office/drawing/2014/main" id="{3788325A-5DD9-49BA-90AB-C1955B7A027D}"/>
              </a:ext>
            </a:extLst>
          </p:cNvPr>
          <p:cNvSpPr>
            <a:spLocks noGrp="1"/>
          </p:cNvSpPr>
          <p:nvPr>
            <p:ph type="title"/>
          </p:nvPr>
        </p:nvSpPr>
        <p:spPr>
          <a:xfrm>
            <a:off x="841024" y="404765"/>
            <a:ext cx="10464800" cy="853279"/>
          </a:xfrm>
        </p:spPr>
        <p:txBody>
          <a:bodyPr/>
          <a:lstStyle/>
          <a:p>
            <a:r>
              <a:rPr lang="en-GB"/>
              <a:t>Campaign – core story</a:t>
            </a:r>
          </a:p>
        </p:txBody>
      </p:sp>
      <p:sp>
        <p:nvSpPr>
          <p:cNvPr id="4" name="Text Placeholder 3">
            <a:extLst>
              <a:ext uri="{FF2B5EF4-FFF2-40B4-BE49-F238E27FC236}">
                <a16:creationId xmlns:a16="http://schemas.microsoft.com/office/drawing/2014/main" id="{BBDA7AB8-041B-4199-A005-CF300A468F2D}"/>
              </a:ext>
            </a:extLst>
          </p:cNvPr>
          <p:cNvSpPr>
            <a:spLocks noGrp="1"/>
          </p:cNvSpPr>
          <p:nvPr>
            <p:ph type="body" sz="quarter" idx="14"/>
          </p:nvPr>
        </p:nvSpPr>
        <p:spPr/>
        <p:txBody>
          <a:bodyPr/>
          <a:lstStyle/>
          <a:p>
            <a:endParaRPr lang="en-GB"/>
          </a:p>
        </p:txBody>
      </p:sp>
      <p:sp>
        <p:nvSpPr>
          <p:cNvPr id="5" name="Text Placeholder 4">
            <a:extLst>
              <a:ext uri="{FF2B5EF4-FFF2-40B4-BE49-F238E27FC236}">
                <a16:creationId xmlns:a16="http://schemas.microsoft.com/office/drawing/2014/main" id="{222F0484-FA0E-4E68-999C-8C388E7EB72D}"/>
              </a:ext>
            </a:extLst>
          </p:cNvPr>
          <p:cNvSpPr>
            <a:spLocks noGrp="1"/>
          </p:cNvSpPr>
          <p:nvPr>
            <p:ph type="body" sz="quarter" idx="26"/>
          </p:nvPr>
        </p:nvSpPr>
        <p:spPr/>
        <p:txBody>
          <a:bodyPr/>
          <a:lstStyle/>
          <a:p>
            <a:endParaRPr lang="en-GB"/>
          </a:p>
        </p:txBody>
      </p:sp>
      <p:cxnSp>
        <p:nvCxnSpPr>
          <p:cNvPr id="28" name="Straight Connector 27">
            <a:extLst>
              <a:ext uri="{FF2B5EF4-FFF2-40B4-BE49-F238E27FC236}">
                <a16:creationId xmlns:a16="http://schemas.microsoft.com/office/drawing/2014/main" id="{9D9DD09E-4E49-4505-8903-01A3A3EC23A1}"/>
              </a:ext>
            </a:extLst>
          </p:cNvPr>
          <p:cNvCxnSpPr/>
          <p:nvPr/>
        </p:nvCxnSpPr>
        <p:spPr>
          <a:xfrm>
            <a:off x="4317184" y="1797052"/>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E8863D-48A3-442B-85F2-9B16374743E6}"/>
              </a:ext>
            </a:extLst>
          </p:cNvPr>
          <p:cNvCxnSpPr/>
          <p:nvPr/>
        </p:nvCxnSpPr>
        <p:spPr>
          <a:xfrm>
            <a:off x="6121292" y="1797048"/>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DEE738-0F08-4E12-B009-66F728BB3BEC}"/>
              </a:ext>
            </a:extLst>
          </p:cNvPr>
          <p:cNvCxnSpPr/>
          <p:nvPr/>
        </p:nvCxnSpPr>
        <p:spPr>
          <a:xfrm>
            <a:off x="7999176" y="1797045"/>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00F17C6B-A54D-47F0-916A-FAB59488E473}"/>
              </a:ext>
            </a:extLst>
          </p:cNvPr>
          <p:cNvPicPr>
            <a:picLocks noChangeAspect="1"/>
          </p:cNvPicPr>
          <p:nvPr/>
        </p:nvPicPr>
        <p:blipFill>
          <a:blip r:embed="rId2">
            <a:duotone>
              <a:schemeClr val="accent1">
                <a:shade val="45000"/>
                <a:satMod val="135000"/>
              </a:schemeClr>
              <a:prstClr val="white"/>
            </a:duotone>
          </a:blip>
          <a:stretch>
            <a:fillRect/>
          </a:stretch>
        </p:blipFill>
        <p:spPr>
          <a:xfrm>
            <a:off x="4390644" y="1874120"/>
            <a:ext cx="277144" cy="240000"/>
          </a:xfrm>
          <a:prstGeom prst="rect">
            <a:avLst/>
          </a:prstGeom>
        </p:spPr>
      </p:pic>
      <p:sp>
        <p:nvSpPr>
          <p:cNvPr id="11" name="TextBox 10">
            <a:extLst>
              <a:ext uri="{FF2B5EF4-FFF2-40B4-BE49-F238E27FC236}">
                <a16:creationId xmlns:a16="http://schemas.microsoft.com/office/drawing/2014/main" id="{5367C5FF-6AFB-426C-B218-64E7A9B22B8D}"/>
              </a:ext>
            </a:extLst>
          </p:cNvPr>
          <p:cNvSpPr txBox="1"/>
          <p:nvPr/>
        </p:nvSpPr>
        <p:spPr>
          <a:xfrm>
            <a:off x="4403994" y="3195488"/>
            <a:ext cx="1676799" cy="297454"/>
          </a:xfrm>
          <a:prstGeom prst="rect">
            <a:avLst/>
          </a:prstGeom>
          <a:solidFill>
            <a:schemeClr val="accent1"/>
          </a:solidFill>
        </p:spPr>
        <p:txBody>
          <a:bodyPr wrap="square" rtlCol="0">
            <a:spAutoFit/>
          </a:bodyPr>
          <a:lstStyle/>
          <a:p>
            <a:pPr algn="ctr" defTabSz="914377">
              <a:defRPr/>
            </a:pPr>
            <a:r>
              <a:rPr lang="en-GB" sz="1333" cap="all">
                <a:solidFill>
                  <a:srgbClr val="FFFFFF"/>
                </a:solidFill>
                <a:latin typeface="Arial" panose="020B0604020202020204" pitchFamily="34" charset="0"/>
                <a:cs typeface="Arial" panose="020B0604020202020204" pitchFamily="34" charset="0"/>
              </a:rPr>
              <a:t>Safety - CLASS</a:t>
            </a:r>
          </a:p>
        </p:txBody>
      </p:sp>
      <p:sp>
        <p:nvSpPr>
          <p:cNvPr id="37" name="TextBox 36">
            <a:extLst>
              <a:ext uri="{FF2B5EF4-FFF2-40B4-BE49-F238E27FC236}">
                <a16:creationId xmlns:a16="http://schemas.microsoft.com/office/drawing/2014/main" id="{3C1A486E-3443-40FF-92DE-130D28807B21}"/>
              </a:ext>
            </a:extLst>
          </p:cNvPr>
          <p:cNvSpPr txBox="1"/>
          <p:nvPr/>
        </p:nvSpPr>
        <p:spPr>
          <a:xfrm>
            <a:off x="4329876" y="3725622"/>
            <a:ext cx="1779805" cy="1077603"/>
          </a:xfrm>
          <a:prstGeom prst="rect">
            <a:avLst/>
          </a:prstGeom>
          <a:noFill/>
        </p:spPr>
        <p:txBody>
          <a:bodyPr wrap="square">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Show that i</a:t>
            </a:r>
            <a:r>
              <a:rPr lang="en-GB" sz="1067">
                <a:solidFill>
                  <a:srgbClr val="585858"/>
                </a:solidFill>
                <a:latin typeface="Arial" panose="020B0604020202020204" pitchFamily="34" charset="0"/>
                <a:ea typeface="华文中宋" panose="02010600040101010101" pitchFamily="2" charset="-122"/>
                <a:cs typeface="Times New Roman" panose="02020603050405020304" pitchFamily="18" charset="0"/>
              </a:rPr>
              <a:t>n FINCH 1, JYSELECA demonstrated low rates of serious infections, herpes zoster, and VTEs.</a:t>
            </a:r>
            <a:endParaRPr lang="en-GB" sz="1067">
              <a:solidFill>
                <a:srgbClr val="585858"/>
              </a:solidFill>
              <a:latin typeface="Gill Sans MT" panose="020B0502020104020203" pitchFamily="34" charset="0"/>
              <a:ea typeface="华文中宋" panose="02010600040101010101" pitchFamily="2" charset="-122"/>
              <a:cs typeface="Times New Roman" panose="02020603050405020304" pitchFamily="18" charset="0"/>
            </a:endParaRPr>
          </a:p>
          <a:p>
            <a:pPr algn="ctr" defTabSz="914377">
              <a:defRPr/>
            </a:pPr>
            <a:endParaRPr lang="en-GB" sz="1067">
              <a:solidFill>
                <a:srgbClr val="585858"/>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8CBA364-5904-495C-A029-8416A4C69348}"/>
              </a:ext>
            </a:extLst>
          </p:cNvPr>
          <p:cNvSpPr txBox="1"/>
          <p:nvPr/>
        </p:nvSpPr>
        <p:spPr>
          <a:xfrm>
            <a:off x="6161794" y="3670765"/>
            <a:ext cx="1870885" cy="1570238"/>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Reinforce that there are no statistical differences between JYSELECA and adalimumab expected adverse events and that there are low rates of expected adverse events also across phase 2 &amp; phase 3 trials</a:t>
            </a:r>
          </a:p>
        </p:txBody>
      </p:sp>
      <p:sp>
        <p:nvSpPr>
          <p:cNvPr id="23" name="TextBox 22">
            <a:extLst>
              <a:ext uri="{FF2B5EF4-FFF2-40B4-BE49-F238E27FC236}">
                <a16:creationId xmlns:a16="http://schemas.microsoft.com/office/drawing/2014/main" id="{007EE944-74F3-4060-8C6C-F9C73A024036}"/>
              </a:ext>
            </a:extLst>
          </p:cNvPr>
          <p:cNvSpPr txBox="1"/>
          <p:nvPr/>
        </p:nvSpPr>
        <p:spPr>
          <a:xfrm>
            <a:off x="6157668" y="3200998"/>
            <a:ext cx="1815745" cy="297454"/>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Safety - SOC</a:t>
            </a:r>
          </a:p>
        </p:txBody>
      </p:sp>
      <p:pic>
        <p:nvPicPr>
          <p:cNvPr id="36" name="Picture 35">
            <a:extLst>
              <a:ext uri="{FF2B5EF4-FFF2-40B4-BE49-F238E27FC236}">
                <a16:creationId xmlns:a16="http://schemas.microsoft.com/office/drawing/2014/main" id="{75D3A90B-4C14-491D-B982-A10E6567AC33}"/>
              </a:ext>
            </a:extLst>
          </p:cNvPr>
          <p:cNvPicPr>
            <a:picLocks noChangeAspect="1"/>
          </p:cNvPicPr>
          <p:nvPr/>
        </p:nvPicPr>
        <p:blipFill>
          <a:blip r:embed="rId2">
            <a:duotone>
              <a:schemeClr val="accent1">
                <a:shade val="45000"/>
                <a:satMod val="135000"/>
              </a:schemeClr>
              <a:prstClr val="white"/>
            </a:duotone>
          </a:blip>
          <a:stretch>
            <a:fillRect/>
          </a:stretch>
        </p:blipFill>
        <p:spPr>
          <a:xfrm>
            <a:off x="8042291" y="1864687"/>
            <a:ext cx="277144" cy="240000"/>
          </a:xfrm>
          <a:prstGeom prst="rect">
            <a:avLst/>
          </a:prstGeom>
        </p:spPr>
      </p:pic>
      <p:sp>
        <p:nvSpPr>
          <p:cNvPr id="49" name="TextBox 48">
            <a:extLst>
              <a:ext uri="{FF2B5EF4-FFF2-40B4-BE49-F238E27FC236}">
                <a16:creationId xmlns:a16="http://schemas.microsoft.com/office/drawing/2014/main" id="{25F215CC-C539-40AA-9360-FDC1B02829FA}"/>
              </a:ext>
            </a:extLst>
          </p:cNvPr>
          <p:cNvSpPr txBox="1"/>
          <p:nvPr/>
        </p:nvSpPr>
        <p:spPr>
          <a:xfrm>
            <a:off x="8149982" y="3186778"/>
            <a:ext cx="1689516" cy="297454"/>
          </a:xfrm>
          <a:prstGeom prst="rect">
            <a:avLst/>
          </a:prstGeom>
          <a:solidFill>
            <a:schemeClr val="accent1"/>
          </a:solidFill>
        </p:spPr>
        <p:txBody>
          <a:bodyPr wrap="square" rtlCol="0">
            <a:spAutoFit/>
          </a:bodyPr>
          <a:lstStyle/>
          <a:p>
            <a:pPr algn="ctr" defTabSz="914377">
              <a:defRPr/>
            </a:pPr>
            <a:r>
              <a:rPr lang="en-GB" sz="1333" cap="all">
                <a:solidFill>
                  <a:srgbClr val="FFFFFF"/>
                </a:solidFill>
                <a:latin typeface="Arial" panose="020B0604020202020204" pitchFamily="34" charset="0"/>
                <a:cs typeface="Arial" panose="020B0604020202020204" pitchFamily="34" charset="0"/>
              </a:rPr>
              <a:t>Convenience</a:t>
            </a:r>
          </a:p>
        </p:txBody>
      </p:sp>
      <p:sp>
        <p:nvSpPr>
          <p:cNvPr id="62" name="TextBox 61">
            <a:extLst>
              <a:ext uri="{FF2B5EF4-FFF2-40B4-BE49-F238E27FC236}">
                <a16:creationId xmlns:a16="http://schemas.microsoft.com/office/drawing/2014/main" id="{39235543-6CC8-4436-9D5A-FB9120A82EB5}"/>
              </a:ext>
            </a:extLst>
          </p:cNvPr>
          <p:cNvSpPr txBox="1"/>
          <p:nvPr/>
        </p:nvSpPr>
        <p:spPr>
          <a:xfrm>
            <a:off x="8027405" y="3728919"/>
            <a:ext cx="1992411" cy="1077603"/>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Share the added benefit that JYSELECA </a:t>
            </a:r>
            <a:r>
              <a:rPr lang="en-CA" sz="1067">
                <a:solidFill>
                  <a:srgbClr val="3F3F3F"/>
                </a:solidFill>
                <a:latin typeface="Arial" panose="020B0604020202020204" pitchFamily="34" charset="0"/>
                <a:ea typeface="华文中宋" panose="02010600040101010101" pitchFamily="2" charset="-122"/>
                <a:cs typeface="Arial" panose="020B0604020202020204" pitchFamily="34" charset="0"/>
              </a:rPr>
              <a:t>features an easy-to-open bottle cap to make life easier for people with arthritis</a:t>
            </a:r>
            <a:r>
              <a:rPr lang="en-GB" sz="1067">
                <a:solidFill>
                  <a:srgbClr val="585858"/>
                </a:solidFill>
                <a:latin typeface="Arial" panose="020B0604020202020204" pitchFamily="34" charset="0"/>
                <a:cs typeface="Arial" panose="020B0604020202020204" pitchFamily="34" charset="0"/>
              </a:rPr>
              <a:t> &amp; convenient once-daily dosing.</a:t>
            </a:r>
            <a:endParaRPr lang="en-GB" sz="1067">
              <a:solidFill>
                <a:srgbClr val="585858"/>
              </a:solidFill>
              <a:highlight>
                <a:srgbClr val="FFFF00"/>
              </a:highlight>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9A9185D0-5F95-4E02-9FCF-15C0C57555D9}"/>
              </a:ext>
            </a:extLst>
          </p:cNvPr>
          <p:cNvSpPr txBox="1"/>
          <p:nvPr/>
        </p:nvSpPr>
        <p:spPr>
          <a:xfrm>
            <a:off x="10028271" y="3088005"/>
            <a:ext cx="2007136"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PATIENT-FOCUSED ACTION</a:t>
            </a:r>
          </a:p>
        </p:txBody>
      </p:sp>
      <p:sp>
        <p:nvSpPr>
          <p:cNvPr id="77" name="TextBox 76">
            <a:extLst>
              <a:ext uri="{FF2B5EF4-FFF2-40B4-BE49-F238E27FC236}">
                <a16:creationId xmlns:a16="http://schemas.microsoft.com/office/drawing/2014/main" id="{1B7E1C4A-4174-4B7A-B1A7-D6229B76680B}"/>
              </a:ext>
            </a:extLst>
          </p:cNvPr>
          <p:cNvSpPr txBox="1"/>
          <p:nvPr/>
        </p:nvSpPr>
        <p:spPr>
          <a:xfrm>
            <a:off x="10001749" y="3707606"/>
            <a:ext cx="2076976" cy="1077603"/>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Bring back the conversation to the patient profile &amp; treatment goals selected for the call.</a:t>
            </a:r>
          </a:p>
          <a:p>
            <a:pPr algn="ctr" defTabSz="914377">
              <a:defRPr/>
            </a:pPr>
            <a:endParaRPr lang="en-GB" sz="1067">
              <a:solidFill>
                <a:srgbClr val="585858"/>
              </a:solidFill>
              <a:latin typeface="Arial" panose="020B0604020202020204" pitchFamily="34" charset="0"/>
              <a:cs typeface="Arial" panose="020B0604020202020204" pitchFamily="34" charset="0"/>
            </a:endParaRPr>
          </a:p>
          <a:p>
            <a:pPr algn="ctr" defTabSz="914377">
              <a:defRPr/>
            </a:pPr>
            <a:r>
              <a:rPr lang="en-GB" sz="1067">
                <a:solidFill>
                  <a:srgbClr val="585858"/>
                </a:solidFill>
                <a:latin typeface="Arial" panose="020B0604020202020204" pitchFamily="34" charset="0"/>
                <a:cs typeface="Arial" panose="020B0604020202020204" pitchFamily="34" charset="0"/>
              </a:rPr>
              <a:t>Close the call with an agreement to act</a:t>
            </a:r>
          </a:p>
        </p:txBody>
      </p:sp>
      <p:pic>
        <p:nvPicPr>
          <p:cNvPr id="38" name="Picture 37">
            <a:extLst>
              <a:ext uri="{FF2B5EF4-FFF2-40B4-BE49-F238E27FC236}">
                <a16:creationId xmlns:a16="http://schemas.microsoft.com/office/drawing/2014/main" id="{3540363B-95C5-46F2-A298-32CA5C124BA5}"/>
              </a:ext>
            </a:extLst>
          </p:cNvPr>
          <p:cNvPicPr>
            <a:picLocks noChangeAspect="1"/>
          </p:cNvPicPr>
          <p:nvPr/>
        </p:nvPicPr>
        <p:blipFill>
          <a:blip r:embed="rId2">
            <a:duotone>
              <a:schemeClr val="accent1">
                <a:shade val="45000"/>
                <a:satMod val="135000"/>
              </a:schemeClr>
              <a:prstClr val="white"/>
            </a:duotone>
          </a:blip>
          <a:stretch>
            <a:fillRect/>
          </a:stretch>
        </p:blipFill>
        <p:spPr>
          <a:xfrm>
            <a:off x="6216933" y="1870892"/>
            <a:ext cx="277144" cy="240000"/>
          </a:xfrm>
          <a:prstGeom prst="rect">
            <a:avLst/>
          </a:prstGeom>
        </p:spPr>
      </p:pic>
      <p:sp>
        <p:nvSpPr>
          <p:cNvPr id="27" name="Star: 5 Points 26">
            <a:extLst>
              <a:ext uri="{FF2B5EF4-FFF2-40B4-BE49-F238E27FC236}">
                <a16:creationId xmlns:a16="http://schemas.microsoft.com/office/drawing/2014/main" id="{6ECA01C5-499F-4C34-A52C-BA556271C19E}"/>
              </a:ext>
            </a:extLst>
          </p:cNvPr>
          <p:cNvSpPr/>
          <p:nvPr/>
        </p:nvSpPr>
        <p:spPr>
          <a:xfrm>
            <a:off x="5062071" y="1804475"/>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30" name="Star: 5 Points 29">
            <a:extLst>
              <a:ext uri="{FF2B5EF4-FFF2-40B4-BE49-F238E27FC236}">
                <a16:creationId xmlns:a16="http://schemas.microsoft.com/office/drawing/2014/main" id="{D1D444CB-00D4-48FD-BA52-EFFE10165A18}"/>
              </a:ext>
            </a:extLst>
          </p:cNvPr>
          <p:cNvSpPr/>
          <p:nvPr/>
        </p:nvSpPr>
        <p:spPr>
          <a:xfrm>
            <a:off x="8928239" y="1780538"/>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cxnSp>
        <p:nvCxnSpPr>
          <p:cNvPr id="34" name="Straight Connector 33">
            <a:extLst>
              <a:ext uri="{FF2B5EF4-FFF2-40B4-BE49-F238E27FC236}">
                <a16:creationId xmlns:a16="http://schemas.microsoft.com/office/drawing/2014/main" id="{20BB853C-D16E-47D4-A3A7-A46BAAAA2B97}"/>
              </a:ext>
            </a:extLst>
          </p:cNvPr>
          <p:cNvCxnSpPr/>
          <p:nvPr/>
        </p:nvCxnSpPr>
        <p:spPr>
          <a:xfrm>
            <a:off x="10048049" y="1759276"/>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E5F15B7-7314-4156-A6F9-9EA41B0460A0}"/>
              </a:ext>
            </a:extLst>
          </p:cNvPr>
          <p:cNvPicPr>
            <a:picLocks noChangeAspect="1"/>
          </p:cNvPicPr>
          <p:nvPr/>
        </p:nvPicPr>
        <p:blipFill>
          <a:blip r:embed="rId3">
            <a:duotone>
              <a:schemeClr val="accent1">
                <a:shade val="45000"/>
                <a:satMod val="135000"/>
              </a:schemeClr>
              <a:prstClr val="white"/>
            </a:duotone>
          </a:blip>
          <a:stretch>
            <a:fillRect/>
          </a:stretch>
        </p:blipFill>
        <p:spPr>
          <a:xfrm>
            <a:off x="10194272" y="1829680"/>
            <a:ext cx="277144" cy="240000"/>
          </a:xfrm>
          <a:prstGeom prst="rect">
            <a:avLst/>
          </a:prstGeom>
        </p:spPr>
      </p:pic>
      <p:pic>
        <p:nvPicPr>
          <p:cNvPr id="10" name="Picture 9">
            <a:extLst>
              <a:ext uri="{FF2B5EF4-FFF2-40B4-BE49-F238E27FC236}">
                <a16:creationId xmlns:a16="http://schemas.microsoft.com/office/drawing/2014/main" id="{BFDFA0A8-3991-4B2A-9350-31C93BE4B105}"/>
              </a:ext>
            </a:extLst>
          </p:cNvPr>
          <p:cNvPicPr>
            <a:picLocks noChangeAspect="1"/>
          </p:cNvPicPr>
          <p:nvPr/>
        </p:nvPicPr>
        <p:blipFill>
          <a:blip r:embed="rId2">
            <a:duotone>
              <a:schemeClr val="accent1">
                <a:shade val="45000"/>
                <a:satMod val="135000"/>
              </a:schemeClr>
              <a:prstClr val="white"/>
            </a:duotone>
          </a:blip>
          <a:stretch>
            <a:fillRect/>
          </a:stretch>
        </p:blipFill>
        <p:spPr>
          <a:xfrm>
            <a:off x="2354919" y="1894529"/>
            <a:ext cx="277144" cy="240000"/>
          </a:xfrm>
          <a:prstGeom prst="rect">
            <a:avLst/>
          </a:prstGeom>
        </p:spPr>
      </p:pic>
      <p:sp>
        <p:nvSpPr>
          <p:cNvPr id="12" name="TextBox 11">
            <a:extLst>
              <a:ext uri="{FF2B5EF4-FFF2-40B4-BE49-F238E27FC236}">
                <a16:creationId xmlns:a16="http://schemas.microsoft.com/office/drawing/2014/main" id="{B860B452-417A-4923-B109-E7F28ABB7F19}"/>
              </a:ext>
            </a:extLst>
          </p:cNvPr>
          <p:cNvSpPr txBox="1"/>
          <p:nvPr/>
        </p:nvSpPr>
        <p:spPr>
          <a:xfrm>
            <a:off x="2195735" y="3207297"/>
            <a:ext cx="2134141" cy="276999"/>
          </a:xfrm>
          <a:prstGeom prst="rect">
            <a:avLst/>
          </a:prstGeom>
          <a:solidFill>
            <a:schemeClr val="accent1"/>
          </a:solidFill>
        </p:spPr>
        <p:txBody>
          <a:bodyPr wrap="square" rtlCol="0">
            <a:spAutoFit/>
          </a:bodyPr>
          <a:lstStyle/>
          <a:p>
            <a:pPr algn="ctr" defTabSz="914377">
              <a:defRPr/>
            </a:pPr>
            <a:r>
              <a:rPr lang="en-GB" sz="1200" cap="all">
                <a:solidFill>
                  <a:srgbClr val="FFFFFF"/>
                </a:solidFill>
                <a:latin typeface="Arial" panose="020B0604020202020204" pitchFamily="34" charset="0"/>
                <a:cs typeface="Arial" panose="020B0604020202020204" pitchFamily="34" charset="0"/>
              </a:rPr>
              <a:t>Comparison with </a:t>
            </a:r>
            <a:r>
              <a:rPr lang="en-GB" sz="1200" cap="all" err="1">
                <a:solidFill>
                  <a:srgbClr val="FFFFFF"/>
                </a:solidFill>
                <a:latin typeface="Arial" panose="020B0604020202020204" pitchFamily="34" charset="0"/>
                <a:cs typeface="Arial" panose="020B0604020202020204" pitchFamily="34" charset="0"/>
              </a:rPr>
              <a:t>soC</a:t>
            </a:r>
            <a:endParaRPr lang="en-GB" sz="1200" cap="all">
              <a:solidFill>
                <a:srgbClr val="FFFFFF"/>
              </a:solidFill>
              <a:latin typeface="Arial" panose="020B0604020202020204" pitchFamily="34" charset="0"/>
              <a:cs typeface="Arial" panose="020B0604020202020204" pitchFamily="34" charset="0"/>
            </a:endParaRPr>
          </a:p>
        </p:txBody>
      </p:sp>
      <p:sp>
        <p:nvSpPr>
          <p:cNvPr id="15" name="Star: 5 Points 14">
            <a:extLst>
              <a:ext uri="{FF2B5EF4-FFF2-40B4-BE49-F238E27FC236}">
                <a16:creationId xmlns:a16="http://schemas.microsoft.com/office/drawing/2014/main" id="{78CC34DE-F5F8-4069-B474-E34BD155737F}"/>
              </a:ext>
            </a:extLst>
          </p:cNvPr>
          <p:cNvSpPr/>
          <p:nvPr/>
        </p:nvSpPr>
        <p:spPr>
          <a:xfrm>
            <a:off x="3210024" y="1822661"/>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16" name="TextBox 15">
            <a:extLst>
              <a:ext uri="{FF2B5EF4-FFF2-40B4-BE49-F238E27FC236}">
                <a16:creationId xmlns:a16="http://schemas.microsoft.com/office/drawing/2014/main" id="{D690334A-1CFF-4A40-B1D8-7B4BF128678E}"/>
              </a:ext>
            </a:extLst>
          </p:cNvPr>
          <p:cNvSpPr txBox="1"/>
          <p:nvPr/>
        </p:nvSpPr>
        <p:spPr>
          <a:xfrm>
            <a:off x="2232517" y="3707605"/>
            <a:ext cx="2042075" cy="749179"/>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Provide confidence that JYSELECA performs favourably compared to the SOC, adalimumab</a:t>
            </a:r>
          </a:p>
        </p:txBody>
      </p:sp>
      <p:pic>
        <p:nvPicPr>
          <p:cNvPr id="7" name="Picture 6">
            <a:extLst>
              <a:ext uri="{FF2B5EF4-FFF2-40B4-BE49-F238E27FC236}">
                <a16:creationId xmlns:a16="http://schemas.microsoft.com/office/drawing/2014/main" id="{FABDAFC0-3AFE-4774-B918-3EB776F058D8}"/>
              </a:ext>
            </a:extLst>
          </p:cNvPr>
          <p:cNvPicPr>
            <a:picLocks noChangeAspect="1"/>
          </p:cNvPicPr>
          <p:nvPr/>
        </p:nvPicPr>
        <p:blipFill>
          <a:blip r:embed="rId4"/>
          <a:stretch>
            <a:fillRect/>
          </a:stretch>
        </p:blipFill>
        <p:spPr>
          <a:xfrm>
            <a:off x="2479774" y="2219895"/>
            <a:ext cx="1541025" cy="868111"/>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EFD7AC3-2573-4741-9634-F5913D7BB3CE}"/>
              </a:ext>
            </a:extLst>
          </p:cNvPr>
          <p:cNvPicPr>
            <a:picLocks noChangeAspect="1"/>
          </p:cNvPicPr>
          <p:nvPr/>
        </p:nvPicPr>
        <p:blipFill>
          <a:blip r:embed="rId5"/>
          <a:stretch>
            <a:fillRect/>
          </a:stretch>
        </p:blipFill>
        <p:spPr>
          <a:xfrm>
            <a:off x="4432185" y="2209849"/>
            <a:ext cx="1541027" cy="8681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EFC9648-962C-4ED4-81B1-1DBB9E62C098}"/>
              </a:ext>
            </a:extLst>
          </p:cNvPr>
          <p:cNvPicPr>
            <a:picLocks noChangeAspect="1"/>
          </p:cNvPicPr>
          <p:nvPr/>
        </p:nvPicPr>
        <p:blipFill>
          <a:blip r:embed="rId6"/>
          <a:stretch>
            <a:fillRect/>
          </a:stretch>
        </p:blipFill>
        <p:spPr>
          <a:xfrm>
            <a:off x="6335346" y="2237839"/>
            <a:ext cx="1541025" cy="868111"/>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5E78ACF0-11AB-4419-B735-FACA9DF11590}"/>
              </a:ext>
            </a:extLst>
          </p:cNvPr>
          <p:cNvPicPr>
            <a:picLocks noChangeAspect="1"/>
          </p:cNvPicPr>
          <p:nvPr/>
        </p:nvPicPr>
        <p:blipFill>
          <a:blip r:embed="rId7"/>
          <a:stretch>
            <a:fillRect/>
          </a:stretch>
        </p:blipFill>
        <p:spPr>
          <a:xfrm>
            <a:off x="8183716" y="2237839"/>
            <a:ext cx="1491341" cy="840123"/>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F46ADD67-E4C8-4D85-9781-3BD68F20322D}"/>
              </a:ext>
            </a:extLst>
          </p:cNvPr>
          <p:cNvPicPr>
            <a:picLocks noChangeAspect="1"/>
          </p:cNvPicPr>
          <p:nvPr/>
        </p:nvPicPr>
        <p:blipFill>
          <a:blip r:embed="rId8"/>
          <a:stretch>
            <a:fillRect/>
          </a:stretch>
        </p:blipFill>
        <p:spPr>
          <a:xfrm>
            <a:off x="10261325" y="2209849"/>
            <a:ext cx="1541027" cy="868112"/>
          </a:xfrm>
          <a:prstGeom prst="rect">
            <a:avLst/>
          </a:prstGeom>
          <a:effectLst>
            <a:outerShdw blurRad="50800" dist="38100" dir="2700000" algn="tl" rotWithShape="0">
              <a:prstClr val="black">
                <a:alpha val="40000"/>
              </a:prstClr>
            </a:outerShdw>
          </a:effectLst>
        </p:spPr>
      </p:pic>
      <p:sp>
        <p:nvSpPr>
          <p:cNvPr id="18" name="Star: 5 Points 17">
            <a:extLst>
              <a:ext uri="{FF2B5EF4-FFF2-40B4-BE49-F238E27FC236}">
                <a16:creationId xmlns:a16="http://schemas.microsoft.com/office/drawing/2014/main" id="{219F2F39-98C2-42B6-A7DC-29F00341EBBF}"/>
              </a:ext>
            </a:extLst>
          </p:cNvPr>
          <p:cNvSpPr/>
          <p:nvPr/>
        </p:nvSpPr>
        <p:spPr>
          <a:xfrm>
            <a:off x="9071181" y="292537"/>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19" name="TextBox 18">
            <a:extLst>
              <a:ext uri="{FF2B5EF4-FFF2-40B4-BE49-F238E27FC236}">
                <a16:creationId xmlns:a16="http://schemas.microsoft.com/office/drawing/2014/main" id="{706454B0-F571-4B8D-9B39-8AADD576F6F9}"/>
              </a:ext>
            </a:extLst>
          </p:cNvPr>
          <p:cNvSpPr txBox="1"/>
          <p:nvPr/>
        </p:nvSpPr>
        <p:spPr>
          <a:xfrm>
            <a:off x="9456373" y="262579"/>
            <a:ext cx="2550767" cy="338554"/>
          </a:xfrm>
          <a:prstGeom prst="rect">
            <a:avLst/>
          </a:prstGeom>
          <a:solidFill>
            <a:schemeClr val="accent1"/>
          </a:solidFill>
        </p:spPr>
        <p:txBody>
          <a:bodyPr wrap="square" rtlCol="0">
            <a:spAutoFit/>
          </a:bodyPr>
          <a:lstStyle/>
          <a:p>
            <a:pPr defTabSz="914377">
              <a:defRPr/>
            </a:pPr>
            <a:r>
              <a:rPr lang="en-GB" sz="1600">
                <a:solidFill>
                  <a:srgbClr val="FFFFFF"/>
                </a:solidFill>
                <a:latin typeface="Arial" panose="020B0604020202020204" pitchFamily="34" charset="0"/>
                <a:cs typeface="Arial" panose="020B0604020202020204" pitchFamily="34" charset="0"/>
              </a:rPr>
              <a:t>Key slides for a short call </a:t>
            </a:r>
          </a:p>
        </p:txBody>
      </p:sp>
      <p:sp>
        <p:nvSpPr>
          <p:cNvPr id="39" name="Slide Number Placeholder 1">
            <a:extLst>
              <a:ext uri="{FF2B5EF4-FFF2-40B4-BE49-F238E27FC236}">
                <a16:creationId xmlns:a16="http://schemas.microsoft.com/office/drawing/2014/main" id="{9A8EBC43-B472-4F2E-B3DE-D4ED751DA15B}"/>
              </a:ext>
            </a:extLst>
          </p:cNvPr>
          <p:cNvSpPr>
            <a:spLocks noGrp="1"/>
          </p:cNvSpPr>
          <p:nvPr>
            <p:ph type="sldNum" sz="quarter" idx="11"/>
          </p:nvPr>
        </p:nvSpPr>
        <p:spPr>
          <a:xfrm>
            <a:off x="9730272" y="6376112"/>
            <a:ext cx="601133" cy="171449"/>
          </a:xfrm>
        </p:spPr>
        <p:txBody>
          <a:bodyPr/>
          <a:lstStyle/>
          <a:p>
            <a:pPr defTabSz="914377">
              <a:defRPr/>
            </a:pPr>
            <a:fld id="{72704E50-790F-004D-A3FC-F1A2CCAC1708}" type="slidenum">
              <a:rPr lang="en-US">
                <a:solidFill>
                  <a:srgbClr val="A5A6A5"/>
                </a:solidFill>
                <a:latin typeface="Calibri" panose="020F0502020204030204"/>
              </a:rPr>
              <a:pPr defTabSz="914377">
                <a:defRPr/>
              </a:pPr>
              <a:t>48</a:t>
            </a:fld>
            <a:endParaRPr lang="en-US">
              <a:solidFill>
                <a:srgbClr val="A5A6A5"/>
              </a:solidFill>
              <a:latin typeface="Calibri" panose="020F0502020204030204"/>
            </a:endParaRPr>
          </a:p>
        </p:txBody>
      </p:sp>
      <p:sp>
        <p:nvSpPr>
          <p:cNvPr id="40" name="TextBox 39">
            <a:extLst>
              <a:ext uri="{FF2B5EF4-FFF2-40B4-BE49-F238E27FC236}">
                <a16:creationId xmlns:a16="http://schemas.microsoft.com/office/drawing/2014/main" id="{2D77A89F-E42E-42EA-A7F9-5372CB960D91}"/>
              </a:ext>
            </a:extLst>
          </p:cNvPr>
          <p:cNvSpPr txBox="1"/>
          <p:nvPr/>
        </p:nvSpPr>
        <p:spPr>
          <a:xfrm>
            <a:off x="175091" y="3731692"/>
            <a:ext cx="1992411" cy="1241815"/>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To show why JYSELECA is efficacious with demonstrable disease modification not just symptom relief. </a:t>
            </a:r>
          </a:p>
          <a:p>
            <a:pPr algn="ctr" defTabSz="914377">
              <a:defRPr/>
            </a:pPr>
            <a:r>
              <a:rPr lang="en-GB" sz="1067">
                <a:solidFill>
                  <a:srgbClr val="585858"/>
                </a:solidFill>
                <a:latin typeface="Arial" panose="020B0604020202020204" pitchFamily="34" charset="0"/>
                <a:cs typeface="Arial" panose="020B0604020202020204" pitchFamily="34" charset="0"/>
              </a:rPr>
              <a:t>“</a:t>
            </a:r>
            <a:r>
              <a:rPr lang="en-GB" sz="1067">
                <a:solidFill>
                  <a:srgbClr val="585858"/>
                </a:solidFill>
                <a:latin typeface="Arial" panose="020B0604020202020204" pitchFamily="34" charset="0"/>
                <a:ea typeface="华文中宋" panose="02010600040101010101" pitchFamily="2" charset="-122"/>
                <a:cs typeface="Times New Roman" panose="02020603050405020304" pitchFamily="18" charset="0"/>
              </a:rPr>
              <a:t>88% of JYSELECA patients showed zero radiographic progression at Week 52</a:t>
            </a:r>
            <a:r>
              <a:rPr lang="en-GB" sz="1067">
                <a:solidFill>
                  <a:srgbClr val="585858"/>
                </a:solidFill>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869A781E-9B09-40A9-8B2A-C01D3AD4BE54}"/>
              </a:ext>
            </a:extLst>
          </p:cNvPr>
          <p:cNvCxnSpPr/>
          <p:nvPr/>
        </p:nvCxnSpPr>
        <p:spPr>
          <a:xfrm>
            <a:off x="2195735" y="1762049"/>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BC7F2AA-67AC-4D50-9C72-CC9FFAEEE695}"/>
              </a:ext>
            </a:extLst>
          </p:cNvPr>
          <p:cNvPicPr>
            <a:picLocks noChangeAspect="1"/>
          </p:cNvPicPr>
          <p:nvPr/>
        </p:nvPicPr>
        <p:blipFill>
          <a:blip r:embed="rId9"/>
          <a:stretch>
            <a:fillRect/>
          </a:stretch>
        </p:blipFill>
        <p:spPr>
          <a:xfrm>
            <a:off x="472604" y="2206981"/>
            <a:ext cx="1548747" cy="882824"/>
          </a:xfrm>
          <a:prstGeom prst="rect">
            <a:avLst/>
          </a:prstGeom>
        </p:spPr>
      </p:pic>
      <p:sp>
        <p:nvSpPr>
          <p:cNvPr id="43" name="TextBox 42">
            <a:extLst>
              <a:ext uri="{FF2B5EF4-FFF2-40B4-BE49-F238E27FC236}">
                <a16:creationId xmlns:a16="http://schemas.microsoft.com/office/drawing/2014/main" id="{66402E73-6099-400F-AD7C-A8536F0529DD}"/>
              </a:ext>
            </a:extLst>
          </p:cNvPr>
          <p:cNvSpPr txBox="1"/>
          <p:nvPr/>
        </p:nvSpPr>
        <p:spPr>
          <a:xfrm>
            <a:off x="339281" y="3070864"/>
            <a:ext cx="1815745"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RADIOGRAPHIC </a:t>
            </a:r>
            <a:br>
              <a:rPr lang="en-GB" sz="1333" cap="all">
                <a:solidFill>
                  <a:srgbClr val="585858"/>
                </a:solidFill>
                <a:latin typeface="Arial" panose="020B0604020202020204" pitchFamily="34" charset="0"/>
                <a:cs typeface="Arial" panose="020B0604020202020204" pitchFamily="34" charset="0"/>
              </a:rPr>
            </a:br>
            <a:r>
              <a:rPr lang="en-GB" sz="1333" cap="all">
                <a:solidFill>
                  <a:srgbClr val="585858"/>
                </a:solidFill>
                <a:latin typeface="Arial" panose="020B0604020202020204" pitchFamily="34" charset="0"/>
                <a:cs typeface="Arial" panose="020B0604020202020204" pitchFamily="34" charset="0"/>
              </a:rPr>
              <a:t>PROGRESSION</a:t>
            </a:r>
          </a:p>
        </p:txBody>
      </p:sp>
      <p:pic>
        <p:nvPicPr>
          <p:cNvPr id="44" name="Picture 43">
            <a:extLst>
              <a:ext uri="{FF2B5EF4-FFF2-40B4-BE49-F238E27FC236}">
                <a16:creationId xmlns:a16="http://schemas.microsoft.com/office/drawing/2014/main" id="{DA0C6329-42D1-4FD3-AE1C-6E43FF786141}"/>
              </a:ext>
            </a:extLst>
          </p:cNvPr>
          <p:cNvPicPr>
            <a:picLocks noChangeAspect="1"/>
          </p:cNvPicPr>
          <p:nvPr/>
        </p:nvPicPr>
        <p:blipFill>
          <a:blip r:embed="rId2">
            <a:duotone>
              <a:schemeClr val="accent1">
                <a:shade val="45000"/>
                <a:satMod val="135000"/>
              </a:schemeClr>
              <a:prstClr val="white"/>
            </a:duotone>
          </a:blip>
          <a:stretch>
            <a:fillRect/>
          </a:stretch>
        </p:blipFill>
        <p:spPr>
          <a:xfrm>
            <a:off x="413492" y="1882275"/>
            <a:ext cx="277144" cy="240000"/>
          </a:xfrm>
          <a:prstGeom prst="rect">
            <a:avLst/>
          </a:prstGeom>
        </p:spPr>
      </p:pic>
      <p:sp>
        <p:nvSpPr>
          <p:cNvPr id="45" name="Rectangle: Rounded Corners 44">
            <a:extLst>
              <a:ext uri="{FF2B5EF4-FFF2-40B4-BE49-F238E27FC236}">
                <a16:creationId xmlns:a16="http://schemas.microsoft.com/office/drawing/2014/main" id="{BFB193EA-66A9-49AC-894E-7C2A3D2E7E9E}"/>
              </a:ext>
            </a:extLst>
          </p:cNvPr>
          <p:cNvSpPr/>
          <p:nvPr/>
        </p:nvSpPr>
        <p:spPr>
          <a:xfrm>
            <a:off x="7992999" y="4950218"/>
            <a:ext cx="2135829" cy="16294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Proposed to communicate the DDI verbally after presenting JYSELECA convenience and dosing</a:t>
            </a:r>
          </a:p>
        </p:txBody>
      </p:sp>
    </p:spTree>
    <p:extLst>
      <p:ext uri="{BB962C8B-B14F-4D97-AF65-F5344CB8AC3E}">
        <p14:creationId xmlns:p14="http://schemas.microsoft.com/office/powerpoint/2010/main" val="87717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5BF35AF-D6EE-41A5-AFC7-26F24B915AD9}"/>
              </a:ext>
            </a:extLst>
          </p:cNvPr>
          <p:cNvSpPr/>
          <p:nvPr/>
        </p:nvSpPr>
        <p:spPr>
          <a:xfrm>
            <a:off x="864919" y="1538312"/>
            <a:ext cx="10815808" cy="204878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2" name="Slide Number Placeholder 1">
            <a:extLst>
              <a:ext uri="{FF2B5EF4-FFF2-40B4-BE49-F238E27FC236}">
                <a16:creationId xmlns:a16="http://schemas.microsoft.com/office/drawing/2014/main" id="{50E889AD-A70F-4FDD-9677-E8405D87AB85}"/>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49</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0E72441F-4411-462E-A0FF-5F26A93CDC36}"/>
              </a:ext>
            </a:extLst>
          </p:cNvPr>
          <p:cNvSpPr>
            <a:spLocks noGrp="1"/>
          </p:cNvSpPr>
          <p:nvPr>
            <p:ph type="title"/>
          </p:nvPr>
        </p:nvSpPr>
        <p:spPr>
          <a:xfrm>
            <a:off x="846668" y="404765"/>
            <a:ext cx="10464800" cy="853279"/>
          </a:xfrm>
        </p:spPr>
        <p:txBody>
          <a:bodyPr/>
          <a:lstStyle/>
          <a:p>
            <a:r>
              <a:rPr lang="en-GB"/>
              <a:t>Story flow – short call </a:t>
            </a:r>
          </a:p>
        </p:txBody>
      </p:sp>
      <p:sp>
        <p:nvSpPr>
          <p:cNvPr id="5" name="Text Placeholder 4">
            <a:extLst>
              <a:ext uri="{FF2B5EF4-FFF2-40B4-BE49-F238E27FC236}">
                <a16:creationId xmlns:a16="http://schemas.microsoft.com/office/drawing/2014/main" id="{C313ECD4-92AC-44F3-A3E9-C0EAB02BA390}"/>
              </a:ext>
            </a:extLst>
          </p:cNvPr>
          <p:cNvSpPr>
            <a:spLocks noGrp="1"/>
          </p:cNvSpPr>
          <p:nvPr>
            <p:ph type="body" sz="quarter" idx="14"/>
          </p:nvPr>
        </p:nvSpPr>
        <p:spPr/>
        <p:txBody>
          <a:bodyPr/>
          <a:lstStyle/>
          <a:p>
            <a:endParaRPr lang="en-GB"/>
          </a:p>
        </p:txBody>
      </p:sp>
      <p:sp>
        <p:nvSpPr>
          <p:cNvPr id="6" name="Text Placeholder 5">
            <a:extLst>
              <a:ext uri="{FF2B5EF4-FFF2-40B4-BE49-F238E27FC236}">
                <a16:creationId xmlns:a16="http://schemas.microsoft.com/office/drawing/2014/main" id="{13B4094A-18FC-4D8F-B1A9-509838229959}"/>
              </a:ext>
            </a:extLst>
          </p:cNvPr>
          <p:cNvSpPr>
            <a:spLocks noGrp="1"/>
          </p:cNvSpPr>
          <p:nvPr>
            <p:ph type="body" sz="quarter" idx="26"/>
          </p:nvPr>
        </p:nvSpPr>
        <p:spPr/>
        <p:txBody>
          <a:bodyPr/>
          <a:lstStyle/>
          <a:p>
            <a:endParaRPr lang="en-GB"/>
          </a:p>
        </p:txBody>
      </p:sp>
      <p:cxnSp>
        <p:nvCxnSpPr>
          <p:cNvPr id="11" name="Straight Connector 10">
            <a:extLst>
              <a:ext uri="{FF2B5EF4-FFF2-40B4-BE49-F238E27FC236}">
                <a16:creationId xmlns:a16="http://schemas.microsoft.com/office/drawing/2014/main" id="{F8E7C51E-31AF-41D7-81E2-07CE976DCCCC}"/>
              </a:ext>
            </a:extLst>
          </p:cNvPr>
          <p:cNvCxnSpPr/>
          <p:nvPr/>
        </p:nvCxnSpPr>
        <p:spPr>
          <a:xfrm>
            <a:off x="3047451" y="1701008"/>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picture containing clipart&#10;&#10;Description automatically generated">
            <a:extLst>
              <a:ext uri="{FF2B5EF4-FFF2-40B4-BE49-F238E27FC236}">
                <a16:creationId xmlns:a16="http://schemas.microsoft.com/office/drawing/2014/main" id="{7D6CD5DE-CBE3-4EBF-AC5F-32B509786463}"/>
              </a:ext>
            </a:extLst>
          </p:cNvPr>
          <p:cNvPicPr>
            <a:picLocks noChangeAspect="1"/>
          </p:cNvPicPr>
          <p:nvPr/>
        </p:nvPicPr>
        <p:blipFill>
          <a:blip r:embed="rId2">
            <a:duotone>
              <a:schemeClr val="accent1">
                <a:shade val="45000"/>
                <a:satMod val="135000"/>
              </a:schemeClr>
              <a:prstClr val="white"/>
            </a:duotone>
          </a:blip>
          <a:stretch>
            <a:fillRect/>
          </a:stretch>
        </p:blipFill>
        <p:spPr>
          <a:xfrm>
            <a:off x="1056140" y="1692387"/>
            <a:ext cx="277144" cy="240000"/>
          </a:xfrm>
          <a:prstGeom prst="rect">
            <a:avLst/>
          </a:prstGeom>
        </p:spPr>
      </p:pic>
      <p:sp>
        <p:nvSpPr>
          <p:cNvPr id="14" name="TextBox 13">
            <a:extLst>
              <a:ext uri="{FF2B5EF4-FFF2-40B4-BE49-F238E27FC236}">
                <a16:creationId xmlns:a16="http://schemas.microsoft.com/office/drawing/2014/main" id="{C28714FB-2164-41B7-B1CF-9DF35E1F260C}"/>
              </a:ext>
            </a:extLst>
          </p:cNvPr>
          <p:cNvSpPr txBox="1"/>
          <p:nvPr/>
        </p:nvSpPr>
        <p:spPr>
          <a:xfrm>
            <a:off x="1063184" y="3174083"/>
            <a:ext cx="1846893" cy="297454"/>
          </a:xfrm>
          <a:prstGeom prst="rect">
            <a:avLst/>
          </a:prstGeom>
          <a:solidFill>
            <a:schemeClr val="accent1"/>
          </a:solidFill>
          <a:ln>
            <a:solidFill>
              <a:schemeClr val="accent1"/>
            </a:solidFill>
          </a:ln>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MOA</a:t>
            </a:r>
          </a:p>
        </p:txBody>
      </p:sp>
      <p:sp>
        <p:nvSpPr>
          <p:cNvPr id="15" name="Star: 5 Points 14">
            <a:extLst>
              <a:ext uri="{FF2B5EF4-FFF2-40B4-BE49-F238E27FC236}">
                <a16:creationId xmlns:a16="http://schemas.microsoft.com/office/drawing/2014/main" id="{C96C393B-40AD-48F3-9C87-1C1933887676}"/>
              </a:ext>
            </a:extLst>
          </p:cNvPr>
          <p:cNvSpPr/>
          <p:nvPr/>
        </p:nvSpPr>
        <p:spPr>
          <a:xfrm>
            <a:off x="1788365"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17" name="Picture 16">
            <a:extLst>
              <a:ext uri="{FF2B5EF4-FFF2-40B4-BE49-F238E27FC236}">
                <a16:creationId xmlns:a16="http://schemas.microsoft.com/office/drawing/2014/main" id="{C19F1D8E-FEBF-45E6-88C3-046D3D4042EE}"/>
              </a:ext>
            </a:extLst>
          </p:cNvPr>
          <p:cNvPicPr>
            <a:picLocks noChangeAspect="1"/>
          </p:cNvPicPr>
          <p:nvPr/>
        </p:nvPicPr>
        <p:blipFill>
          <a:blip r:embed="rId3">
            <a:duotone>
              <a:schemeClr val="accent1">
                <a:shade val="45000"/>
                <a:satMod val="135000"/>
              </a:schemeClr>
              <a:prstClr val="white"/>
            </a:duotone>
          </a:blip>
          <a:stretch>
            <a:fillRect/>
          </a:stretch>
        </p:blipFill>
        <p:spPr>
          <a:xfrm>
            <a:off x="3329888" y="1692387"/>
            <a:ext cx="277144" cy="240000"/>
          </a:xfrm>
          <a:prstGeom prst="rect">
            <a:avLst/>
          </a:prstGeom>
        </p:spPr>
      </p:pic>
      <p:sp>
        <p:nvSpPr>
          <p:cNvPr id="18" name="TextBox 17">
            <a:extLst>
              <a:ext uri="{FF2B5EF4-FFF2-40B4-BE49-F238E27FC236}">
                <a16:creationId xmlns:a16="http://schemas.microsoft.com/office/drawing/2014/main" id="{B7F49A35-84E5-4DA0-B894-9FF9DE253E7D}"/>
              </a:ext>
            </a:extLst>
          </p:cNvPr>
          <p:cNvSpPr txBox="1"/>
          <p:nvPr/>
        </p:nvSpPr>
        <p:spPr>
          <a:xfrm>
            <a:off x="3211317" y="3174083"/>
            <a:ext cx="1782323" cy="297454"/>
          </a:xfrm>
          <a:prstGeom prst="rect">
            <a:avLst/>
          </a:prstGeom>
          <a:solidFill>
            <a:schemeClr val="accent1"/>
          </a:solidFill>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Efficacy </a:t>
            </a:r>
          </a:p>
        </p:txBody>
      </p:sp>
      <p:cxnSp>
        <p:nvCxnSpPr>
          <p:cNvPr id="20" name="Straight Connector 19">
            <a:extLst>
              <a:ext uri="{FF2B5EF4-FFF2-40B4-BE49-F238E27FC236}">
                <a16:creationId xmlns:a16="http://schemas.microsoft.com/office/drawing/2014/main" id="{3846592F-21D0-4A3E-B711-D7DFFA4ADD11}"/>
              </a:ext>
            </a:extLst>
          </p:cNvPr>
          <p:cNvCxnSpPr/>
          <p:nvPr/>
        </p:nvCxnSpPr>
        <p:spPr>
          <a:xfrm>
            <a:off x="5229096" y="1701008"/>
            <a:ext cx="0" cy="4032249"/>
          </a:xfrm>
          <a:prstGeom prst="line">
            <a:avLst/>
          </a:prstGeom>
        </p:spPr>
        <p:style>
          <a:lnRef idx="1">
            <a:schemeClr val="accent1"/>
          </a:lnRef>
          <a:fillRef idx="0">
            <a:schemeClr val="accent1"/>
          </a:fillRef>
          <a:effectRef idx="0">
            <a:schemeClr val="accent1"/>
          </a:effectRef>
          <a:fontRef idx="minor">
            <a:schemeClr val="tx1"/>
          </a:fontRef>
        </p:style>
      </p:cxnSp>
      <p:sp>
        <p:nvSpPr>
          <p:cNvPr id="21" name="Star: 5 Points 20">
            <a:extLst>
              <a:ext uri="{FF2B5EF4-FFF2-40B4-BE49-F238E27FC236}">
                <a16:creationId xmlns:a16="http://schemas.microsoft.com/office/drawing/2014/main" id="{7EAEAC47-C7C7-4181-8064-ADD4067E3E65}"/>
              </a:ext>
            </a:extLst>
          </p:cNvPr>
          <p:cNvSpPr/>
          <p:nvPr/>
        </p:nvSpPr>
        <p:spPr>
          <a:xfrm>
            <a:off x="4000029"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cxnSp>
        <p:nvCxnSpPr>
          <p:cNvPr id="22" name="Straight Connector 21">
            <a:extLst>
              <a:ext uri="{FF2B5EF4-FFF2-40B4-BE49-F238E27FC236}">
                <a16:creationId xmlns:a16="http://schemas.microsoft.com/office/drawing/2014/main" id="{585752F3-ED57-49B4-8918-E1A779112EC9}"/>
              </a:ext>
            </a:extLst>
          </p:cNvPr>
          <p:cNvCxnSpPr/>
          <p:nvPr/>
        </p:nvCxnSpPr>
        <p:spPr>
          <a:xfrm>
            <a:off x="7572880" y="1651610"/>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61C088-FE59-427F-9C15-0AC544DDF9CC}"/>
              </a:ext>
            </a:extLst>
          </p:cNvPr>
          <p:cNvCxnSpPr/>
          <p:nvPr/>
        </p:nvCxnSpPr>
        <p:spPr>
          <a:xfrm>
            <a:off x="9654101" y="1651606"/>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66BE8F6-6286-4328-9CF1-253E0985E861}"/>
              </a:ext>
            </a:extLst>
          </p:cNvPr>
          <p:cNvPicPr>
            <a:picLocks noChangeAspect="1"/>
          </p:cNvPicPr>
          <p:nvPr/>
        </p:nvPicPr>
        <p:blipFill>
          <a:blip r:embed="rId3">
            <a:duotone>
              <a:schemeClr val="accent1">
                <a:shade val="45000"/>
                <a:satMod val="135000"/>
              </a:schemeClr>
              <a:prstClr val="white"/>
            </a:duotone>
          </a:blip>
          <a:stretch>
            <a:fillRect/>
          </a:stretch>
        </p:blipFill>
        <p:spPr>
          <a:xfrm>
            <a:off x="7767619" y="1692387"/>
            <a:ext cx="277144" cy="240000"/>
          </a:xfrm>
          <a:prstGeom prst="rect">
            <a:avLst/>
          </a:prstGeom>
        </p:spPr>
      </p:pic>
      <p:sp>
        <p:nvSpPr>
          <p:cNvPr id="26" name="TextBox 25">
            <a:extLst>
              <a:ext uri="{FF2B5EF4-FFF2-40B4-BE49-F238E27FC236}">
                <a16:creationId xmlns:a16="http://schemas.microsoft.com/office/drawing/2014/main" id="{4B5D60A5-12C4-4DE1-99BA-7A9419C42D19}"/>
              </a:ext>
            </a:extLst>
          </p:cNvPr>
          <p:cNvSpPr txBox="1"/>
          <p:nvPr/>
        </p:nvSpPr>
        <p:spPr>
          <a:xfrm>
            <a:off x="7782953" y="3174084"/>
            <a:ext cx="1720440" cy="297454"/>
          </a:xfrm>
          <a:prstGeom prst="rect">
            <a:avLst/>
          </a:prstGeom>
          <a:solidFill>
            <a:schemeClr val="accent1"/>
          </a:solidFill>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Safety - CLASS</a:t>
            </a:r>
          </a:p>
        </p:txBody>
      </p:sp>
      <p:sp>
        <p:nvSpPr>
          <p:cNvPr id="28" name="Star: 5 Points 27">
            <a:extLst>
              <a:ext uri="{FF2B5EF4-FFF2-40B4-BE49-F238E27FC236}">
                <a16:creationId xmlns:a16="http://schemas.microsoft.com/office/drawing/2014/main" id="{5E28FB21-603B-4AE5-9024-E76D0871D510}"/>
              </a:ext>
            </a:extLst>
          </p:cNvPr>
          <p:cNvSpPr/>
          <p:nvPr/>
        </p:nvSpPr>
        <p:spPr>
          <a:xfrm>
            <a:off x="8482780"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30" name="Picture 29">
            <a:extLst>
              <a:ext uri="{FF2B5EF4-FFF2-40B4-BE49-F238E27FC236}">
                <a16:creationId xmlns:a16="http://schemas.microsoft.com/office/drawing/2014/main" id="{60940BD8-D0B6-4231-9067-1AE79D75AD12}"/>
              </a:ext>
            </a:extLst>
          </p:cNvPr>
          <p:cNvPicPr>
            <a:picLocks noChangeAspect="1"/>
          </p:cNvPicPr>
          <p:nvPr/>
        </p:nvPicPr>
        <p:blipFill>
          <a:blip r:embed="rId3">
            <a:duotone>
              <a:schemeClr val="accent1">
                <a:shade val="45000"/>
                <a:satMod val="135000"/>
              </a:schemeClr>
              <a:prstClr val="white"/>
            </a:duotone>
          </a:blip>
          <a:stretch>
            <a:fillRect/>
          </a:stretch>
        </p:blipFill>
        <p:spPr>
          <a:xfrm>
            <a:off x="5567640" y="1685983"/>
            <a:ext cx="277144" cy="240000"/>
          </a:xfrm>
          <a:prstGeom prst="rect">
            <a:avLst/>
          </a:prstGeom>
        </p:spPr>
      </p:pic>
      <p:sp>
        <p:nvSpPr>
          <p:cNvPr id="31" name="TextBox 30">
            <a:extLst>
              <a:ext uri="{FF2B5EF4-FFF2-40B4-BE49-F238E27FC236}">
                <a16:creationId xmlns:a16="http://schemas.microsoft.com/office/drawing/2014/main" id="{06B4D78D-E6C5-4C24-A270-E3D00919B1D2}"/>
              </a:ext>
            </a:extLst>
          </p:cNvPr>
          <p:cNvSpPr txBox="1"/>
          <p:nvPr/>
        </p:nvSpPr>
        <p:spPr>
          <a:xfrm>
            <a:off x="5428504" y="3174084"/>
            <a:ext cx="1970813" cy="276999"/>
          </a:xfrm>
          <a:prstGeom prst="rect">
            <a:avLst/>
          </a:prstGeom>
          <a:solidFill>
            <a:schemeClr val="accent1"/>
          </a:solidFill>
        </p:spPr>
        <p:txBody>
          <a:bodyPr wrap="square" rtlCol="0">
            <a:spAutoFit/>
          </a:bodyPr>
          <a:lstStyle/>
          <a:p>
            <a:pPr algn="ctr" defTabSz="914377"/>
            <a:r>
              <a:rPr lang="en-GB" sz="1200" cap="all">
                <a:solidFill>
                  <a:srgbClr val="FFFFFF"/>
                </a:solidFill>
                <a:latin typeface="Arial" panose="020B0604020202020204" pitchFamily="34" charset="0"/>
                <a:cs typeface="Arial" panose="020B0604020202020204" pitchFamily="34" charset="0"/>
              </a:rPr>
              <a:t>Comparable to </a:t>
            </a:r>
            <a:r>
              <a:rPr lang="en-GB" sz="1200" cap="all" err="1">
                <a:solidFill>
                  <a:srgbClr val="FFFFFF"/>
                </a:solidFill>
                <a:latin typeface="Arial" panose="020B0604020202020204" pitchFamily="34" charset="0"/>
                <a:cs typeface="Arial" panose="020B0604020202020204" pitchFamily="34" charset="0"/>
              </a:rPr>
              <a:t>soC</a:t>
            </a:r>
            <a:endParaRPr lang="en-GB" sz="1200" cap="all">
              <a:solidFill>
                <a:srgbClr val="FFFFFF"/>
              </a:solidFill>
              <a:latin typeface="Arial" panose="020B0604020202020204" pitchFamily="34" charset="0"/>
              <a:cs typeface="Arial" panose="020B0604020202020204" pitchFamily="34" charset="0"/>
            </a:endParaRPr>
          </a:p>
        </p:txBody>
      </p:sp>
      <p:sp>
        <p:nvSpPr>
          <p:cNvPr id="32" name="Star: 5 Points 31">
            <a:extLst>
              <a:ext uri="{FF2B5EF4-FFF2-40B4-BE49-F238E27FC236}">
                <a16:creationId xmlns:a16="http://schemas.microsoft.com/office/drawing/2014/main" id="{AA914757-ADFD-42B6-969F-775F5857B81D}"/>
              </a:ext>
            </a:extLst>
          </p:cNvPr>
          <p:cNvSpPr/>
          <p:nvPr/>
        </p:nvSpPr>
        <p:spPr>
          <a:xfrm>
            <a:off x="6275339" y="1641631"/>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34" name="Picture 33">
            <a:extLst>
              <a:ext uri="{FF2B5EF4-FFF2-40B4-BE49-F238E27FC236}">
                <a16:creationId xmlns:a16="http://schemas.microsoft.com/office/drawing/2014/main" id="{227C7C30-D800-4DC2-8301-3BCA77816F5C}"/>
              </a:ext>
            </a:extLst>
          </p:cNvPr>
          <p:cNvPicPr>
            <a:picLocks noChangeAspect="1"/>
          </p:cNvPicPr>
          <p:nvPr/>
        </p:nvPicPr>
        <p:blipFill>
          <a:blip r:embed="rId3">
            <a:duotone>
              <a:schemeClr val="accent1">
                <a:shade val="45000"/>
                <a:satMod val="135000"/>
              </a:schemeClr>
              <a:prstClr val="white"/>
            </a:duotone>
          </a:blip>
          <a:stretch>
            <a:fillRect/>
          </a:stretch>
        </p:blipFill>
        <p:spPr>
          <a:xfrm>
            <a:off x="9834141" y="1692387"/>
            <a:ext cx="277144" cy="240000"/>
          </a:xfrm>
          <a:prstGeom prst="rect">
            <a:avLst/>
          </a:prstGeom>
        </p:spPr>
      </p:pic>
      <p:sp>
        <p:nvSpPr>
          <p:cNvPr id="36" name="TextBox 35">
            <a:extLst>
              <a:ext uri="{FF2B5EF4-FFF2-40B4-BE49-F238E27FC236}">
                <a16:creationId xmlns:a16="http://schemas.microsoft.com/office/drawing/2014/main" id="{E22B8262-8EF3-4E1E-A7B4-C37605D72EBA}"/>
              </a:ext>
            </a:extLst>
          </p:cNvPr>
          <p:cNvSpPr txBox="1"/>
          <p:nvPr/>
        </p:nvSpPr>
        <p:spPr>
          <a:xfrm>
            <a:off x="9847957" y="3174084"/>
            <a:ext cx="1689516" cy="297454"/>
          </a:xfrm>
          <a:prstGeom prst="rect">
            <a:avLst/>
          </a:prstGeom>
          <a:solidFill>
            <a:schemeClr val="accent1"/>
          </a:solidFill>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Convenience</a:t>
            </a:r>
          </a:p>
        </p:txBody>
      </p:sp>
      <p:sp>
        <p:nvSpPr>
          <p:cNvPr id="38" name="Star: 5 Points 37">
            <a:extLst>
              <a:ext uri="{FF2B5EF4-FFF2-40B4-BE49-F238E27FC236}">
                <a16:creationId xmlns:a16="http://schemas.microsoft.com/office/drawing/2014/main" id="{6EF84C26-1A95-46B2-BA66-CE99AF3C1C98}"/>
              </a:ext>
            </a:extLst>
          </p:cNvPr>
          <p:cNvSpPr/>
          <p:nvPr/>
        </p:nvSpPr>
        <p:spPr>
          <a:xfrm>
            <a:off x="10563973"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25" name="TextBox 24">
            <a:extLst>
              <a:ext uri="{FF2B5EF4-FFF2-40B4-BE49-F238E27FC236}">
                <a16:creationId xmlns:a16="http://schemas.microsoft.com/office/drawing/2014/main" id="{CE7C81E5-BE31-4B5F-9A17-6CEC22995927}"/>
              </a:ext>
            </a:extLst>
          </p:cNvPr>
          <p:cNvSpPr txBox="1"/>
          <p:nvPr/>
        </p:nvSpPr>
        <p:spPr>
          <a:xfrm>
            <a:off x="1084267" y="3608760"/>
            <a:ext cx="1761131" cy="420756"/>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Introduce differentiating JYSELECA </a:t>
            </a:r>
            <a:r>
              <a:rPr lang="en-GB" sz="1067" err="1">
                <a:solidFill>
                  <a:srgbClr val="585858"/>
                </a:solidFill>
                <a:latin typeface="Arial" panose="020B0604020202020204" pitchFamily="34" charset="0"/>
                <a:cs typeface="Arial" panose="020B0604020202020204" pitchFamily="34" charset="0"/>
              </a:rPr>
              <a:t>MoA</a:t>
            </a:r>
            <a:endParaRPr lang="en-GB" sz="1067">
              <a:solidFill>
                <a:srgbClr val="585858"/>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7FB3A67-E8E7-4680-A686-BAADD66154DB}"/>
              </a:ext>
            </a:extLst>
          </p:cNvPr>
          <p:cNvPicPr>
            <a:picLocks noChangeAspect="1"/>
          </p:cNvPicPr>
          <p:nvPr/>
        </p:nvPicPr>
        <p:blipFill>
          <a:blip r:embed="rId4"/>
          <a:stretch>
            <a:fillRect/>
          </a:stretch>
        </p:blipFill>
        <p:spPr>
          <a:xfrm>
            <a:off x="3276257" y="2099766"/>
            <a:ext cx="1631913" cy="929060"/>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FE7437-DD7A-4DDB-9014-DC0A1E550D40}"/>
              </a:ext>
            </a:extLst>
          </p:cNvPr>
          <p:cNvPicPr>
            <a:picLocks noChangeAspect="1"/>
          </p:cNvPicPr>
          <p:nvPr/>
        </p:nvPicPr>
        <p:blipFill>
          <a:blip r:embed="rId5"/>
          <a:stretch>
            <a:fillRect/>
          </a:stretch>
        </p:blipFill>
        <p:spPr>
          <a:xfrm>
            <a:off x="1183181" y="2099765"/>
            <a:ext cx="1603385" cy="903240"/>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3280738-EC8B-4A7D-A778-F700D9E73D98}"/>
              </a:ext>
            </a:extLst>
          </p:cNvPr>
          <p:cNvPicPr>
            <a:picLocks noChangeAspect="1"/>
          </p:cNvPicPr>
          <p:nvPr/>
        </p:nvPicPr>
        <p:blipFill>
          <a:blip r:embed="rId6"/>
          <a:stretch>
            <a:fillRect/>
          </a:stretch>
        </p:blipFill>
        <p:spPr>
          <a:xfrm>
            <a:off x="5651524" y="2099766"/>
            <a:ext cx="1541025" cy="868111"/>
          </a:xfrm>
          <a:prstGeom prst="rect">
            <a:avLst/>
          </a:prstGeom>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18F6AB5C-FC4B-4B17-97E7-B90F6FB3233A}"/>
              </a:ext>
            </a:extLst>
          </p:cNvPr>
          <p:cNvPicPr>
            <a:picLocks noChangeAspect="1"/>
          </p:cNvPicPr>
          <p:nvPr/>
        </p:nvPicPr>
        <p:blipFill>
          <a:blip r:embed="rId7"/>
          <a:stretch>
            <a:fillRect/>
          </a:stretch>
        </p:blipFill>
        <p:spPr>
          <a:xfrm>
            <a:off x="7852879" y="2099765"/>
            <a:ext cx="1541027" cy="868112"/>
          </a:xfrm>
          <a:prstGeom prst="rect">
            <a:avLst/>
          </a:prstGeom>
          <a:effectLst>
            <a:outerShdw blurRad="50800" dist="38100" dir="2700000" algn="tl" rotWithShape="0">
              <a:prstClr val="black">
                <a:alpha val="40000"/>
              </a:prstClr>
            </a:outerShdw>
          </a:effectLst>
        </p:spPr>
      </p:pic>
      <p:pic>
        <p:nvPicPr>
          <p:cNvPr id="40" name="Picture 39">
            <a:extLst>
              <a:ext uri="{FF2B5EF4-FFF2-40B4-BE49-F238E27FC236}">
                <a16:creationId xmlns:a16="http://schemas.microsoft.com/office/drawing/2014/main" id="{B4350A34-4C9E-44A4-A85A-D583120957EB}"/>
              </a:ext>
            </a:extLst>
          </p:cNvPr>
          <p:cNvPicPr>
            <a:picLocks noChangeAspect="1"/>
          </p:cNvPicPr>
          <p:nvPr/>
        </p:nvPicPr>
        <p:blipFill>
          <a:blip r:embed="rId8"/>
          <a:stretch>
            <a:fillRect/>
          </a:stretch>
        </p:blipFill>
        <p:spPr>
          <a:xfrm>
            <a:off x="9956335" y="2099765"/>
            <a:ext cx="1491341" cy="840123"/>
          </a:xfrm>
          <a:prstGeom prst="rect">
            <a:avLst/>
          </a:prstGeom>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01EB860C-FB29-4D80-8AD1-394D85F3FDCF}"/>
              </a:ext>
            </a:extLst>
          </p:cNvPr>
          <p:cNvSpPr txBox="1"/>
          <p:nvPr/>
        </p:nvSpPr>
        <p:spPr>
          <a:xfrm>
            <a:off x="1064940" y="4295573"/>
            <a:ext cx="1817384" cy="749179"/>
          </a:xfrm>
          <a:prstGeom prst="rect">
            <a:avLst/>
          </a:prstGeom>
          <a:noFill/>
        </p:spPr>
        <p:txBody>
          <a:bodyPr wrap="square" rtlCol="0">
            <a:spAutoFit/>
          </a:bodyPr>
          <a:lstStyle/>
          <a:p>
            <a:pPr defTabSz="914377"/>
            <a:r>
              <a:rPr lang="en-GB" sz="1067" i="1">
                <a:solidFill>
                  <a:srgbClr val="585858"/>
                </a:solidFill>
                <a:latin typeface="Arial" panose="020B0604020202020204" pitchFamily="34" charset="0"/>
                <a:cs typeface="Arial" panose="020B0604020202020204" pitchFamily="34" charset="0"/>
              </a:rPr>
              <a:t>JYSELECA is a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JAK1 </a:t>
            </a:r>
            <a:r>
              <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rPr>
              <a:t>preferential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inhibitor for moderate to severe RA</a:t>
            </a:r>
            <a:endPar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endParaRPr>
          </a:p>
          <a:p>
            <a:pPr defTabSz="914377"/>
            <a:endParaRPr lang="en-GB" sz="1067" i="1">
              <a:solidFill>
                <a:srgbClr val="585858"/>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F2993C1A-8350-4999-A913-A33C248AB8F2}"/>
              </a:ext>
            </a:extLst>
          </p:cNvPr>
          <p:cNvSpPr txBox="1"/>
          <p:nvPr/>
        </p:nvSpPr>
        <p:spPr>
          <a:xfrm>
            <a:off x="3211317" y="3698679"/>
            <a:ext cx="1852651" cy="1241815"/>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Show that JYSELECA provides fast and lasting efficacy across a variety of measures (ACR70 is key) with demonstrable disease modification, not just symptom relief </a:t>
            </a:r>
          </a:p>
        </p:txBody>
      </p:sp>
      <p:sp>
        <p:nvSpPr>
          <p:cNvPr id="60" name="TextBox 59">
            <a:extLst>
              <a:ext uri="{FF2B5EF4-FFF2-40B4-BE49-F238E27FC236}">
                <a16:creationId xmlns:a16="http://schemas.microsoft.com/office/drawing/2014/main" id="{912DDB7E-C936-4555-9594-A2AB987B510C}"/>
              </a:ext>
            </a:extLst>
          </p:cNvPr>
          <p:cNvSpPr txBox="1"/>
          <p:nvPr/>
        </p:nvSpPr>
        <p:spPr>
          <a:xfrm>
            <a:off x="5357243" y="3698679"/>
            <a:ext cx="2042075" cy="749179"/>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Provide confidence that JYSELECA performs favourably compared to the SOC, adalimumab</a:t>
            </a:r>
          </a:p>
        </p:txBody>
      </p:sp>
      <p:sp>
        <p:nvSpPr>
          <p:cNvPr id="62" name="TextBox 61">
            <a:extLst>
              <a:ext uri="{FF2B5EF4-FFF2-40B4-BE49-F238E27FC236}">
                <a16:creationId xmlns:a16="http://schemas.microsoft.com/office/drawing/2014/main" id="{1C9AC659-4FEE-4746-9C06-8A38608516BF}"/>
              </a:ext>
            </a:extLst>
          </p:cNvPr>
          <p:cNvSpPr txBox="1"/>
          <p:nvPr/>
        </p:nvSpPr>
        <p:spPr>
          <a:xfrm>
            <a:off x="7723588" y="3674083"/>
            <a:ext cx="1779805" cy="1077603"/>
          </a:xfrm>
          <a:prstGeom prst="rect">
            <a:avLst/>
          </a:prstGeom>
          <a:noFill/>
        </p:spPr>
        <p:txBody>
          <a:bodyPr wrap="square">
            <a:spAutoFit/>
          </a:bodyPr>
          <a:lstStyle/>
          <a:p>
            <a:pPr algn="ctr" defTabSz="914377"/>
            <a:r>
              <a:rPr lang="en-GB" sz="1067">
                <a:solidFill>
                  <a:srgbClr val="585858"/>
                </a:solidFill>
                <a:latin typeface="Arial" panose="020B0604020202020204" pitchFamily="34" charset="0"/>
                <a:cs typeface="Arial" panose="020B0604020202020204" pitchFamily="34" charset="0"/>
              </a:rPr>
              <a:t>Show that i</a:t>
            </a:r>
            <a:r>
              <a:rPr lang="en-GB" sz="1067">
                <a:solidFill>
                  <a:srgbClr val="585858"/>
                </a:solidFill>
                <a:latin typeface="Arial" panose="020B0604020202020204" pitchFamily="34" charset="0"/>
                <a:ea typeface="华文中宋" panose="02010600040101010101" pitchFamily="2" charset="-122"/>
                <a:cs typeface="Times New Roman" panose="02020603050405020304" pitchFamily="18" charset="0"/>
              </a:rPr>
              <a:t>n FINCH 1, JYSELECA demonstrated low rates of serious infections, herpes zoster, and VTEs.</a:t>
            </a:r>
            <a:endParaRPr lang="en-GB" sz="1067">
              <a:solidFill>
                <a:srgbClr val="585858"/>
              </a:solidFill>
              <a:latin typeface="Gill Sans MT" panose="020B0502020104020203" pitchFamily="34" charset="0"/>
              <a:ea typeface="华文中宋" panose="02010600040101010101" pitchFamily="2" charset="-122"/>
              <a:cs typeface="Times New Roman" panose="02020603050405020304" pitchFamily="18" charset="0"/>
            </a:endParaRPr>
          </a:p>
          <a:p>
            <a:pPr algn="ctr" defTabSz="914377"/>
            <a:endParaRPr lang="en-GB" sz="1067">
              <a:solidFill>
                <a:srgbClr val="585858"/>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E3630AD5-8DD7-489E-A818-B404B294C4FF}"/>
              </a:ext>
            </a:extLst>
          </p:cNvPr>
          <p:cNvSpPr txBox="1"/>
          <p:nvPr/>
        </p:nvSpPr>
        <p:spPr>
          <a:xfrm>
            <a:off x="9742912" y="3643479"/>
            <a:ext cx="1992411" cy="1241815"/>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Share the added benefit that JYSELECA </a:t>
            </a:r>
            <a:r>
              <a:rPr lang="en-CA" sz="1067">
                <a:solidFill>
                  <a:srgbClr val="3F3F3F"/>
                </a:solidFill>
                <a:latin typeface="Arial" panose="020B0604020202020204" pitchFamily="34" charset="0"/>
                <a:ea typeface="华文中宋" panose="02010600040101010101" pitchFamily="2" charset="-122"/>
                <a:cs typeface="Arial" panose="020B0604020202020204" pitchFamily="34" charset="0"/>
              </a:rPr>
              <a:t>features an easy-to-open bottle cap to make life easier for people with arthritis</a:t>
            </a:r>
            <a:r>
              <a:rPr lang="en-GB" sz="1067">
                <a:solidFill>
                  <a:srgbClr val="585858"/>
                </a:solidFill>
                <a:latin typeface="Arial" panose="020B0604020202020204" pitchFamily="34" charset="0"/>
                <a:cs typeface="Arial" panose="020B0604020202020204" pitchFamily="34" charset="0"/>
              </a:rPr>
              <a:t> &amp; convenient once-daily dosing. </a:t>
            </a:r>
          </a:p>
          <a:p>
            <a:pPr algn="ctr" defTabSz="914377"/>
            <a:r>
              <a:rPr lang="en-GB" sz="1067">
                <a:solidFill>
                  <a:srgbClr val="585858"/>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06754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7990EA-A488-41B8-8046-78249EA9CE3F}"/>
              </a:ext>
            </a:extLst>
          </p:cNvPr>
          <p:cNvPicPr>
            <a:picLocks noChangeAspect="1"/>
          </p:cNvPicPr>
          <p:nvPr/>
        </p:nvPicPr>
        <p:blipFill rotWithShape="1">
          <a:blip r:embed="rId2">
            <a:extLst>
              <a:ext uri="{28A0092B-C50C-407E-A947-70E740481C1C}">
                <a14:useLocalDpi xmlns:a14="http://schemas.microsoft.com/office/drawing/2010/main" val="0"/>
              </a:ext>
            </a:extLst>
          </a:blip>
          <a:srcRect l="26971" t="25965" r="16762" b="26253"/>
          <a:stretch/>
        </p:blipFill>
        <p:spPr>
          <a:xfrm flipH="1" flipV="1">
            <a:off x="227348" y="0"/>
            <a:ext cx="11964652" cy="6858000"/>
          </a:xfrm>
          <a:prstGeom prst="rect">
            <a:avLst/>
          </a:prstGeom>
          <a:solidFill>
            <a:srgbClr val="7CB3A8"/>
          </a:solidFill>
        </p:spPr>
      </p:pic>
      <p:sp>
        <p:nvSpPr>
          <p:cNvPr id="11" name="Rectangle 10">
            <a:extLst>
              <a:ext uri="{FF2B5EF4-FFF2-40B4-BE49-F238E27FC236}">
                <a16:creationId xmlns:a16="http://schemas.microsoft.com/office/drawing/2014/main" id="{0F4128FA-5EBE-40FF-B701-044D244B1E9E}"/>
              </a:ext>
            </a:extLst>
          </p:cNvPr>
          <p:cNvSpPr/>
          <p:nvPr/>
        </p:nvSpPr>
        <p:spPr>
          <a:xfrm>
            <a:off x="1040130" y="348072"/>
            <a:ext cx="10469880" cy="1480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4000" spc="800" dirty="0" err="1">
                <a:solidFill>
                  <a:schemeClr val="tx2"/>
                </a:solidFill>
              </a:rPr>
              <a:t>What</a:t>
            </a:r>
            <a:r>
              <a:rPr lang="fr-FR" sz="4000" spc="800" dirty="0">
                <a:solidFill>
                  <a:schemeClr val="tx2"/>
                </a:solidFill>
              </a:rPr>
              <a:t> do </a:t>
            </a:r>
            <a:r>
              <a:rPr lang="fr-FR" sz="4000" spc="800" dirty="0" err="1">
                <a:solidFill>
                  <a:schemeClr val="tx2"/>
                </a:solidFill>
              </a:rPr>
              <a:t>we</a:t>
            </a:r>
            <a:r>
              <a:rPr lang="fr-FR" sz="4000" spc="800" dirty="0">
                <a:solidFill>
                  <a:schemeClr val="tx2"/>
                </a:solidFill>
              </a:rPr>
              <a:t> call </a:t>
            </a:r>
            <a:r>
              <a:rPr lang="fr-FR" sz="4000" spc="800" dirty="0" err="1">
                <a:solidFill>
                  <a:schemeClr val="tx2"/>
                </a:solidFill>
              </a:rPr>
              <a:t>Omnichannel</a:t>
            </a:r>
            <a:r>
              <a:rPr lang="fr-FR" sz="4000" spc="800" dirty="0">
                <a:solidFill>
                  <a:schemeClr val="tx2"/>
                </a:solidFill>
              </a:rPr>
              <a:t> ?</a:t>
            </a:r>
          </a:p>
        </p:txBody>
      </p:sp>
      <p:grpSp>
        <p:nvGrpSpPr>
          <p:cNvPr id="79" name="Group 78">
            <a:extLst>
              <a:ext uri="{FF2B5EF4-FFF2-40B4-BE49-F238E27FC236}">
                <a16:creationId xmlns:a16="http://schemas.microsoft.com/office/drawing/2014/main" id="{7C5365FC-22A5-4E5B-8E6D-5797A2AD8434}"/>
              </a:ext>
            </a:extLst>
          </p:cNvPr>
          <p:cNvGrpSpPr/>
          <p:nvPr/>
        </p:nvGrpSpPr>
        <p:grpSpPr>
          <a:xfrm>
            <a:off x="2583680" y="2423246"/>
            <a:ext cx="9380972" cy="3571605"/>
            <a:chOff x="3520989" y="2434397"/>
            <a:chExt cx="9380972" cy="3571605"/>
          </a:xfrm>
        </p:grpSpPr>
        <p:sp>
          <p:nvSpPr>
            <p:cNvPr id="10" name="Rectangle: Rounded Corners 9">
              <a:extLst>
                <a:ext uri="{FF2B5EF4-FFF2-40B4-BE49-F238E27FC236}">
                  <a16:creationId xmlns:a16="http://schemas.microsoft.com/office/drawing/2014/main" id="{E9167BF2-B47E-4EFA-BAE4-CB324066298E}"/>
                </a:ext>
              </a:extLst>
            </p:cNvPr>
            <p:cNvSpPr/>
            <p:nvPr/>
          </p:nvSpPr>
          <p:spPr>
            <a:xfrm>
              <a:off x="4291686" y="2434397"/>
              <a:ext cx="8610275" cy="3532254"/>
            </a:xfrm>
            <a:prstGeom prst="roundRect">
              <a:avLst>
                <a:gd name="adj" fmla="val 386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200"/>
                </a:spcBef>
                <a:spcAft>
                  <a:spcPts val="1200"/>
                </a:spcAft>
              </a:pPr>
              <a:r>
                <a:rPr lang="fr-FR" sz="1600" dirty="0">
                  <a:solidFill>
                    <a:schemeClr val="tx1"/>
                  </a:solidFill>
                </a:rPr>
                <a:t>It </a:t>
              </a:r>
              <a:r>
                <a:rPr lang="fr-FR" sz="1600" dirty="0" err="1">
                  <a:solidFill>
                    <a:schemeClr val="tx1"/>
                  </a:solidFill>
                </a:rPr>
                <a:t>is</a:t>
              </a:r>
              <a:r>
                <a:rPr lang="fr-FR" sz="1600" dirty="0">
                  <a:solidFill>
                    <a:schemeClr val="tx1"/>
                  </a:solidFill>
                </a:rPr>
                <a:t> </a:t>
              </a:r>
              <a:r>
                <a:rPr lang="fr-FR" sz="1600" b="1" dirty="0">
                  <a:solidFill>
                    <a:schemeClr val="tx1"/>
                  </a:solidFill>
                </a:rPr>
                <a:t>the </a:t>
              </a:r>
              <a:r>
                <a:rPr lang="fr-FR" sz="1600" b="1" dirty="0" err="1">
                  <a:solidFill>
                    <a:schemeClr val="tx1"/>
                  </a:solidFill>
                </a:rPr>
                <a:t>capacity</a:t>
              </a:r>
              <a:r>
                <a:rPr lang="fr-FR" sz="1600" b="1" dirty="0">
                  <a:solidFill>
                    <a:schemeClr val="tx1"/>
                  </a:solidFill>
                </a:rPr>
                <a:t> to </a:t>
              </a:r>
              <a:r>
                <a:rPr lang="fr-FR" sz="1600" b="1" dirty="0" err="1">
                  <a:solidFill>
                    <a:schemeClr val="tx1"/>
                  </a:solidFill>
                </a:rPr>
                <a:t>optimize</a:t>
              </a:r>
              <a:r>
                <a:rPr lang="fr-FR" sz="1600" b="1" dirty="0">
                  <a:solidFill>
                    <a:schemeClr val="tx1"/>
                  </a:solidFill>
                </a:rPr>
                <a:t> </a:t>
              </a:r>
              <a:r>
                <a:rPr lang="fr-FR" sz="1600" dirty="0">
                  <a:solidFill>
                    <a:schemeClr val="tx1"/>
                  </a:solidFill>
                </a:rPr>
                <a:t>the </a:t>
              </a:r>
              <a:r>
                <a:rPr lang="fr-FR" sz="1600" dirty="0" err="1">
                  <a:solidFill>
                    <a:schemeClr val="tx1"/>
                  </a:solidFill>
                </a:rPr>
                <a:t>different</a:t>
              </a:r>
              <a:r>
                <a:rPr lang="fr-FR" sz="1600" dirty="0">
                  <a:solidFill>
                    <a:schemeClr val="tx1"/>
                  </a:solidFill>
                </a:rPr>
                <a:t> communication </a:t>
              </a:r>
              <a:r>
                <a:rPr lang="fr-FR" sz="1600" dirty="0" err="1">
                  <a:solidFill>
                    <a:schemeClr val="tx1"/>
                  </a:solidFill>
                </a:rPr>
                <a:t>channels</a:t>
              </a:r>
              <a:r>
                <a:rPr lang="fr-FR" sz="1600" dirty="0">
                  <a:solidFill>
                    <a:schemeClr val="tx1"/>
                  </a:solidFill>
                </a:rPr>
                <a:t> </a:t>
              </a:r>
              <a:r>
                <a:rPr lang="fr-FR" sz="1600" dirty="0" err="1">
                  <a:solidFill>
                    <a:schemeClr val="tx1"/>
                  </a:solidFill>
                </a:rPr>
                <a:t>between</a:t>
              </a:r>
              <a:r>
                <a:rPr lang="fr-FR" sz="1600" dirty="0">
                  <a:solidFill>
                    <a:schemeClr val="tx1"/>
                  </a:solidFill>
                </a:rPr>
                <a:t> a </a:t>
              </a:r>
              <a:r>
                <a:rPr lang="fr-FR" sz="1600" dirty="0" err="1">
                  <a:solidFill>
                    <a:schemeClr val="tx1"/>
                  </a:solidFill>
                </a:rPr>
                <a:t>company</a:t>
              </a:r>
              <a:r>
                <a:rPr lang="fr-FR" sz="1600" dirty="0">
                  <a:solidFill>
                    <a:schemeClr val="tx1"/>
                  </a:solidFill>
                </a:rPr>
                <a:t> and </a:t>
              </a:r>
              <a:r>
                <a:rPr lang="fr-FR" sz="1600" dirty="0" err="1">
                  <a:solidFill>
                    <a:schemeClr val="tx1"/>
                  </a:solidFill>
                </a:rPr>
                <a:t>its</a:t>
              </a:r>
              <a:r>
                <a:rPr lang="fr-FR" sz="1600" dirty="0">
                  <a:solidFill>
                    <a:schemeClr val="tx1"/>
                  </a:solidFill>
                </a:rPr>
                <a:t> </a:t>
              </a:r>
              <a:r>
                <a:rPr lang="fr-FR" sz="1600" dirty="0" err="1">
                  <a:solidFill>
                    <a:schemeClr val="tx1"/>
                  </a:solidFill>
                </a:rPr>
                <a:t>customers</a:t>
              </a:r>
              <a:endParaRPr lang="fr-FR" sz="1600" dirty="0">
                <a:solidFill>
                  <a:schemeClr val="tx1"/>
                </a:solidFill>
              </a:endParaRPr>
            </a:p>
            <a:p>
              <a:pPr lvl="0">
                <a:spcBef>
                  <a:spcPts val="1200"/>
                </a:spcBef>
                <a:spcAft>
                  <a:spcPts val="1200"/>
                </a:spcAft>
              </a:pPr>
              <a:r>
                <a:rPr lang="fr-FR" sz="1600" b="1" dirty="0" err="1">
                  <a:solidFill>
                    <a:schemeClr val="tx1"/>
                  </a:solidFill>
                </a:rPr>
                <a:t>Omnichannel</a:t>
              </a:r>
              <a:r>
                <a:rPr lang="fr-FR" sz="1600" b="1" dirty="0">
                  <a:solidFill>
                    <a:schemeClr val="tx1"/>
                  </a:solidFill>
                </a:rPr>
                <a:t> </a:t>
              </a:r>
              <a:r>
                <a:rPr lang="fr-FR" sz="1600" b="1" dirty="0" err="1">
                  <a:solidFill>
                    <a:schemeClr val="tx1"/>
                  </a:solidFill>
                </a:rPr>
                <a:t>is</a:t>
              </a:r>
              <a:r>
                <a:rPr lang="fr-FR" sz="1600" b="1" dirty="0">
                  <a:solidFill>
                    <a:schemeClr val="tx1"/>
                  </a:solidFill>
                </a:rPr>
                <a:t> an </a:t>
              </a:r>
              <a:r>
                <a:rPr lang="fr-FR" sz="1600" b="1" dirty="0" err="1">
                  <a:solidFill>
                    <a:schemeClr val="tx1"/>
                  </a:solidFill>
                </a:rPr>
                <a:t>evolution</a:t>
              </a:r>
              <a:r>
                <a:rPr lang="fr-FR" sz="1600" b="1" dirty="0">
                  <a:solidFill>
                    <a:schemeClr val="tx1"/>
                  </a:solidFill>
                </a:rPr>
                <a:t> of </a:t>
              </a:r>
              <a:r>
                <a:rPr lang="fr-FR" sz="1600" b="1" dirty="0" err="1">
                  <a:solidFill>
                    <a:schemeClr val="tx1"/>
                  </a:solidFill>
                </a:rPr>
                <a:t>multichannel</a:t>
              </a:r>
              <a:r>
                <a:rPr lang="fr-FR" sz="1600" b="1" dirty="0">
                  <a:solidFill>
                    <a:schemeClr val="tx1"/>
                  </a:solidFill>
                </a:rPr>
                <a:t> </a:t>
              </a:r>
              <a:r>
                <a:rPr lang="fr-FR" sz="1600" dirty="0" err="1">
                  <a:solidFill>
                    <a:schemeClr val="tx1"/>
                  </a:solidFill>
                </a:rPr>
                <a:t>from</a:t>
              </a:r>
              <a:r>
                <a:rPr lang="fr-FR" sz="1600" dirty="0">
                  <a:solidFill>
                    <a:schemeClr val="tx1"/>
                  </a:solidFill>
                </a:rPr>
                <a:t> a stage </a:t>
              </a:r>
              <a:r>
                <a:rPr lang="fr-FR" sz="1600" dirty="0" err="1">
                  <a:solidFill>
                    <a:schemeClr val="tx1"/>
                  </a:solidFill>
                </a:rPr>
                <a:t>where</a:t>
              </a:r>
              <a:r>
                <a:rPr lang="fr-FR" sz="1600" dirty="0">
                  <a:solidFill>
                    <a:schemeClr val="tx1"/>
                  </a:solidFill>
                </a:rPr>
                <a:t> </a:t>
              </a:r>
              <a:r>
                <a:rPr lang="fr-FR" sz="1600" dirty="0" err="1">
                  <a:solidFill>
                    <a:schemeClr val="tx1"/>
                  </a:solidFill>
                </a:rPr>
                <a:t>various</a:t>
              </a:r>
              <a:r>
                <a:rPr lang="fr-FR" sz="1600" dirty="0">
                  <a:solidFill>
                    <a:schemeClr val="tx1"/>
                  </a:solidFill>
                </a:rPr>
                <a:t> </a:t>
              </a:r>
              <a:r>
                <a:rPr lang="fr-FR" sz="1600" dirty="0" err="1">
                  <a:solidFill>
                    <a:schemeClr val="tx1"/>
                  </a:solidFill>
                </a:rPr>
                <a:t>channels</a:t>
              </a:r>
              <a:r>
                <a:rPr lang="fr-FR" sz="1600" dirty="0">
                  <a:solidFill>
                    <a:schemeClr val="tx1"/>
                  </a:solidFill>
                </a:rPr>
                <a:t> are </a:t>
              </a:r>
              <a:r>
                <a:rPr lang="fr-FR" sz="1600" dirty="0" err="1">
                  <a:solidFill>
                    <a:schemeClr val="tx1"/>
                  </a:solidFill>
                </a:rPr>
                <a:t>added</a:t>
              </a:r>
              <a:r>
                <a:rPr lang="fr-FR" sz="1600" dirty="0">
                  <a:solidFill>
                    <a:schemeClr val="tx1"/>
                  </a:solidFill>
                </a:rPr>
                <a:t> to a stage </a:t>
              </a:r>
              <a:r>
                <a:rPr lang="fr-FR" sz="1600" dirty="0" err="1">
                  <a:solidFill>
                    <a:schemeClr val="tx1"/>
                  </a:solidFill>
                </a:rPr>
                <a:t>where</a:t>
              </a:r>
              <a:r>
                <a:rPr lang="fr-FR" sz="1600" dirty="0">
                  <a:solidFill>
                    <a:schemeClr val="tx1"/>
                  </a:solidFill>
                </a:rPr>
                <a:t> </a:t>
              </a:r>
              <a:r>
                <a:rPr lang="fr-FR" sz="1600" dirty="0" err="1">
                  <a:solidFill>
                    <a:schemeClr val="tx1"/>
                  </a:solidFill>
                </a:rPr>
                <a:t>these</a:t>
              </a:r>
              <a:r>
                <a:rPr lang="fr-FR" sz="1600" dirty="0">
                  <a:solidFill>
                    <a:schemeClr val="tx1"/>
                  </a:solidFill>
                </a:rPr>
                <a:t> </a:t>
              </a:r>
              <a:r>
                <a:rPr lang="fr-FR" sz="1600" dirty="0" err="1">
                  <a:solidFill>
                    <a:schemeClr val="tx1"/>
                  </a:solidFill>
                </a:rPr>
                <a:t>channels</a:t>
              </a:r>
              <a:r>
                <a:rPr lang="fr-FR" sz="1600" dirty="0">
                  <a:solidFill>
                    <a:schemeClr val="tx1"/>
                  </a:solidFill>
                </a:rPr>
                <a:t> are </a:t>
              </a:r>
              <a:r>
                <a:rPr lang="fr-FR" sz="1600" dirty="0" err="1">
                  <a:solidFill>
                    <a:schemeClr val="tx1"/>
                  </a:solidFill>
                </a:rPr>
                <a:t>orchestratred</a:t>
              </a:r>
              <a:r>
                <a:rPr lang="fr-FR" sz="1600" dirty="0">
                  <a:solidFill>
                    <a:schemeClr val="tx1"/>
                  </a:solidFill>
                </a:rPr>
                <a:t> or </a:t>
              </a:r>
              <a:r>
                <a:rPr lang="fr-FR" sz="1600" dirty="0" err="1">
                  <a:solidFill>
                    <a:schemeClr val="tx1"/>
                  </a:solidFill>
                </a:rPr>
                <a:t>articulated</a:t>
              </a:r>
              <a:r>
                <a:rPr lang="fr-FR" sz="1600" dirty="0">
                  <a:solidFill>
                    <a:schemeClr val="tx1"/>
                  </a:solidFill>
                </a:rPr>
                <a:t> for a </a:t>
              </a:r>
              <a:r>
                <a:rPr lang="fr-FR" sz="1600" dirty="0" err="1">
                  <a:solidFill>
                    <a:schemeClr val="tx1"/>
                  </a:solidFill>
                </a:rPr>
                <a:t>better</a:t>
              </a:r>
              <a:r>
                <a:rPr lang="fr-FR" sz="1600" dirty="0">
                  <a:solidFill>
                    <a:schemeClr val="tx1"/>
                  </a:solidFill>
                </a:rPr>
                <a:t> more </a:t>
              </a:r>
              <a:r>
                <a:rPr lang="fr-FR" sz="1600" b="1" dirty="0" err="1">
                  <a:solidFill>
                    <a:schemeClr val="tx1"/>
                  </a:solidFill>
                </a:rPr>
                <a:t>personnalized</a:t>
              </a:r>
              <a:r>
                <a:rPr lang="fr-FR" sz="1600" b="1" dirty="0">
                  <a:solidFill>
                    <a:schemeClr val="tx1"/>
                  </a:solidFill>
                </a:rPr>
                <a:t> </a:t>
              </a:r>
              <a:r>
                <a:rPr lang="fr-FR" sz="1600" b="1" dirty="0" err="1">
                  <a:solidFill>
                    <a:schemeClr val="tx1"/>
                  </a:solidFill>
                </a:rPr>
                <a:t>customer</a:t>
              </a:r>
              <a:r>
                <a:rPr lang="fr-FR" sz="1600" b="1" dirty="0">
                  <a:solidFill>
                    <a:schemeClr val="tx1"/>
                  </a:solidFill>
                </a:rPr>
                <a:t> </a:t>
              </a:r>
              <a:r>
                <a:rPr lang="fr-FR" sz="1600" b="1" dirty="0" err="1">
                  <a:solidFill>
                    <a:schemeClr val="tx1"/>
                  </a:solidFill>
                </a:rPr>
                <a:t>experience</a:t>
              </a:r>
              <a:endParaRPr lang="fr-FR" sz="1600" b="1" dirty="0">
                <a:solidFill>
                  <a:schemeClr val="tx1"/>
                </a:solidFill>
              </a:endParaRPr>
            </a:p>
            <a:p>
              <a:pPr lvl="0">
                <a:spcBef>
                  <a:spcPts val="1200"/>
                </a:spcBef>
                <a:spcAft>
                  <a:spcPts val="1200"/>
                </a:spcAft>
              </a:pPr>
              <a:r>
                <a:rPr lang="fr-FR" sz="1600" dirty="0">
                  <a:solidFill>
                    <a:schemeClr val="tx1"/>
                  </a:solidFill>
                </a:rPr>
                <a:t>The </a:t>
              </a:r>
              <a:r>
                <a:rPr lang="fr-FR" sz="1600" b="1" dirty="0" err="1">
                  <a:solidFill>
                    <a:schemeClr val="tx1"/>
                  </a:solidFill>
                </a:rPr>
                <a:t>acceleration</a:t>
              </a:r>
              <a:r>
                <a:rPr lang="fr-FR" sz="1600" dirty="0">
                  <a:solidFill>
                    <a:schemeClr val="tx1"/>
                  </a:solidFill>
                </a:rPr>
                <a:t> of the </a:t>
              </a:r>
              <a:r>
                <a:rPr lang="fr-FR" sz="1600" dirty="0" err="1">
                  <a:solidFill>
                    <a:schemeClr val="tx1"/>
                  </a:solidFill>
                </a:rPr>
                <a:t>implementation</a:t>
              </a:r>
              <a:r>
                <a:rPr lang="fr-FR" sz="1600" dirty="0">
                  <a:solidFill>
                    <a:schemeClr val="tx1"/>
                  </a:solidFill>
                </a:rPr>
                <a:t> of </a:t>
              </a:r>
              <a:r>
                <a:rPr lang="fr-FR" sz="1600" dirty="0" err="1">
                  <a:solidFill>
                    <a:schemeClr val="tx1"/>
                  </a:solidFill>
                </a:rPr>
                <a:t>omnichannel</a:t>
              </a:r>
              <a:r>
                <a:rPr lang="fr-FR" sz="1600" dirty="0">
                  <a:solidFill>
                    <a:schemeClr val="tx1"/>
                  </a:solidFill>
                </a:rPr>
                <a:t> </a:t>
              </a:r>
              <a:r>
                <a:rPr lang="fr-FR" sz="1600" dirty="0" err="1">
                  <a:solidFill>
                    <a:schemeClr val="tx1"/>
                  </a:solidFill>
                </a:rPr>
                <a:t>strategies</a:t>
              </a:r>
              <a:r>
                <a:rPr lang="fr-FR" sz="1600" dirty="0">
                  <a:solidFill>
                    <a:schemeClr val="tx1"/>
                  </a:solidFill>
                </a:rPr>
                <a:t> </a:t>
              </a:r>
              <a:r>
                <a:rPr lang="fr-FR" sz="1600" dirty="0" err="1">
                  <a:solidFill>
                    <a:schemeClr val="tx1"/>
                  </a:solidFill>
                </a:rPr>
                <a:t>is</a:t>
              </a:r>
              <a:r>
                <a:rPr lang="fr-FR" sz="1600" dirty="0">
                  <a:solidFill>
                    <a:schemeClr val="tx1"/>
                  </a:solidFill>
                </a:rPr>
                <a:t> the </a:t>
              </a:r>
              <a:r>
                <a:rPr lang="fr-FR" sz="1600" dirty="0" err="1">
                  <a:solidFill>
                    <a:schemeClr val="tx1"/>
                  </a:solidFill>
                </a:rPr>
                <a:t>result</a:t>
              </a:r>
              <a:r>
                <a:rPr lang="fr-FR" sz="1600" dirty="0">
                  <a:solidFill>
                    <a:schemeClr val="tx1"/>
                  </a:solidFill>
                </a:rPr>
                <a:t> of the </a:t>
              </a:r>
              <a:r>
                <a:rPr lang="fr-FR" sz="1600" b="1" dirty="0" err="1">
                  <a:solidFill>
                    <a:schemeClr val="tx1"/>
                  </a:solidFill>
                </a:rPr>
                <a:t>evolution</a:t>
              </a:r>
              <a:r>
                <a:rPr lang="fr-FR" sz="1600" b="1" dirty="0">
                  <a:solidFill>
                    <a:schemeClr val="tx1"/>
                  </a:solidFill>
                </a:rPr>
                <a:t> of </a:t>
              </a:r>
              <a:r>
                <a:rPr lang="fr-FR" sz="1600" b="1" dirty="0" err="1">
                  <a:solidFill>
                    <a:schemeClr val="tx1"/>
                  </a:solidFill>
                </a:rPr>
                <a:t>customer</a:t>
              </a:r>
              <a:r>
                <a:rPr lang="fr-FR" sz="1600" b="1" dirty="0">
                  <a:solidFill>
                    <a:schemeClr val="tx1"/>
                  </a:solidFill>
                </a:rPr>
                <a:t> </a:t>
              </a:r>
              <a:r>
                <a:rPr lang="fr-FR" sz="1600" b="1" dirty="0" err="1">
                  <a:solidFill>
                    <a:schemeClr val="tx1"/>
                  </a:solidFill>
                </a:rPr>
                <a:t>needs</a:t>
              </a:r>
              <a:r>
                <a:rPr lang="fr-FR" sz="1600" dirty="0">
                  <a:solidFill>
                    <a:schemeClr val="tx1"/>
                  </a:solidFill>
                </a:rPr>
                <a:t> </a:t>
              </a:r>
              <a:r>
                <a:rPr lang="fr-FR" sz="1600" dirty="0" err="1">
                  <a:solidFill>
                    <a:schemeClr val="tx1"/>
                  </a:solidFill>
                </a:rPr>
                <a:t>who</a:t>
              </a:r>
              <a:r>
                <a:rPr lang="fr-FR" sz="1600" dirty="0">
                  <a:solidFill>
                    <a:schemeClr val="tx1"/>
                  </a:solidFill>
                </a:rPr>
                <a:t> </a:t>
              </a:r>
              <a:r>
                <a:rPr lang="fr-FR" sz="1600" dirty="0" err="1">
                  <a:solidFill>
                    <a:schemeClr val="tx1"/>
                  </a:solidFill>
                </a:rPr>
                <a:t>become</a:t>
              </a:r>
              <a:r>
                <a:rPr lang="fr-FR" sz="1600" dirty="0">
                  <a:solidFill>
                    <a:schemeClr val="tx1"/>
                  </a:solidFill>
                </a:rPr>
                <a:t> omni </a:t>
              </a:r>
              <a:r>
                <a:rPr lang="fr-FR" sz="1600" dirty="0" err="1">
                  <a:solidFill>
                    <a:schemeClr val="tx1"/>
                  </a:solidFill>
                </a:rPr>
                <a:t>customers</a:t>
              </a:r>
              <a:r>
                <a:rPr lang="fr-FR" sz="1600" dirty="0">
                  <a:solidFill>
                    <a:schemeClr val="tx1"/>
                  </a:solidFill>
                </a:rPr>
                <a:t> </a:t>
              </a:r>
              <a:r>
                <a:rPr lang="fr-FR" sz="1600" dirty="0" err="1">
                  <a:solidFill>
                    <a:schemeClr val="tx1"/>
                  </a:solidFill>
                </a:rPr>
                <a:t>combining</a:t>
              </a:r>
              <a:r>
                <a:rPr lang="fr-FR" sz="1600" dirty="0">
                  <a:solidFill>
                    <a:schemeClr val="tx1"/>
                  </a:solidFill>
                </a:rPr>
                <a:t> face to face interactions </a:t>
              </a:r>
              <a:r>
                <a:rPr lang="fr-FR" sz="1600" dirty="0" err="1">
                  <a:solidFill>
                    <a:schemeClr val="tx1"/>
                  </a:solidFill>
                </a:rPr>
                <a:t>with</a:t>
              </a:r>
              <a:r>
                <a:rPr lang="fr-FR" sz="1600" dirty="0">
                  <a:solidFill>
                    <a:schemeClr val="tx1"/>
                  </a:solidFill>
                </a:rPr>
                <a:t> web </a:t>
              </a:r>
              <a:r>
                <a:rPr lang="fr-FR" sz="1600" dirty="0" err="1">
                  <a:solidFill>
                    <a:schemeClr val="tx1"/>
                  </a:solidFill>
                </a:rPr>
                <a:t>search</a:t>
              </a:r>
              <a:r>
                <a:rPr lang="fr-FR" sz="1600" dirty="0">
                  <a:solidFill>
                    <a:schemeClr val="tx1"/>
                  </a:solidFill>
                </a:rPr>
                <a:t> or emails. </a:t>
              </a:r>
              <a:r>
                <a:rPr lang="fr-FR" sz="1600" dirty="0" err="1">
                  <a:solidFill>
                    <a:schemeClr val="tx1"/>
                  </a:solidFill>
                </a:rPr>
                <a:t>Because</a:t>
              </a:r>
              <a:r>
                <a:rPr lang="fr-FR" sz="1600" dirty="0">
                  <a:solidFill>
                    <a:schemeClr val="tx1"/>
                  </a:solidFill>
                </a:rPr>
                <a:t> of </a:t>
              </a:r>
              <a:r>
                <a:rPr lang="fr-FR" sz="1600" dirty="0" err="1">
                  <a:solidFill>
                    <a:schemeClr val="tx1"/>
                  </a:solidFill>
                </a:rPr>
                <a:t>these</a:t>
              </a:r>
              <a:r>
                <a:rPr lang="fr-FR" sz="1600" dirty="0">
                  <a:solidFill>
                    <a:schemeClr val="tx1"/>
                  </a:solidFill>
                </a:rPr>
                <a:t> new </a:t>
              </a:r>
              <a:r>
                <a:rPr lang="fr-FR" sz="1600" dirty="0" err="1">
                  <a:solidFill>
                    <a:schemeClr val="tx1"/>
                  </a:solidFill>
                </a:rPr>
                <a:t>behaviors</a:t>
              </a:r>
              <a:r>
                <a:rPr lang="fr-FR" sz="1600" dirty="0">
                  <a:solidFill>
                    <a:schemeClr val="tx1"/>
                  </a:solidFill>
                </a:rPr>
                <a:t>, </a:t>
              </a:r>
              <a:r>
                <a:rPr lang="fr-FR" sz="1600" dirty="0" err="1">
                  <a:solidFill>
                    <a:schemeClr val="tx1"/>
                  </a:solidFill>
                </a:rPr>
                <a:t>it</a:t>
              </a:r>
              <a:r>
                <a:rPr lang="fr-FR" sz="1600" dirty="0">
                  <a:solidFill>
                    <a:schemeClr val="tx1"/>
                  </a:solidFill>
                </a:rPr>
                <a:t> </a:t>
              </a:r>
              <a:r>
                <a:rPr lang="fr-FR" sz="1600" dirty="0" err="1">
                  <a:solidFill>
                    <a:schemeClr val="tx1"/>
                  </a:solidFill>
                </a:rPr>
                <a:t>becomes</a:t>
              </a:r>
              <a:r>
                <a:rPr lang="fr-FR" sz="1600" dirty="0">
                  <a:solidFill>
                    <a:schemeClr val="tx1"/>
                  </a:solidFill>
                </a:rPr>
                <a:t> </a:t>
              </a:r>
              <a:r>
                <a:rPr lang="fr-FR" sz="1600" dirty="0" err="1">
                  <a:solidFill>
                    <a:schemeClr val="tx1"/>
                  </a:solidFill>
                </a:rPr>
                <a:t>critical</a:t>
              </a:r>
              <a:r>
                <a:rPr lang="fr-FR" sz="1600" dirty="0">
                  <a:solidFill>
                    <a:schemeClr val="tx1"/>
                  </a:solidFill>
                </a:rPr>
                <a:t> to have </a:t>
              </a:r>
              <a:r>
                <a:rPr lang="fr-FR" sz="1600" b="1" dirty="0">
                  <a:solidFill>
                    <a:schemeClr val="tx1"/>
                  </a:solidFill>
                </a:rPr>
                <a:t>a 360 </a:t>
              </a:r>
              <a:r>
                <a:rPr lang="fr-FR" sz="1600" b="1" dirty="0" err="1">
                  <a:solidFill>
                    <a:schemeClr val="tx1"/>
                  </a:solidFill>
                </a:rPr>
                <a:t>view</a:t>
              </a:r>
              <a:r>
                <a:rPr lang="fr-FR" sz="1600" b="1" dirty="0">
                  <a:solidFill>
                    <a:schemeClr val="tx1"/>
                  </a:solidFill>
                </a:rPr>
                <a:t> of the interactions.</a:t>
              </a:r>
            </a:p>
            <a:p>
              <a:pPr lvl="0">
                <a:spcBef>
                  <a:spcPts val="1200"/>
                </a:spcBef>
                <a:spcAft>
                  <a:spcPts val="1200"/>
                </a:spcAft>
              </a:pPr>
              <a:r>
                <a:rPr lang="fr-FR" sz="1600" dirty="0">
                  <a:solidFill>
                    <a:schemeClr val="tx1"/>
                  </a:solidFill>
                </a:rPr>
                <a:t>A </a:t>
              </a:r>
              <a:r>
                <a:rPr lang="fr-FR" sz="1600" dirty="0" err="1">
                  <a:solidFill>
                    <a:schemeClr val="tx1"/>
                  </a:solidFill>
                </a:rPr>
                <a:t>successful</a:t>
              </a:r>
              <a:r>
                <a:rPr lang="fr-FR" sz="1600" dirty="0">
                  <a:solidFill>
                    <a:schemeClr val="tx1"/>
                  </a:solidFill>
                </a:rPr>
                <a:t> </a:t>
              </a:r>
              <a:r>
                <a:rPr lang="fr-FR" sz="1600" dirty="0" err="1">
                  <a:solidFill>
                    <a:schemeClr val="tx1"/>
                  </a:solidFill>
                </a:rPr>
                <a:t>omnichannel</a:t>
              </a:r>
              <a:r>
                <a:rPr lang="fr-FR" sz="1600" dirty="0">
                  <a:solidFill>
                    <a:schemeClr val="tx1"/>
                  </a:solidFill>
                </a:rPr>
                <a:t> </a:t>
              </a:r>
              <a:r>
                <a:rPr lang="fr-FR" sz="1600" dirty="0" err="1">
                  <a:solidFill>
                    <a:schemeClr val="tx1"/>
                  </a:solidFill>
                </a:rPr>
                <a:t>strategy</a:t>
              </a:r>
              <a:r>
                <a:rPr lang="fr-FR" sz="1600" dirty="0">
                  <a:solidFill>
                    <a:schemeClr val="tx1"/>
                  </a:solidFill>
                </a:rPr>
                <a:t> </a:t>
              </a:r>
              <a:r>
                <a:rPr lang="fr-FR" sz="1600" b="1" dirty="0" err="1">
                  <a:solidFill>
                    <a:schemeClr val="tx1"/>
                  </a:solidFill>
                </a:rPr>
                <a:t>emphasized</a:t>
              </a:r>
              <a:r>
                <a:rPr lang="fr-FR" sz="1600" b="1" dirty="0">
                  <a:solidFill>
                    <a:schemeClr val="tx1"/>
                  </a:solidFill>
                </a:rPr>
                <a:t> the </a:t>
              </a:r>
              <a:r>
                <a:rPr lang="fr-FR" sz="1600" b="1" dirty="0" err="1">
                  <a:solidFill>
                    <a:schemeClr val="tx1"/>
                  </a:solidFill>
                </a:rPr>
                <a:t>customer</a:t>
              </a:r>
              <a:r>
                <a:rPr lang="fr-FR" sz="1600" b="1" dirty="0">
                  <a:solidFill>
                    <a:schemeClr val="tx1"/>
                  </a:solidFill>
                </a:rPr>
                <a:t> </a:t>
              </a:r>
              <a:r>
                <a:rPr lang="fr-FR" sz="1600" b="1" dirty="0" err="1">
                  <a:solidFill>
                    <a:schemeClr val="tx1"/>
                  </a:solidFill>
                </a:rPr>
                <a:t>experience</a:t>
              </a:r>
              <a:r>
                <a:rPr lang="fr-FR" sz="1600" b="1" dirty="0">
                  <a:solidFill>
                    <a:schemeClr val="tx1"/>
                  </a:solidFill>
                </a:rPr>
                <a:t> </a:t>
              </a:r>
              <a:r>
                <a:rPr lang="fr-FR" sz="1600" dirty="0">
                  <a:solidFill>
                    <a:schemeClr val="tx1"/>
                  </a:solidFill>
                </a:rPr>
                <a:t>and </a:t>
              </a:r>
              <a:r>
                <a:rPr lang="fr-FR" sz="1600" dirty="0" err="1">
                  <a:solidFill>
                    <a:schemeClr val="tx1"/>
                  </a:solidFill>
                </a:rPr>
                <a:t>eliminates</a:t>
              </a:r>
              <a:r>
                <a:rPr lang="fr-FR" sz="1600" dirty="0">
                  <a:solidFill>
                    <a:schemeClr val="tx1"/>
                  </a:solidFill>
                </a:rPr>
                <a:t> </a:t>
              </a:r>
              <a:r>
                <a:rPr lang="fr-FR" sz="1600" b="1" dirty="0" err="1">
                  <a:solidFill>
                    <a:schemeClr val="tx1"/>
                  </a:solidFill>
                </a:rPr>
                <a:t>internal</a:t>
              </a:r>
              <a:r>
                <a:rPr lang="fr-FR" sz="1600" b="1" dirty="0">
                  <a:solidFill>
                    <a:schemeClr val="tx1"/>
                  </a:solidFill>
                </a:rPr>
                <a:t> silos </a:t>
              </a:r>
              <a:r>
                <a:rPr lang="fr-FR" sz="1600" dirty="0">
                  <a:solidFill>
                    <a:schemeClr val="tx1"/>
                  </a:solidFill>
                </a:rPr>
                <a:t>in an organisation</a:t>
              </a:r>
            </a:p>
          </p:txBody>
        </p:sp>
        <p:grpSp>
          <p:nvGrpSpPr>
            <p:cNvPr id="5" name="Group 4">
              <a:extLst>
                <a:ext uri="{FF2B5EF4-FFF2-40B4-BE49-F238E27FC236}">
                  <a16:creationId xmlns:a16="http://schemas.microsoft.com/office/drawing/2014/main" id="{5F8AEACD-B569-4A5A-BEA4-B45DE1FFB304}"/>
                </a:ext>
              </a:extLst>
            </p:cNvPr>
            <p:cNvGrpSpPr/>
            <p:nvPr/>
          </p:nvGrpSpPr>
          <p:grpSpPr>
            <a:xfrm>
              <a:off x="3582581" y="2434397"/>
              <a:ext cx="474406" cy="484444"/>
              <a:chOff x="2678968" y="3174516"/>
              <a:chExt cx="1857907" cy="1897220"/>
            </a:xfrm>
          </p:grpSpPr>
          <p:grpSp>
            <p:nvGrpSpPr>
              <p:cNvPr id="13" name="Groupe 564">
                <a:extLst>
                  <a:ext uri="{FF2B5EF4-FFF2-40B4-BE49-F238E27FC236}">
                    <a16:creationId xmlns:a16="http://schemas.microsoft.com/office/drawing/2014/main" id="{468C2E1B-5B24-4F5D-A365-9C5F6F4A9365}"/>
                  </a:ext>
                </a:extLst>
              </p:cNvPr>
              <p:cNvGrpSpPr/>
              <p:nvPr/>
            </p:nvGrpSpPr>
            <p:grpSpPr>
              <a:xfrm>
                <a:off x="2678968" y="3174516"/>
                <a:ext cx="1857907" cy="1897220"/>
                <a:chOff x="9438106" y="796589"/>
                <a:chExt cx="521451" cy="532485"/>
              </a:xfrm>
            </p:grpSpPr>
            <p:sp>
              <p:nvSpPr>
                <p:cNvPr id="14" name="Oval 58">
                  <a:extLst>
                    <a:ext uri="{FF2B5EF4-FFF2-40B4-BE49-F238E27FC236}">
                      <a16:creationId xmlns:a16="http://schemas.microsoft.com/office/drawing/2014/main" id="{79F38DD7-1FAC-4C45-B226-AA6EC11502FF}"/>
                    </a:ext>
                  </a:extLst>
                </p:cNvPr>
                <p:cNvSpPr>
                  <a:spLocks noChangeArrowheads="1"/>
                </p:cNvSpPr>
                <p:nvPr/>
              </p:nvSpPr>
              <p:spPr bwMode="auto">
                <a:xfrm>
                  <a:off x="9438106" y="796589"/>
                  <a:ext cx="521451" cy="53248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59">
                  <a:extLst>
                    <a:ext uri="{FF2B5EF4-FFF2-40B4-BE49-F238E27FC236}">
                      <a16:creationId xmlns:a16="http://schemas.microsoft.com/office/drawing/2014/main" id="{C7BD36D1-9D5B-4146-8FD6-F14FD42CEAAB}"/>
                    </a:ext>
                  </a:extLst>
                </p:cNvPr>
                <p:cNvSpPr>
                  <a:spLocks/>
                </p:cNvSpPr>
                <p:nvPr/>
              </p:nvSpPr>
              <p:spPr bwMode="auto">
                <a:xfrm>
                  <a:off x="9578976" y="879476"/>
                  <a:ext cx="239713" cy="366713"/>
                </a:xfrm>
                <a:custGeom>
                  <a:avLst/>
                  <a:gdLst>
                    <a:gd name="T0" fmla="*/ 151 w 151"/>
                    <a:gd name="T1" fmla="*/ 226 h 231"/>
                    <a:gd name="T2" fmla="*/ 142 w 151"/>
                    <a:gd name="T3" fmla="*/ 231 h 231"/>
                    <a:gd name="T4" fmla="*/ 0 w 151"/>
                    <a:gd name="T5" fmla="*/ 5 h 231"/>
                    <a:gd name="T6" fmla="*/ 10 w 151"/>
                    <a:gd name="T7" fmla="*/ 0 h 231"/>
                    <a:gd name="T8" fmla="*/ 151 w 151"/>
                    <a:gd name="T9" fmla="*/ 226 h 231"/>
                  </a:gdLst>
                  <a:ahLst/>
                  <a:cxnLst>
                    <a:cxn ang="0">
                      <a:pos x="T0" y="T1"/>
                    </a:cxn>
                    <a:cxn ang="0">
                      <a:pos x="T2" y="T3"/>
                    </a:cxn>
                    <a:cxn ang="0">
                      <a:pos x="T4" y="T5"/>
                    </a:cxn>
                    <a:cxn ang="0">
                      <a:pos x="T6" y="T7"/>
                    </a:cxn>
                    <a:cxn ang="0">
                      <a:pos x="T8" y="T9"/>
                    </a:cxn>
                  </a:cxnLst>
                  <a:rect l="0" t="0" r="r" b="b"/>
                  <a:pathLst>
                    <a:path w="151" h="231">
                      <a:moveTo>
                        <a:pt x="151" y="226"/>
                      </a:moveTo>
                      <a:lnTo>
                        <a:pt x="142" y="231"/>
                      </a:lnTo>
                      <a:lnTo>
                        <a:pt x="0" y="5"/>
                      </a:lnTo>
                      <a:lnTo>
                        <a:pt x="10" y="0"/>
                      </a:lnTo>
                      <a:lnTo>
                        <a:pt x="151" y="226"/>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
                  <a:extLst>
                    <a:ext uri="{FF2B5EF4-FFF2-40B4-BE49-F238E27FC236}">
                      <a16:creationId xmlns:a16="http://schemas.microsoft.com/office/drawing/2014/main" id="{3F1E1E1F-AC1F-49FA-B117-340B1FB268E9}"/>
                    </a:ext>
                  </a:extLst>
                </p:cNvPr>
                <p:cNvSpPr>
                  <a:spLocks/>
                </p:cNvSpPr>
                <p:nvPr/>
              </p:nvSpPr>
              <p:spPr bwMode="auto">
                <a:xfrm>
                  <a:off x="9575801" y="879476"/>
                  <a:ext cx="242888" cy="366713"/>
                </a:xfrm>
                <a:custGeom>
                  <a:avLst/>
                  <a:gdLst>
                    <a:gd name="T0" fmla="*/ 12 w 153"/>
                    <a:gd name="T1" fmla="*/ 231 h 231"/>
                    <a:gd name="T2" fmla="*/ 0 w 153"/>
                    <a:gd name="T3" fmla="*/ 226 h 231"/>
                    <a:gd name="T4" fmla="*/ 144 w 153"/>
                    <a:gd name="T5" fmla="*/ 0 h 231"/>
                    <a:gd name="T6" fmla="*/ 153 w 153"/>
                    <a:gd name="T7" fmla="*/ 5 h 231"/>
                    <a:gd name="T8" fmla="*/ 12 w 153"/>
                    <a:gd name="T9" fmla="*/ 231 h 231"/>
                  </a:gdLst>
                  <a:ahLst/>
                  <a:cxnLst>
                    <a:cxn ang="0">
                      <a:pos x="T0" y="T1"/>
                    </a:cxn>
                    <a:cxn ang="0">
                      <a:pos x="T2" y="T3"/>
                    </a:cxn>
                    <a:cxn ang="0">
                      <a:pos x="T4" y="T5"/>
                    </a:cxn>
                    <a:cxn ang="0">
                      <a:pos x="T6" y="T7"/>
                    </a:cxn>
                    <a:cxn ang="0">
                      <a:pos x="T8" y="T9"/>
                    </a:cxn>
                  </a:cxnLst>
                  <a:rect l="0" t="0" r="r" b="b"/>
                  <a:pathLst>
                    <a:path w="153" h="231">
                      <a:moveTo>
                        <a:pt x="12" y="231"/>
                      </a:moveTo>
                      <a:lnTo>
                        <a:pt x="0" y="226"/>
                      </a:lnTo>
                      <a:lnTo>
                        <a:pt x="144" y="0"/>
                      </a:lnTo>
                      <a:lnTo>
                        <a:pt x="153" y="5"/>
                      </a:lnTo>
                      <a:lnTo>
                        <a:pt x="12" y="231"/>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1">
                  <a:extLst>
                    <a:ext uri="{FF2B5EF4-FFF2-40B4-BE49-F238E27FC236}">
                      <a16:creationId xmlns:a16="http://schemas.microsoft.com/office/drawing/2014/main" id="{5417C38A-BE46-4136-91A1-FF19A736FC99}"/>
                    </a:ext>
                  </a:extLst>
                </p:cNvPr>
                <p:cNvSpPr>
                  <a:spLocks/>
                </p:cNvSpPr>
                <p:nvPr/>
              </p:nvSpPr>
              <p:spPr bwMode="auto">
                <a:xfrm>
                  <a:off x="9488488" y="1041401"/>
                  <a:ext cx="420688" cy="41275"/>
                </a:xfrm>
                <a:custGeom>
                  <a:avLst/>
                  <a:gdLst>
                    <a:gd name="T0" fmla="*/ 0 w 265"/>
                    <a:gd name="T1" fmla="*/ 12 h 26"/>
                    <a:gd name="T2" fmla="*/ 0 w 265"/>
                    <a:gd name="T3" fmla="*/ 0 h 26"/>
                    <a:gd name="T4" fmla="*/ 265 w 265"/>
                    <a:gd name="T5" fmla="*/ 15 h 26"/>
                    <a:gd name="T6" fmla="*/ 265 w 265"/>
                    <a:gd name="T7" fmla="*/ 26 h 26"/>
                    <a:gd name="T8" fmla="*/ 0 w 265"/>
                    <a:gd name="T9" fmla="*/ 12 h 26"/>
                  </a:gdLst>
                  <a:ahLst/>
                  <a:cxnLst>
                    <a:cxn ang="0">
                      <a:pos x="T0" y="T1"/>
                    </a:cxn>
                    <a:cxn ang="0">
                      <a:pos x="T2" y="T3"/>
                    </a:cxn>
                    <a:cxn ang="0">
                      <a:pos x="T4" y="T5"/>
                    </a:cxn>
                    <a:cxn ang="0">
                      <a:pos x="T6" y="T7"/>
                    </a:cxn>
                    <a:cxn ang="0">
                      <a:pos x="T8" y="T9"/>
                    </a:cxn>
                  </a:cxnLst>
                  <a:rect l="0" t="0" r="r" b="b"/>
                  <a:pathLst>
                    <a:path w="265" h="26">
                      <a:moveTo>
                        <a:pt x="0" y="12"/>
                      </a:moveTo>
                      <a:lnTo>
                        <a:pt x="0" y="0"/>
                      </a:lnTo>
                      <a:lnTo>
                        <a:pt x="265" y="15"/>
                      </a:lnTo>
                      <a:lnTo>
                        <a:pt x="265" y="26"/>
                      </a:lnTo>
                      <a:lnTo>
                        <a:pt x="0" y="1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2">
                  <a:extLst>
                    <a:ext uri="{FF2B5EF4-FFF2-40B4-BE49-F238E27FC236}">
                      <a16:creationId xmlns:a16="http://schemas.microsoft.com/office/drawing/2014/main" id="{FF602AFA-D882-417C-BAF3-632FEE090E25}"/>
                    </a:ext>
                  </a:extLst>
                </p:cNvPr>
                <p:cNvSpPr>
                  <a:spLocks/>
                </p:cNvSpPr>
                <p:nvPr/>
              </p:nvSpPr>
              <p:spPr bwMode="auto">
                <a:xfrm>
                  <a:off x="9553576" y="849313"/>
                  <a:ext cx="63500" cy="68263"/>
                </a:xfrm>
                <a:custGeom>
                  <a:avLst/>
                  <a:gdLst>
                    <a:gd name="T0" fmla="*/ 15 w 17"/>
                    <a:gd name="T1" fmla="*/ 5 h 18"/>
                    <a:gd name="T2" fmla="*/ 13 w 17"/>
                    <a:gd name="T3" fmla="*/ 16 h 18"/>
                    <a:gd name="T4" fmla="*/ 2 w 17"/>
                    <a:gd name="T5" fmla="*/ 13 h 18"/>
                    <a:gd name="T6" fmla="*/ 5 w 17"/>
                    <a:gd name="T7" fmla="*/ 3 h 18"/>
                    <a:gd name="T8" fmla="*/ 15 w 17"/>
                    <a:gd name="T9" fmla="*/ 5 h 18"/>
                  </a:gdLst>
                  <a:ahLst/>
                  <a:cxnLst>
                    <a:cxn ang="0">
                      <a:pos x="T0" y="T1"/>
                    </a:cxn>
                    <a:cxn ang="0">
                      <a:pos x="T2" y="T3"/>
                    </a:cxn>
                    <a:cxn ang="0">
                      <a:pos x="T4" y="T5"/>
                    </a:cxn>
                    <a:cxn ang="0">
                      <a:pos x="T6" y="T7"/>
                    </a:cxn>
                    <a:cxn ang="0">
                      <a:pos x="T8" y="T9"/>
                    </a:cxn>
                  </a:cxnLst>
                  <a:rect l="0" t="0" r="r" b="b"/>
                  <a:pathLst>
                    <a:path w="17" h="18">
                      <a:moveTo>
                        <a:pt x="15" y="5"/>
                      </a:moveTo>
                      <a:cubicBezTo>
                        <a:pt x="17" y="9"/>
                        <a:pt x="16" y="13"/>
                        <a:pt x="13" y="16"/>
                      </a:cubicBezTo>
                      <a:cubicBezTo>
                        <a:pt x="9" y="18"/>
                        <a:pt x="4" y="17"/>
                        <a:pt x="2" y="13"/>
                      </a:cubicBezTo>
                      <a:cubicBezTo>
                        <a:pt x="0" y="10"/>
                        <a:pt x="1" y="5"/>
                        <a:pt x="5" y="3"/>
                      </a:cubicBezTo>
                      <a:cubicBezTo>
                        <a:pt x="8" y="0"/>
                        <a:pt x="13" y="1"/>
                        <a:pt x="15"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3">
                  <a:extLst>
                    <a:ext uri="{FF2B5EF4-FFF2-40B4-BE49-F238E27FC236}">
                      <a16:creationId xmlns:a16="http://schemas.microsoft.com/office/drawing/2014/main" id="{F63A8DDE-A8CD-4B75-918C-3DEA76874A1F}"/>
                    </a:ext>
                  </a:extLst>
                </p:cNvPr>
                <p:cNvSpPr>
                  <a:spLocks/>
                </p:cNvSpPr>
                <p:nvPr/>
              </p:nvSpPr>
              <p:spPr bwMode="auto">
                <a:xfrm>
                  <a:off x="9777413" y="1208088"/>
                  <a:ext cx="68263" cy="68263"/>
                </a:xfrm>
                <a:custGeom>
                  <a:avLst/>
                  <a:gdLst>
                    <a:gd name="T0" fmla="*/ 16 w 18"/>
                    <a:gd name="T1" fmla="*/ 5 h 18"/>
                    <a:gd name="T2" fmla="*/ 13 w 18"/>
                    <a:gd name="T3" fmla="*/ 16 h 18"/>
                    <a:gd name="T4" fmla="*/ 3 w 18"/>
                    <a:gd name="T5" fmla="*/ 13 h 18"/>
                    <a:gd name="T6" fmla="*/ 5 w 18"/>
                    <a:gd name="T7" fmla="*/ 3 h 18"/>
                    <a:gd name="T8" fmla="*/ 16 w 18"/>
                    <a:gd name="T9" fmla="*/ 5 h 18"/>
                  </a:gdLst>
                  <a:ahLst/>
                  <a:cxnLst>
                    <a:cxn ang="0">
                      <a:pos x="T0" y="T1"/>
                    </a:cxn>
                    <a:cxn ang="0">
                      <a:pos x="T2" y="T3"/>
                    </a:cxn>
                    <a:cxn ang="0">
                      <a:pos x="T4" y="T5"/>
                    </a:cxn>
                    <a:cxn ang="0">
                      <a:pos x="T6" y="T7"/>
                    </a:cxn>
                    <a:cxn ang="0">
                      <a:pos x="T8" y="T9"/>
                    </a:cxn>
                  </a:cxnLst>
                  <a:rect l="0" t="0" r="r" b="b"/>
                  <a:pathLst>
                    <a:path w="18" h="18">
                      <a:moveTo>
                        <a:pt x="16" y="5"/>
                      </a:moveTo>
                      <a:cubicBezTo>
                        <a:pt x="18" y="9"/>
                        <a:pt x="17" y="13"/>
                        <a:pt x="13" y="16"/>
                      </a:cubicBezTo>
                      <a:cubicBezTo>
                        <a:pt x="10" y="18"/>
                        <a:pt x="5" y="17"/>
                        <a:pt x="3" y="13"/>
                      </a:cubicBezTo>
                      <a:cubicBezTo>
                        <a:pt x="0" y="10"/>
                        <a:pt x="2" y="5"/>
                        <a:pt x="5" y="3"/>
                      </a:cubicBezTo>
                      <a:cubicBezTo>
                        <a:pt x="9" y="0"/>
                        <a:pt x="13" y="1"/>
                        <a:pt x="16"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4">
                  <a:extLst>
                    <a:ext uri="{FF2B5EF4-FFF2-40B4-BE49-F238E27FC236}">
                      <a16:creationId xmlns:a16="http://schemas.microsoft.com/office/drawing/2014/main" id="{09F64D44-2292-40DF-B9A4-CD74320A685F}"/>
                    </a:ext>
                  </a:extLst>
                </p:cNvPr>
                <p:cNvSpPr>
                  <a:spLocks/>
                </p:cNvSpPr>
                <p:nvPr/>
              </p:nvSpPr>
              <p:spPr bwMode="auto">
                <a:xfrm>
                  <a:off x="9782176" y="849313"/>
                  <a:ext cx="63500" cy="68263"/>
                </a:xfrm>
                <a:custGeom>
                  <a:avLst/>
                  <a:gdLst>
                    <a:gd name="T0" fmla="*/ 15 w 17"/>
                    <a:gd name="T1" fmla="*/ 13 h 18"/>
                    <a:gd name="T2" fmla="*/ 4 w 17"/>
                    <a:gd name="T3" fmla="*/ 16 h 18"/>
                    <a:gd name="T4" fmla="*/ 2 w 17"/>
                    <a:gd name="T5" fmla="*/ 5 h 18"/>
                    <a:gd name="T6" fmla="*/ 13 w 17"/>
                    <a:gd name="T7" fmla="*/ 3 h 18"/>
                    <a:gd name="T8" fmla="*/ 15 w 17"/>
                    <a:gd name="T9" fmla="*/ 13 h 18"/>
                  </a:gdLst>
                  <a:ahLst/>
                  <a:cxnLst>
                    <a:cxn ang="0">
                      <a:pos x="T0" y="T1"/>
                    </a:cxn>
                    <a:cxn ang="0">
                      <a:pos x="T2" y="T3"/>
                    </a:cxn>
                    <a:cxn ang="0">
                      <a:pos x="T4" y="T5"/>
                    </a:cxn>
                    <a:cxn ang="0">
                      <a:pos x="T6" y="T7"/>
                    </a:cxn>
                    <a:cxn ang="0">
                      <a:pos x="T8" y="T9"/>
                    </a:cxn>
                  </a:cxnLst>
                  <a:rect l="0" t="0" r="r" b="b"/>
                  <a:pathLst>
                    <a:path w="17" h="18">
                      <a:moveTo>
                        <a:pt x="15" y="13"/>
                      </a:moveTo>
                      <a:cubicBezTo>
                        <a:pt x="13" y="17"/>
                        <a:pt x="8" y="18"/>
                        <a:pt x="4" y="16"/>
                      </a:cubicBezTo>
                      <a:cubicBezTo>
                        <a:pt x="1" y="13"/>
                        <a:pt x="0" y="9"/>
                        <a:pt x="2" y="5"/>
                      </a:cubicBezTo>
                      <a:cubicBezTo>
                        <a:pt x="4" y="1"/>
                        <a:pt x="9" y="0"/>
                        <a:pt x="13" y="3"/>
                      </a:cubicBezTo>
                      <a:cubicBezTo>
                        <a:pt x="16" y="5"/>
                        <a:pt x="17" y="10"/>
                        <a:pt x="15"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5">
                  <a:extLst>
                    <a:ext uri="{FF2B5EF4-FFF2-40B4-BE49-F238E27FC236}">
                      <a16:creationId xmlns:a16="http://schemas.microsoft.com/office/drawing/2014/main" id="{A42D355F-4CA6-412D-A1BE-2A6B00987223}"/>
                    </a:ext>
                  </a:extLst>
                </p:cNvPr>
                <p:cNvSpPr>
                  <a:spLocks/>
                </p:cNvSpPr>
                <p:nvPr/>
              </p:nvSpPr>
              <p:spPr bwMode="auto">
                <a:xfrm>
                  <a:off x="9553576" y="1208088"/>
                  <a:ext cx="63500" cy="68263"/>
                </a:xfrm>
                <a:custGeom>
                  <a:avLst/>
                  <a:gdLst>
                    <a:gd name="T0" fmla="*/ 15 w 17"/>
                    <a:gd name="T1" fmla="*/ 13 h 18"/>
                    <a:gd name="T2" fmla="*/ 4 w 17"/>
                    <a:gd name="T3" fmla="*/ 16 h 18"/>
                    <a:gd name="T4" fmla="*/ 2 w 17"/>
                    <a:gd name="T5" fmla="*/ 5 h 18"/>
                    <a:gd name="T6" fmla="*/ 13 w 17"/>
                    <a:gd name="T7" fmla="*/ 3 h 18"/>
                    <a:gd name="T8" fmla="*/ 15 w 17"/>
                    <a:gd name="T9" fmla="*/ 13 h 18"/>
                  </a:gdLst>
                  <a:ahLst/>
                  <a:cxnLst>
                    <a:cxn ang="0">
                      <a:pos x="T0" y="T1"/>
                    </a:cxn>
                    <a:cxn ang="0">
                      <a:pos x="T2" y="T3"/>
                    </a:cxn>
                    <a:cxn ang="0">
                      <a:pos x="T4" y="T5"/>
                    </a:cxn>
                    <a:cxn ang="0">
                      <a:pos x="T6" y="T7"/>
                    </a:cxn>
                    <a:cxn ang="0">
                      <a:pos x="T8" y="T9"/>
                    </a:cxn>
                  </a:cxnLst>
                  <a:rect l="0" t="0" r="r" b="b"/>
                  <a:pathLst>
                    <a:path w="17" h="18">
                      <a:moveTo>
                        <a:pt x="15" y="13"/>
                      </a:moveTo>
                      <a:cubicBezTo>
                        <a:pt x="13" y="17"/>
                        <a:pt x="8" y="18"/>
                        <a:pt x="4" y="16"/>
                      </a:cubicBezTo>
                      <a:cubicBezTo>
                        <a:pt x="1" y="13"/>
                        <a:pt x="0" y="8"/>
                        <a:pt x="2" y="5"/>
                      </a:cubicBezTo>
                      <a:cubicBezTo>
                        <a:pt x="4" y="1"/>
                        <a:pt x="9" y="0"/>
                        <a:pt x="13" y="3"/>
                      </a:cubicBezTo>
                      <a:cubicBezTo>
                        <a:pt x="16" y="5"/>
                        <a:pt x="17" y="10"/>
                        <a:pt x="15"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6">
                  <a:extLst>
                    <a:ext uri="{FF2B5EF4-FFF2-40B4-BE49-F238E27FC236}">
                      <a16:creationId xmlns:a16="http://schemas.microsoft.com/office/drawing/2014/main" id="{40D19003-FFCF-4CAD-9B17-856112DCD30A}"/>
                    </a:ext>
                  </a:extLst>
                </p:cNvPr>
                <p:cNvSpPr>
                  <a:spLocks/>
                </p:cNvSpPr>
                <p:nvPr/>
              </p:nvSpPr>
              <p:spPr bwMode="auto">
                <a:xfrm>
                  <a:off x="9879013" y="1046163"/>
                  <a:ext cx="60325" cy="55563"/>
                </a:xfrm>
                <a:custGeom>
                  <a:avLst/>
                  <a:gdLst>
                    <a:gd name="T0" fmla="*/ 8 w 16"/>
                    <a:gd name="T1" fmla="*/ 15 h 15"/>
                    <a:gd name="T2" fmla="*/ 1 w 16"/>
                    <a:gd name="T3" fmla="*/ 7 h 15"/>
                    <a:gd name="T4" fmla="*/ 9 w 16"/>
                    <a:gd name="T5" fmla="*/ 0 h 15"/>
                    <a:gd name="T6" fmla="*/ 16 w 16"/>
                    <a:gd name="T7" fmla="*/ 8 h 15"/>
                    <a:gd name="T8" fmla="*/ 8 w 16"/>
                    <a:gd name="T9" fmla="*/ 15 h 15"/>
                  </a:gdLst>
                  <a:ahLst/>
                  <a:cxnLst>
                    <a:cxn ang="0">
                      <a:pos x="T0" y="T1"/>
                    </a:cxn>
                    <a:cxn ang="0">
                      <a:pos x="T2" y="T3"/>
                    </a:cxn>
                    <a:cxn ang="0">
                      <a:pos x="T4" y="T5"/>
                    </a:cxn>
                    <a:cxn ang="0">
                      <a:pos x="T6" y="T7"/>
                    </a:cxn>
                    <a:cxn ang="0">
                      <a:pos x="T8" y="T9"/>
                    </a:cxn>
                  </a:cxnLst>
                  <a:rect l="0" t="0" r="r" b="b"/>
                  <a:pathLst>
                    <a:path w="16" h="15">
                      <a:moveTo>
                        <a:pt x="8" y="15"/>
                      </a:moveTo>
                      <a:cubicBezTo>
                        <a:pt x="4" y="15"/>
                        <a:pt x="0" y="11"/>
                        <a:pt x="1" y="7"/>
                      </a:cubicBezTo>
                      <a:cubicBezTo>
                        <a:pt x="1" y="3"/>
                        <a:pt x="4" y="0"/>
                        <a:pt x="9" y="0"/>
                      </a:cubicBezTo>
                      <a:cubicBezTo>
                        <a:pt x="13" y="0"/>
                        <a:pt x="16" y="4"/>
                        <a:pt x="16" y="8"/>
                      </a:cubicBezTo>
                      <a:cubicBezTo>
                        <a:pt x="16" y="12"/>
                        <a:pt x="12" y="15"/>
                        <a:pt x="8"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7">
                  <a:extLst>
                    <a:ext uri="{FF2B5EF4-FFF2-40B4-BE49-F238E27FC236}">
                      <a16:creationId xmlns:a16="http://schemas.microsoft.com/office/drawing/2014/main" id="{9B180EB8-7CFB-4CED-8A18-C9EDE2C1272F}"/>
                    </a:ext>
                  </a:extLst>
                </p:cNvPr>
                <p:cNvSpPr>
                  <a:spLocks/>
                </p:cNvSpPr>
                <p:nvPr/>
              </p:nvSpPr>
              <p:spPr bwMode="auto">
                <a:xfrm>
                  <a:off x="9458326" y="1022351"/>
                  <a:ext cx="60325" cy="60325"/>
                </a:xfrm>
                <a:custGeom>
                  <a:avLst/>
                  <a:gdLst>
                    <a:gd name="T0" fmla="*/ 7 w 16"/>
                    <a:gd name="T1" fmla="*/ 15 h 16"/>
                    <a:gd name="T2" fmla="*/ 0 w 16"/>
                    <a:gd name="T3" fmla="*/ 7 h 16"/>
                    <a:gd name="T4" fmla="*/ 8 w 16"/>
                    <a:gd name="T5" fmla="*/ 0 h 16"/>
                    <a:gd name="T6" fmla="*/ 15 w 16"/>
                    <a:gd name="T7" fmla="*/ 8 h 16"/>
                    <a:gd name="T8" fmla="*/ 7 w 16"/>
                    <a:gd name="T9" fmla="*/ 15 h 16"/>
                  </a:gdLst>
                  <a:ahLst/>
                  <a:cxnLst>
                    <a:cxn ang="0">
                      <a:pos x="T0" y="T1"/>
                    </a:cxn>
                    <a:cxn ang="0">
                      <a:pos x="T2" y="T3"/>
                    </a:cxn>
                    <a:cxn ang="0">
                      <a:pos x="T4" y="T5"/>
                    </a:cxn>
                    <a:cxn ang="0">
                      <a:pos x="T6" y="T7"/>
                    </a:cxn>
                    <a:cxn ang="0">
                      <a:pos x="T8" y="T9"/>
                    </a:cxn>
                  </a:cxnLst>
                  <a:rect l="0" t="0" r="r" b="b"/>
                  <a:pathLst>
                    <a:path w="16" h="16">
                      <a:moveTo>
                        <a:pt x="7" y="15"/>
                      </a:moveTo>
                      <a:cubicBezTo>
                        <a:pt x="3" y="15"/>
                        <a:pt x="0" y="12"/>
                        <a:pt x="0" y="7"/>
                      </a:cubicBezTo>
                      <a:cubicBezTo>
                        <a:pt x="0" y="3"/>
                        <a:pt x="4" y="0"/>
                        <a:pt x="8" y="0"/>
                      </a:cubicBezTo>
                      <a:cubicBezTo>
                        <a:pt x="12" y="0"/>
                        <a:pt x="16" y="4"/>
                        <a:pt x="15" y="8"/>
                      </a:cubicBezTo>
                      <a:cubicBezTo>
                        <a:pt x="15" y="12"/>
                        <a:pt x="12" y="16"/>
                        <a:pt x="7"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8EC2AFD4-5CAF-446E-8B4E-7EF3CA249B25}"/>
                  </a:ext>
                </a:extLst>
              </p:cNvPr>
              <p:cNvGrpSpPr/>
              <p:nvPr/>
            </p:nvGrpSpPr>
            <p:grpSpPr>
              <a:xfrm>
                <a:off x="3360049" y="3829881"/>
                <a:ext cx="499699" cy="512964"/>
                <a:chOff x="2759680" y="2298266"/>
                <a:chExt cx="249520" cy="256144"/>
              </a:xfrm>
            </p:grpSpPr>
            <p:sp>
              <p:nvSpPr>
                <p:cNvPr id="25" name="Freeform 127">
                  <a:extLst>
                    <a:ext uri="{FF2B5EF4-FFF2-40B4-BE49-F238E27FC236}">
                      <a16:creationId xmlns:a16="http://schemas.microsoft.com/office/drawing/2014/main" id="{7E117652-EB71-4AB5-B008-3BEED7764732}"/>
                    </a:ext>
                  </a:extLst>
                </p:cNvPr>
                <p:cNvSpPr>
                  <a:spLocks/>
                </p:cNvSpPr>
                <p:nvPr/>
              </p:nvSpPr>
              <p:spPr bwMode="auto">
                <a:xfrm>
                  <a:off x="2759680" y="2393031"/>
                  <a:ext cx="249520" cy="161379"/>
                </a:xfrm>
                <a:custGeom>
                  <a:avLst/>
                  <a:gdLst>
                    <a:gd name="T0" fmla="*/ 0 w 85"/>
                    <a:gd name="T1" fmla="*/ 47 h 55"/>
                    <a:gd name="T2" fmla="*/ 1 w 85"/>
                    <a:gd name="T3" fmla="*/ 37 h 55"/>
                    <a:gd name="T4" fmla="*/ 32 w 85"/>
                    <a:gd name="T5" fmla="*/ 6 h 55"/>
                    <a:gd name="T6" fmla="*/ 82 w 85"/>
                    <a:gd name="T7" fmla="*/ 30 h 55"/>
                    <a:gd name="T8" fmla="*/ 70 w 85"/>
                    <a:gd name="T9" fmla="*/ 50 h 55"/>
                    <a:gd name="T10" fmla="*/ 0 w 85"/>
                    <a:gd name="T11" fmla="*/ 47 h 55"/>
                  </a:gdLst>
                  <a:ahLst/>
                  <a:cxnLst>
                    <a:cxn ang="0">
                      <a:pos x="T0" y="T1"/>
                    </a:cxn>
                    <a:cxn ang="0">
                      <a:pos x="T2" y="T3"/>
                    </a:cxn>
                    <a:cxn ang="0">
                      <a:pos x="T4" y="T5"/>
                    </a:cxn>
                    <a:cxn ang="0">
                      <a:pos x="T6" y="T7"/>
                    </a:cxn>
                    <a:cxn ang="0">
                      <a:pos x="T8" y="T9"/>
                    </a:cxn>
                    <a:cxn ang="0">
                      <a:pos x="T10" y="T11"/>
                    </a:cxn>
                  </a:cxnLst>
                  <a:rect l="0" t="0" r="r" b="b"/>
                  <a:pathLst>
                    <a:path w="85" h="55">
                      <a:moveTo>
                        <a:pt x="0" y="47"/>
                      </a:moveTo>
                      <a:cubicBezTo>
                        <a:pt x="0" y="44"/>
                        <a:pt x="0" y="41"/>
                        <a:pt x="1" y="37"/>
                      </a:cubicBezTo>
                      <a:cubicBezTo>
                        <a:pt x="5" y="22"/>
                        <a:pt x="17" y="10"/>
                        <a:pt x="32" y="6"/>
                      </a:cubicBezTo>
                      <a:cubicBezTo>
                        <a:pt x="60" y="0"/>
                        <a:pt x="77" y="14"/>
                        <a:pt x="82" y="30"/>
                      </a:cubicBezTo>
                      <a:cubicBezTo>
                        <a:pt x="85" y="39"/>
                        <a:pt x="79" y="49"/>
                        <a:pt x="70" y="50"/>
                      </a:cubicBezTo>
                      <a:cubicBezTo>
                        <a:pt x="38" y="55"/>
                        <a:pt x="20" y="46"/>
                        <a:pt x="0" y="47"/>
                      </a:cubicBezTo>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4" name="Freeform 126">
                  <a:extLst>
                    <a:ext uri="{FF2B5EF4-FFF2-40B4-BE49-F238E27FC236}">
                      <a16:creationId xmlns:a16="http://schemas.microsoft.com/office/drawing/2014/main" id="{EA8FEFBD-13C9-4676-B873-C6D4C9ED5160}"/>
                    </a:ext>
                  </a:extLst>
                </p:cNvPr>
                <p:cNvSpPr>
                  <a:spLocks/>
                </p:cNvSpPr>
                <p:nvPr/>
              </p:nvSpPr>
              <p:spPr bwMode="auto">
                <a:xfrm>
                  <a:off x="2818025" y="2298266"/>
                  <a:ext cx="132829" cy="141517"/>
                </a:xfrm>
                <a:custGeom>
                  <a:avLst/>
                  <a:gdLst>
                    <a:gd name="T0" fmla="*/ 24 w 45"/>
                    <a:gd name="T1" fmla="*/ 47 h 48"/>
                    <a:gd name="T2" fmla="*/ 45 w 45"/>
                    <a:gd name="T3" fmla="*/ 22 h 48"/>
                    <a:gd name="T4" fmla="*/ 23 w 45"/>
                    <a:gd name="T5" fmla="*/ 0 h 48"/>
                    <a:gd name="T6" fmla="*/ 1 w 45"/>
                    <a:gd name="T7" fmla="*/ 25 h 48"/>
                    <a:gd name="T8" fmla="*/ 24 w 45"/>
                    <a:gd name="T9" fmla="*/ 47 h 48"/>
                  </a:gdLst>
                  <a:ahLst/>
                  <a:cxnLst>
                    <a:cxn ang="0">
                      <a:pos x="T0" y="T1"/>
                    </a:cxn>
                    <a:cxn ang="0">
                      <a:pos x="T2" y="T3"/>
                    </a:cxn>
                    <a:cxn ang="0">
                      <a:pos x="T4" y="T5"/>
                    </a:cxn>
                    <a:cxn ang="0">
                      <a:pos x="T6" y="T7"/>
                    </a:cxn>
                    <a:cxn ang="0">
                      <a:pos x="T8" y="T9"/>
                    </a:cxn>
                  </a:cxnLst>
                  <a:rect l="0" t="0" r="r" b="b"/>
                  <a:pathLst>
                    <a:path w="45" h="48">
                      <a:moveTo>
                        <a:pt x="24" y="47"/>
                      </a:moveTo>
                      <a:cubicBezTo>
                        <a:pt x="37" y="46"/>
                        <a:pt x="45" y="35"/>
                        <a:pt x="45" y="22"/>
                      </a:cubicBezTo>
                      <a:cubicBezTo>
                        <a:pt x="45" y="10"/>
                        <a:pt x="36" y="0"/>
                        <a:pt x="23" y="0"/>
                      </a:cubicBezTo>
                      <a:cubicBezTo>
                        <a:pt x="10" y="1"/>
                        <a:pt x="0" y="12"/>
                        <a:pt x="1" y="25"/>
                      </a:cubicBezTo>
                      <a:cubicBezTo>
                        <a:pt x="1" y="38"/>
                        <a:pt x="11" y="48"/>
                        <a:pt x="24" y="47"/>
                      </a:cubicBezTo>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39" name="Group 38">
              <a:extLst>
                <a:ext uri="{FF2B5EF4-FFF2-40B4-BE49-F238E27FC236}">
                  <a16:creationId xmlns:a16="http://schemas.microsoft.com/office/drawing/2014/main" id="{2A963976-32C5-4E4A-A526-19565B9F4B2E}"/>
                </a:ext>
              </a:extLst>
            </p:cNvPr>
            <p:cNvGrpSpPr/>
            <p:nvPr/>
          </p:nvGrpSpPr>
          <p:grpSpPr>
            <a:xfrm>
              <a:off x="3521483" y="3276120"/>
              <a:ext cx="596602" cy="560074"/>
              <a:chOff x="4513161" y="4721877"/>
              <a:chExt cx="1923358" cy="1805600"/>
            </a:xfrm>
          </p:grpSpPr>
          <p:sp>
            <p:nvSpPr>
              <p:cNvPr id="26" name="Freeform 403">
                <a:extLst>
                  <a:ext uri="{FF2B5EF4-FFF2-40B4-BE49-F238E27FC236}">
                    <a16:creationId xmlns:a16="http://schemas.microsoft.com/office/drawing/2014/main" id="{82AF349D-66A0-4483-A480-3BBC85334592}"/>
                  </a:ext>
                </a:extLst>
              </p:cNvPr>
              <p:cNvSpPr>
                <a:spLocks/>
              </p:cNvSpPr>
              <p:nvPr/>
            </p:nvSpPr>
            <p:spPr bwMode="auto">
              <a:xfrm>
                <a:off x="4513161" y="4721877"/>
                <a:ext cx="1923358" cy="1805600"/>
              </a:xfrm>
              <a:custGeom>
                <a:avLst/>
                <a:gdLst>
                  <a:gd name="T0" fmla="*/ 30 w 253"/>
                  <a:gd name="T1" fmla="*/ 171 h 235"/>
                  <a:gd name="T2" fmla="*/ 74 w 253"/>
                  <a:gd name="T3" fmla="*/ 27 h 235"/>
                  <a:gd name="T4" fmla="*/ 224 w 253"/>
                  <a:gd name="T5" fmla="*/ 70 h 235"/>
                  <a:gd name="T6" fmla="*/ 177 w 253"/>
                  <a:gd name="T7" fmla="*/ 207 h 235"/>
                  <a:gd name="T8" fmla="*/ 30 w 253"/>
                  <a:gd name="T9" fmla="*/ 171 h 235"/>
                </a:gdLst>
                <a:ahLst/>
                <a:cxnLst>
                  <a:cxn ang="0">
                    <a:pos x="T0" y="T1"/>
                  </a:cxn>
                  <a:cxn ang="0">
                    <a:pos x="T2" y="T3"/>
                  </a:cxn>
                  <a:cxn ang="0">
                    <a:pos x="T4" y="T5"/>
                  </a:cxn>
                  <a:cxn ang="0">
                    <a:pos x="T6" y="T7"/>
                  </a:cxn>
                  <a:cxn ang="0">
                    <a:pos x="T8" y="T9"/>
                  </a:cxn>
                </a:cxnLst>
                <a:rect l="0" t="0" r="r" b="b"/>
                <a:pathLst>
                  <a:path w="253" h="235">
                    <a:moveTo>
                      <a:pt x="30" y="171"/>
                    </a:moveTo>
                    <a:cubicBezTo>
                      <a:pt x="0" y="119"/>
                      <a:pt x="20" y="55"/>
                      <a:pt x="74" y="27"/>
                    </a:cubicBezTo>
                    <a:cubicBezTo>
                      <a:pt x="127" y="0"/>
                      <a:pt x="195" y="19"/>
                      <a:pt x="224" y="70"/>
                    </a:cubicBezTo>
                    <a:cubicBezTo>
                      <a:pt x="253" y="122"/>
                      <a:pt x="230" y="180"/>
                      <a:pt x="177" y="207"/>
                    </a:cubicBezTo>
                    <a:cubicBezTo>
                      <a:pt x="123" y="235"/>
                      <a:pt x="59" y="222"/>
                      <a:pt x="30" y="171"/>
                    </a:cubicBezTo>
                  </a:path>
                </a:pathLst>
              </a:custGeom>
              <a:solidFill>
                <a:srgbClr val="2C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 name="Groupe 688">
                <a:extLst>
                  <a:ext uri="{FF2B5EF4-FFF2-40B4-BE49-F238E27FC236}">
                    <a16:creationId xmlns:a16="http://schemas.microsoft.com/office/drawing/2014/main" id="{E326125C-59D7-4A5E-A5C0-03812DBB99EF}"/>
                  </a:ext>
                </a:extLst>
              </p:cNvPr>
              <p:cNvGrpSpPr/>
              <p:nvPr/>
            </p:nvGrpSpPr>
            <p:grpSpPr>
              <a:xfrm>
                <a:off x="4866826" y="5029107"/>
                <a:ext cx="1191838" cy="1195410"/>
                <a:chOff x="10334625" y="5621338"/>
                <a:chExt cx="530225" cy="531813"/>
              </a:xfrm>
            </p:grpSpPr>
            <p:sp>
              <p:nvSpPr>
                <p:cNvPr id="29" name="Freeform 404">
                  <a:extLst>
                    <a:ext uri="{FF2B5EF4-FFF2-40B4-BE49-F238E27FC236}">
                      <a16:creationId xmlns:a16="http://schemas.microsoft.com/office/drawing/2014/main" id="{5365DD2C-CD26-481C-9311-6116C08409D8}"/>
                    </a:ext>
                  </a:extLst>
                </p:cNvPr>
                <p:cNvSpPr>
                  <a:spLocks/>
                </p:cNvSpPr>
                <p:nvPr/>
              </p:nvSpPr>
              <p:spPr bwMode="auto">
                <a:xfrm>
                  <a:off x="10334625" y="5621338"/>
                  <a:ext cx="257175" cy="255588"/>
                </a:xfrm>
                <a:custGeom>
                  <a:avLst/>
                  <a:gdLst>
                    <a:gd name="T0" fmla="*/ 21 w 76"/>
                    <a:gd name="T1" fmla="*/ 72 h 75"/>
                    <a:gd name="T2" fmla="*/ 73 w 76"/>
                    <a:gd name="T3" fmla="*/ 21 h 75"/>
                    <a:gd name="T4" fmla="*/ 76 w 76"/>
                    <a:gd name="T5" fmla="*/ 18 h 75"/>
                    <a:gd name="T6" fmla="*/ 76 w 76"/>
                    <a:gd name="T7" fmla="*/ 3 h 75"/>
                    <a:gd name="T8" fmla="*/ 72 w 76"/>
                    <a:gd name="T9" fmla="*/ 0 h 75"/>
                    <a:gd name="T10" fmla="*/ 1 w 76"/>
                    <a:gd name="T11" fmla="*/ 72 h 75"/>
                    <a:gd name="T12" fmla="*/ 4 w 76"/>
                    <a:gd name="T13" fmla="*/ 75 h 75"/>
                    <a:gd name="T14" fmla="*/ 18 w 76"/>
                    <a:gd name="T15" fmla="*/ 75 h 75"/>
                    <a:gd name="T16" fmla="*/ 21 w 76"/>
                    <a:gd name="T17" fmla="*/ 7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21" y="72"/>
                      </a:moveTo>
                      <a:cubicBezTo>
                        <a:pt x="24" y="45"/>
                        <a:pt x="46" y="23"/>
                        <a:pt x="73" y="21"/>
                      </a:cubicBezTo>
                      <a:cubicBezTo>
                        <a:pt x="74" y="20"/>
                        <a:pt x="76" y="19"/>
                        <a:pt x="76" y="18"/>
                      </a:cubicBezTo>
                      <a:cubicBezTo>
                        <a:pt x="76" y="3"/>
                        <a:pt x="76" y="3"/>
                        <a:pt x="76" y="3"/>
                      </a:cubicBezTo>
                      <a:cubicBezTo>
                        <a:pt x="76" y="1"/>
                        <a:pt x="74" y="0"/>
                        <a:pt x="72" y="0"/>
                      </a:cubicBezTo>
                      <a:cubicBezTo>
                        <a:pt x="34" y="3"/>
                        <a:pt x="4" y="34"/>
                        <a:pt x="1" y="72"/>
                      </a:cubicBezTo>
                      <a:cubicBezTo>
                        <a:pt x="0" y="74"/>
                        <a:pt x="2" y="75"/>
                        <a:pt x="4" y="75"/>
                      </a:cubicBezTo>
                      <a:cubicBezTo>
                        <a:pt x="18" y="75"/>
                        <a:pt x="18" y="75"/>
                        <a:pt x="18" y="75"/>
                      </a:cubicBezTo>
                      <a:cubicBezTo>
                        <a:pt x="20" y="75"/>
                        <a:pt x="21" y="74"/>
                        <a:pt x="21" y="72"/>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05">
                  <a:extLst>
                    <a:ext uri="{FF2B5EF4-FFF2-40B4-BE49-F238E27FC236}">
                      <a16:creationId xmlns:a16="http://schemas.microsoft.com/office/drawing/2014/main" id="{F703DADB-EA93-4E21-8D4A-A4466EA210DE}"/>
                    </a:ext>
                  </a:extLst>
                </p:cNvPr>
                <p:cNvSpPr>
                  <a:spLocks/>
                </p:cNvSpPr>
                <p:nvPr/>
              </p:nvSpPr>
              <p:spPr bwMode="auto">
                <a:xfrm>
                  <a:off x="10610850" y="5621338"/>
                  <a:ext cx="254000" cy="255588"/>
                </a:xfrm>
                <a:custGeom>
                  <a:avLst/>
                  <a:gdLst>
                    <a:gd name="T0" fmla="*/ 3 w 75"/>
                    <a:gd name="T1" fmla="*/ 21 h 75"/>
                    <a:gd name="T2" fmla="*/ 54 w 75"/>
                    <a:gd name="T3" fmla="*/ 72 h 75"/>
                    <a:gd name="T4" fmla="*/ 58 w 75"/>
                    <a:gd name="T5" fmla="*/ 75 h 75"/>
                    <a:gd name="T6" fmla="*/ 71 w 75"/>
                    <a:gd name="T7" fmla="*/ 75 h 75"/>
                    <a:gd name="T8" fmla="*/ 74 w 75"/>
                    <a:gd name="T9" fmla="*/ 71 h 75"/>
                    <a:gd name="T10" fmla="*/ 4 w 75"/>
                    <a:gd name="T11" fmla="*/ 0 h 75"/>
                    <a:gd name="T12" fmla="*/ 0 w 75"/>
                    <a:gd name="T13" fmla="*/ 4 h 75"/>
                    <a:gd name="T14" fmla="*/ 0 w 75"/>
                    <a:gd name="T15" fmla="*/ 17 h 75"/>
                    <a:gd name="T16" fmla="*/ 3 w 75"/>
                    <a:gd name="T17"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 y="21"/>
                      </a:moveTo>
                      <a:cubicBezTo>
                        <a:pt x="30" y="24"/>
                        <a:pt x="51" y="45"/>
                        <a:pt x="54" y="72"/>
                      </a:cubicBezTo>
                      <a:cubicBezTo>
                        <a:pt x="54" y="74"/>
                        <a:pt x="56" y="75"/>
                        <a:pt x="58" y="75"/>
                      </a:cubicBezTo>
                      <a:cubicBezTo>
                        <a:pt x="71" y="75"/>
                        <a:pt x="71" y="75"/>
                        <a:pt x="71" y="75"/>
                      </a:cubicBezTo>
                      <a:cubicBezTo>
                        <a:pt x="73" y="75"/>
                        <a:pt x="75" y="73"/>
                        <a:pt x="74" y="71"/>
                      </a:cubicBezTo>
                      <a:cubicBezTo>
                        <a:pt x="71" y="33"/>
                        <a:pt x="41" y="4"/>
                        <a:pt x="4" y="0"/>
                      </a:cubicBezTo>
                      <a:cubicBezTo>
                        <a:pt x="2" y="0"/>
                        <a:pt x="0" y="2"/>
                        <a:pt x="0" y="4"/>
                      </a:cubicBezTo>
                      <a:cubicBezTo>
                        <a:pt x="0" y="17"/>
                        <a:pt x="0" y="17"/>
                        <a:pt x="0" y="17"/>
                      </a:cubicBezTo>
                      <a:cubicBezTo>
                        <a:pt x="0" y="19"/>
                        <a:pt x="1" y="20"/>
                        <a:pt x="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06">
                  <a:extLst>
                    <a:ext uri="{FF2B5EF4-FFF2-40B4-BE49-F238E27FC236}">
                      <a16:creationId xmlns:a16="http://schemas.microsoft.com/office/drawing/2014/main" id="{FDF2FC30-D104-4F91-BDF7-2C790A1C198B}"/>
                    </a:ext>
                  </a:extLst>
                </p:cNvPr>
                <p:cNvSpPr>
                  <a:spLocks/>
                </p:cNvSpPr>
                <p:nvPr/>
              </p:nvSpPr>
              <p:spPr bwMode="auto">
                <a:xfrm>
                  <a:off x="10610850" y="5897563"/>
                  <a:ext cx="254000" cy="255588"/>
                </a:xfrm>
                <a:custGeom>
                  <a:avLst/>
                  <a:gdLst>
                    <a:gd name="T0" fmla="*/ 54 w 75"/>
                    <a:gd name="T1" fmla="*/ 3 h 75"/>
                    <a:gd name="T2" fmla="*/ 3 w 75"/>
                    <a:gd name="T3" fmla="*/ 55 h 75"/>
                    <a:gd name="T4" fmla="*/ 0 w 75"/>
                    <a:gd name="T5" fmla="*/ 58 h 75"/>
                    <a:gd name="T6" fmla="*/ 0 w 75"/>
                    <a:gd name="T7" fmla="*/ 72 h 75"/>
                    <a:gd name="T8" fmla="*/ 3 w 75"/>
                    <a:gd name="T9" fmla="*/ 75 h 75"/>
                    <a:gd name="T10" fmla="*/ 75 w 75"/>
                    <a:gd name="T11" fmla="*/ 4 h 75"/>
                    <a:gd name="T12" fmla="*/ 72 w 75"/>
                    <a:gd name="T13" fmla="*/ 0 h 75"/>
                    <a:gd name="T14" fmla="*/ 57 w 75"/>
                    <a:gd name="T15" fmla="*/ 0 h 75"/>
                    <a:gd name="T16" fmla="*/ 54 w 75"/>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54" y="3"/>
                      </a:moveTo>
                      <a:cubicBezTo>
                        <a:pt x="52" y="30"/>
                        <a:pt x="30" y="52"/>
                        <a:pt x="3" y="55"/>
                      </a:cubicBezTo>
                      <a:cubicBezTo>
                        <a:pt x="1" y="55"/>
                        <a:pt x="0" y="56"/>
                        <a:pt x="0" y="58"/>
                      </a:cubicBezTo>
                      <a:cubicBezTo>
                        <a:pt x="0" y="72"/>
                        <a:pt x="0" y="72"/>
                        <a:pt x="0" y="72"/>
                      </a:cubicBezTo>
                      <a:cubicBezTo>
                        <a:pt x="0" y="74"/>
                        <a:pt x="1" y="75"/>
                        <a:pt x="3" y="75"/>
                      </a:cubicBezTo>
                      <a:cubicBezTo>
                        <a:pt x="41" y="72"/>
                        <a:pt x="72" y="42"/>
                        <a:pt x="75" y="4"/>
                      </a:cubicBezTo>
                      <a:cubicBezTo>
                        <a:pt x="75" y="2"/>
                        <a:pt x="73" y="0"/>
                        <a:pt x="72" y="0"/>
                      </a:cubicBezTo>
                      <a:cubicBezTo>
                        <a:pt x="57" y="0"/>
                        <a:pt x="57" y="0"/>
                        <a:pt x="57" y="0"/>
                      </a:cubicBezTo>
                      <a:cubicBezTo>
                        <a:pt x="56" y="1"/>
                        <a:pt x="55" y="2"/>
                        <a:pt x="54" y="3"/>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07">
                  <a:extLst>
                    <a:ext uri="{FF2B5EF4-FFF2-40B4-BE49-F238E27FC236}">
                      <a16:creationId xmlns:a16="http://schemas.microsoft.com/office/drawing/2014/main" id="{4CAFB313-5255-435F-80AA-1430606F92BE}"/>
                    </a:ext>
                  </a:extLst>
                </p:cNvPr>
                <p:cNvSpPr>
                  <a:spLocks/>
                </p:cNvSpPr>
                <p:nvPr/>
              </p:nvSpPr>
              <p:spPr bwMode="auto">
                <a:xfrm>
                  <a:off x="10334625" y="5897563"/>
                  <a:ext cx="257175" cy="255588"/>
                </a:xfrm>
                <a:custGeom>
                  <a:avLst/>
                  <a:gdLst>
                    <a:gd name="T0" fmla="*/ 73 w 76"/>
                    <a:gd name="T1" fmla="*/ 55 h 75"/>
                    <a:gd name="T2" fmla="*/ 21 w 76"/>
                    <a:gd name="T3" fmla="*/ 3 h 75"/>
                    <a:gd name="T4" fmla="*/ 18 w 76"/>
                    <a:gd name="T5" fmla="*/ 0 h 75"/>
                    <a:gd name="T6" fmla="*/ 4 w 76"/>
                    <a:gd name="T7" fmla="*/ 0 h 75"/>
                    <a:gd name="T8" fmla="*/ 1 w 76"/>
                    <a:gd name="T9" fmla="*/ 4 h 75"/>
                    <a:gd name="T10" fmla="*/ 72 w 76"/>
                    <a:gd name="T11" fmla="*/ 75 h 75"/>
                    <a:gd name="T12" fmla="*/ 76 w 76"/>
                    <a:gd name="T13" fmla="*/ 72 h 75"/>
                    <a:gd name="T14" fmla="*/ 76 w 76"/>
                    <a:gd name="T15" fmla="*/ 58 h 75"/>
                    <a:gd name="T16" fmla="*/ 73 w 76"/>
                    <a:gd name="T17"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73" y="55"/>
                      </a:moveTo>
                      <a:cubicBezTo>
                        <a:pt x="46" y="52"/>
                        <a:pt x="24" y="30"/>
                        <a:pt x="21" y="3"/>
                      </a:cubicBezTo>
                      <a:cubicBezTo>
                        <a:pt x="21" y="1"/>
                        <a:pt x="20" y="0"/>
                        <a:pt x="18" y="0"/>
                      </a:cubicBezTo>
                      <a:cubicBezTo>
                        <a:pt x="4" y="0"/>
                        <a:pt x="4" y="0"/>
                        <a:pt x="4" y="0"/>
                      </a:cubicBezTo>
                      <a:cubicBezTo>
                        <a:pt x="2" y="0"/>
                        <a:pt x="0" y="2"/>
                        <a:pt x="1" y="4"/>
                      </a:cubicBezTo>
                      <a:cubicBezTo>
                        <a:pt x="4" y="42"/>
                        <a:pt x="34" y="72"/>
                        <a:pt x="72" y="75"/>
                      </a:cubicBezTo>
                      <a:cubicBezTo>
                        <a:pt x="74" y="75"/>
                        <a:pt x="76" y="74"/>
                        <a:pt x="76" y="72"/>
                      </a:cubicBezTo>
                      <a:cubicBezTo>
                        <a:pt x="76" y="58"/>
                        <a:pt x="76" y="58"/>
                        <a:pt x="76" y="58"/>
                      </a:cubicBezTo>
                      <a:cubicBezTo>
                        <a:pt x="76" y="56"/>
                        <a:pt x="74" y="55"/>
                        <a:pt x="73" y="55"/>
                      </a:cubicBezTo>
                      <a:close/>
                    </a:path>
                  </a:pathLst>
                </a:custGeom>
                <a:solidFill>
                  <a:srgbClr val="CC15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08">
                  <a:extLst>
                    <a:ext uri="{FF2B5EF4-FFF2-40B4-BE49-F238E27FC236}">
                      <a16:creationId xmlns:a16="http://schemas.microsoft.com/office/drawing/2014/main" id="{F2E3D1B6-C5A3-468A-BBF4-5AB253CDAE57}"/>
                    </a:ext>
                  </a:extLst>
                </p:cNvPr>
                <p:cNvSpPr>
                  <a:spLocks/>
                </p:cNvSpPr>
                <p:nvPr/>
              </p:nvSpPr>
              <p:spPr bwMode="auto">
                <a:xfrm>
                  <a:off x="10448925" y="5737225"/>
                  <a:ext cx="146050" cy="139700"/>
                </a:xfrm>
                <a:custGeom>
                  <a:avLst/>
                  <a:gdLst>
                    <a:gd name="T0" fmla="*/ 4 w 43"/>
                    <a:gd name="T1" fmla="*/ 41 h 41"/>
                    <a:gd name="T2" fmla="*/ 9 w 43"/>
                    <a:gd name="T3" fmla="*/ 41 h 41"/>
                    <a:gd name="T4" fmla="*/ 12 w 43"/>
                    <a:gd name="T5" fmla="*/ 39 h 41"/>
                    <a:gd name="T6" fmla="*/ 40 w 43"/>
                    <a:gd name="T7" fmla="*/ 12 h 41"/>
                    <a:gd name="T8" fmla="*/ 43 w 43"/>
                    <a:gd name="T9" fmla="*/ 9 h 41"/>
                    <a:gd name="T10" fmla="*/ 43 w 43"/>
                    <a:gd name="T11" fmla="*/ 3 h 41"/>
                    <a:gd name="T12" fmla="*/ 39 w 43"/>
                    <a:gd name="T13" fmla="*/ 0 h 41"/>
                    <a:gd name="T14" fmla="*/ 0 w 43"/>
                    <a:gd name="T15" fmla="*/ 38 h 41"/>
                    <a:gd name="T16" fmla="*/ 4 w 4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1">
                      <a:moveTo>
                        <a:pt x="4" y="41"/>
                      </a:moveTo>
                      <a:cubicBezTo>
                        <a:pt x="9" y="41"/>
                        <a:pt x="9" y="41"/>
                        <a:pt x="9" y="41"/>
                      </a:cubicBezTo>
                      <a:cubicBezTo>
                        <a:pt x="11" y="41"/>
                        <a:pt x="12" y="40"/>
                        <a:pt x="12" y="39"/>
                      </a:cubicBezTo>
                      <a:cubicBezTo>
                        <a:pt x="15" y="25"/>
                        <a:pt x="26" y="13"/>
                        <a:pt x="40" y="12"/>
                      </a:cubicBezTo>
                      <a:cubicBezTo>
                        <a:pt x="42" y="11"/>
                        <a:pt x="43" y="10"/>
                        <a:pt x="43" y="9"/>
                      </a:cubicBezTo>
                      <a:cubicBezTo>
                        <a:pt x="43" y="3"/>
                        <a:pt x="43" y="3"/>
                        <a:pt x="43" y="3"/>
                      </a:cubicBezTo>
                      <a:cubicBezTo>
                        <a:pt x="43" y="1"/>
                        <a:pt x="41" y="0"/>
                        <a:pt x="39" y="0"/>
                      </a:cubicBezTo>
                      <a:cubicBezTo>
                        <a:pt x="19" y="2"/>
                        <a:pt x="3" y="18"/>
                        <a:pt x="0" y="38"/>
                      </a:cubicBezTo>
                      <a:cubicBezTo>
                        <a:pt x="0" y="40"/>
                        <a:pt x="2" y="41"/>
                        <a:pt x="4" y="41"/>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09">
                  <a:extLst>
                    <a:ext uri="{FF2B5EF4-FFF2-40B4-BE49-F238E27FC236}">
                      <a16:creationId xmlns:a16="http://schemas.microsoft.com/office/drawing/2014/main" id="{10D40C10-9CD9-4A49-8152-A2BFFF47EA71}"/>
                    </a:ext>
                  </a:extLst>
                </p:cNvPr>
                <p:cNvSpPr>
                  <a:spLocks/>
                </p:cNvSpPr>
                <p:nvPr/>
              </p:nvSpPr>
              <p:spPr bwMode="auto">
                <a:xfrm>
                  <a:off x="10452100" y="5897563"/>
                  <a:ext cx="139700" cy="139700"/>
                </a:xfrm>
                <a:custGeom>
                  <a:avLst/>
                  <a:gdLst>
                    <a:gd name="T0" fmla="*/ 38 w 41"/>
                    <a:gd name="T1" fmla="*/ 30 h 41"/>
                    <a:gd name="T2" fmla="*/ 11 w 41"/>
                    <a:gd name="T3" fmla="*/ 3 h 41"/>
                    <a:gd name="T4" fmla="*/ 8 w 41"/>
                    <a:gd name="T5" fmla="*/ 0 h 41"/>
                    <a:gd name="T6" fmla="*/ 3 w 41"/>
                    <a:gd name="T7" fmla="*/ 0 h 41"/>
                    <a:gd name="T8" fmla="*/ 0 w 41"/>
                    <a:gd name="T9" fmla="*/ 4 h 41"/>
                    <a:gd name="T10" fmla="*/ 37 w 41"/>
                    <a:gd name="T11" fmla="*/ 41 h 41"/>
                    <a:gd name="T12" fmla="*/ 41 w 41"/>
                    <a:gd name="T13" fmla="*/ 38 h 41"/>
                    <a:gd name="T14" fmla="*/ 41 w 41"/>
                    <a:gd name="T15" fmla="*/ 33 h 41"/>
                    <a:gd name="T16" fmla="*/ 38 w 41"/>
                    <a:gd name="T1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1">
                      <a:moveTo>
                        <a:pt x="38" y="30"/>
                      </a:moveTo>
                      <a:cubicBezTo>
                        <a:pt x="24" y="27"/>
                        <a:pt x="14" y="17"/>
                        <a:pt x="11" y="3"/>
                      </a:cubicBezTo>
                      <a:cubicBezTo>
                        <a:pt x="11" y="1"/>
                        <a:pt x="10" y="0"/>
                        <a:pt x="8" y="0"/>
                      </a:cubicBezTo>
                      <a:cubicBezTo>
                        <a:pt x="3" y="0"/>
                        <a:pt x="3" y="0"/>
                        <a:pt x="3" y="0"/>
                      </a:cubicBezTo>
                      <a:cubicBezTo>
                        <a:pt x="1" y="0"/>
                        <a:pt x="0" y="2"/>
                        <a:pt x="0" y="4"/>
                      </a:cubicBezTo>
                      <a:cubicBezTo>
                        <a:pt x="3" y="23"/>
                        <a:pt x="18" y="38"/>
                        <a:pt x="37" y="41"/>
                      </a:cubicBezTo>
                      <a:cubicBezTo>
                        <a:pt x="39" y="41"/>
                        <a:pt x="41" y="40"/>
                        <a:pt x="41" y="38"/>
                      </a:cubicBezTo>
                      <a:cubicBezTo>
                        <a:pt x="41" y="33"/>
                        <a:pt x="41" y="33"/>
                        <a:pt x="41" y="33"/>
                      </a:cubicBezTo>
                      <a:cubicBezTo>
                        <a:pt x="41" y="31"/>
                        <a:pt x="40" y="30"/>
                        <a:pt x="38"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10">
                  <a:extLst>
                    <a:ext uri="{FF2B5EF4-FFF2-40B4-BE49-F238E27FC236}">
                      <a16:creationId xmlns:a16="http://schemas.microsoft.com/office/drawing/2014/main" id="{E98F7AC2-23E2-475F-8008-5CA5A0C6018B}"/>
                    </a:ext>
                  </a:extLst>
                </p:cNvPr>
                <p:cNvSpPr>
                  <a:spLocks/>
                </p:cNvSpPr>
                <p:nvPr/>
              </p:nvSpPr>
              <p:spPr bwMode="auto">
                <a:xfrm>
                  <a:off x="10610850" y="5894388"/>
                  <a:ext cx="139700" cy="142875"/>
                </a:xfrm>
                <a:custGeom>
                  <a:avLst/>
                  <a:gdLst>
                    <a:gd name="T0" fmla="*/ 30 w 41"/>
                    <a:gd name="T1" fmla="*/ 3 h 42"/>
                    <a:gd name="T2" fmla="*/ 3 w 41"/>
                    <a:gd name="T3" fmla="*/ 31 h 42"/>
                    <a:gd name="T4" fmla="*/ 0 w 41"/>
                    <a:gd name="T5" fmla="*/ 34 h 42"/>
                    <a:gd name="T6" fmla="*/ 0 w 41"/>
                    <a:gd name="T7" fmla="*/ 39 h 42"/>
                    <a:gd name="T8" fmla="*/ 3 w 41"/>
                    <a:gd name="T9" fmla="*/ 42 h 42"/>
                    <a:gd name="T10" fmla="*/ 41 w 41"/>
                    <a:gd name="T11" fmla="*/ 3 h 42"/>
                    <a:gd name="T12" fmla="*/ 38 w 41"/>
                    <a:gd name="T13" fmla="*/ 0 h 42"/>
                    <a:gd name="T14" fmla="*/ 33 w 41"/>
                    <a:gd name="T15" fmla="*/ 0 h 42"/>
                    <a:gd name="T16" fmla="*/ 30 w 41"/>
                    <a:gd name="T17"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2">
                      <a:moveTo>
                        <a:pt x="30" y="3"/>
                      </a:moveTo>
                      <a:cubicBezTo>
                        <a:pt x="28" y="17"/>
                        <a:pt x="17" y="28"/>
                        <a:pt x="3" y="31"/>
                      </a:cubicBezTo>
                      <a:cubicBezTo>
                        <a:pt x="1" y="31"/>
                        <a:pt x="0" y="32"/>
                        <a:pt x="0" y="34"/>
                      </a:cubicBezTo>
                      <a:cubicBezTo>
                        <a:pt x="0" y="39"/>
                        <a:pt x="0" y="39"/>
                        <a:pt x="0" y="39"/>
                      </a:cubicBezTo>
                      <a:cubicBezTo>
                        <a:pt x="0" y="41"/>
                        <a:pt x="2" y="42"/>
                        <a:pt x="3" y="42"/>
                      </a:cubicBezTo>
                      <a:cubicBezTo>
                        <a:pt x="23" y="39"/>
                        <a:pt x="39" y="23"/>
                        <a:pt x="41" y="3"/>
                      </a:cubicBezTo>
                      <a:cubicBezTo>
                        <a:pt x="41" y="2"/>
                        <a:pt x="40" y="0"/>
                        <a:pt x="38" y="0"/>
                      </a:cubicBezTo>
                      <a:cubicBezTo>
                        <a:pt x="33" y="0"/>
                        <a:pt x="33" y="0"/>
                        <a:pt x="33" y="0"/>
                      </a:cubicBezTo>
                      <a:cubicBezTo>
                        <a:pt x="31" y="0"/>
                        <a:pt x="30" y="1"/>
                        <a:pt x="30" y="3"/>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380FA00B-387B-4660-972E-10B3DF8F6151}"/>
                  </a:ext>
                </a:extLst>
              </p:cNvPr>
              <p:cNvGrpSpPr/>
              <p:nvPr/>
            </p:nvGrpSpPr>
            <p:grpSpPr>
              <a:xfrm>
                <a:off x="5273110" y="5410509"/>
                <a:ext cx="379271" cy="389339"/>
                <a:chOff x="3339573" y="3147524"/>
                <a:chExt cx="427541" cy="438890"/>
              </a:xfrm>
            </p:grpSpPr>
            <p:sp>
              <p:nvSpPr>
                <p:cNvPr id="37" name="Freeform 127">
                  <a:extLst>
                    <a:ext uri="{FF2B5EF4-FFF2-40B4-BE49-F238E27FC236}">
                      <a16:creationId xmlns:a16="http://schemas.microsoft.com/office/drawing/2014/main" id="{311124DD-A656-413D-9C32-69834CD8CB18}"/>
                    </a:ext>
                  </a:extLst>
                </p:cNvPr>
                <p:cNvSpPr>
                  <a:spLocks/>
                </p:cNvSpPr>
                <p:nvPr/>
              </p:nvSpPr>
              <p:spPr bwMode="auto">
                <a:xfrm>
                  <a:off x="3339573" y="3309899"/>
                  <a:ext cx="427541" cy="276515"/>
                </a:xfrm>
                <a:custGeom>
                  <a:avLst/>
                  <a:gdLst>
                    <a:gd name="T0" fmla="*/ 0 w 85"/>
                    <a:gd name="T1" fmla="*/ 47 h 55"/>
                    <a:gd name="T2" fmla="*/ 1 w 85"/>
                    <a:gd name="T3" fmla="*/ 37 h 55"/>
                    <a:gd name="T4" fmla="*/ 32 w 85"/>
                    <a:gd name="T5" fmla="*/ 6 h 55"/>
                    <a:gd name="T6" fmla="*/ 82 w 85"/>
                    <a:gd name="T7" fmla="*/ 30 h 55"/>
                    <a:gd name="T8" fmla="*/ 70 w 85"/>
                    <a:gd name="T9" fmla="*/ 50 h 55"/>
                    <a:gd name="T10" fmla="*/ 0 w 85"/>
                    <a:gd name="T11" fmla="*/ 47 h 55"/>
                  </a:gdLst>
                  <a:ahLst/>
                  <a:cxnLst>
                    <a:cxn ang="0">
                      <a:pos x="T0" y="T1"/>
                    </a:cxn>
                    <a:cxn ang="0">
                      <a:pos x="T2" y="T3"/>
                    </a:cxn>
                    <a:cxn ang="0">
                      <a:pos x="T4" y="T5"/>
                    </a:cxn>
                    <a:cxn ang="0">
                      <a:pos x="T6" y="T7"/>
                    </a:cxn>
                    <a:cxn ang="0">
                      <a:pos x="T8" y="T9"/>
                    </a:cxn>
                    <a:cxn ang="0">
                      <a:pos x="T10" y="T11"/>
                    </a:cxn>
                  </a:cxnLst>
                  <a:rect l="0" t="0" r="r" b="b"/>
                  <a:pathLst>
                    <a:path w="85" h="55">
                      <a:moveTo>
                        <a:pt x="0" y="47"/>
                      </a:moveTo>
                      <a:cubicBezTo>
                        <a:pt x="0" y="44"/>
                        <a:pt x="0" y="41"/>
                        <a:pt x="1" y="37"/>
                      </a:cubicBezTo>
                      <a:cubicBezTo>
                        <a:pt x="5" y="22"/>
                        <a:pt x="17" y="10"/>
                        <a:pt x="32" y="6"/>
                      </a:cubicBezTo>
                      <a:cubicBezTo>
                        <a:pt x="60" y="0"/>
                        <a:pt x="77" y="14"/>
                        <a:pt x="82" y="30"/>
                      </a:cubicBezTo>
                      <a:cubicBezTo>
                        <a:pt x="85" y="39"/>
                        <a:pt x="79" y="49"/>
                        <a:pt x="70" y="50"/>
                      </a:cubicBezTo>
                      <a:cubicBezTo>
                        <a:pt x="38" y="55"/>
                        <a:pt x="20" y="46"/>
                        <a:pt x="0" y="47"/>
                      </a:cubicBezTo>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38" name="Freeform 126">
                  <a:extLst>
                    <a:ext uri="{FF2B5EF4-FFF2-40B4-BE49-F238E27FC236}">
                      <a16:creationId xmlns:a16="http://schemas.microsoft.com/office/drawing/2014/main" id="{0CA6D849-0D6F-4C38-8F54-02E917096055}"/>
                    </a:ext>
                  </a:extLst>
                </p:cNvPr>
                <p:cNvSpPr>
                  <a:spLocks/>
                </p:cNvSpPr>
                <p:nvPr/>
              </p:nvSpPr>
              <p:spPr bwMode="auto">
                <a:xfrm>
                  <a:off x="3439544" y="3147524"/>
                  <a:ext cx="227596" cy="242482"/>
                </a:xfrm>
                <a:custGeom>
                  <a:avLst/>
                  <a:gdLst>
                    <a:gd name="T0" fmla="*/ 24 w 45"/>
                    <a:gd name="T1" fmla="*/ 47 h 48"/>
                    <a:gd name="T2" fmla="*/ 45 w 45"/>
                    <a:gd name="T3" fmla="*/ 22 h 48"/>
                    <a:gd name="T4" fmla="*/ 23 w 45"/>
                    <a:gd name="T5" fmla="*/ 0 h 48"/>
                    <a:gd name="T6" fmla="*/ 1 w 45"/>
                    <a:gd name="T7" fmla="*/ 25 h 48"/>
                    <a:gd name="T8" fmla="*/ 24 w 45"/>
                    <a:gd name="T9" fmla="*/ 47 h 48"/>
                  </a:gdLst>
                  <a:ahLst/>
                  <a:cxnLst>
                    <a:cxn ang="0">
                      <a:pos x="T0" y="T1"/>
                    </a:cxn>
                    <a:cxn ang="0">
                      <a:pos x="T2" y="T3"/>
                    </a:cxn>
                    <a:cxn ang="0">
                      <a:pos x="T4" y="T5"/>
                    </a:cxn>
                    <a:cxn ang="0">
                      <a:pos x="T6" y="T7"/>
                    </a:cxn>
                    <a:cxn ang="0">
                      <a:pos x="T8" y="T9"/>
                    </a:cxn>
                  </a:cxnLst>
                  <a:rect l="0" t="0" r="r" b="b"/>
                  <a:pathLst>
                    <a:path w="45" h="48">
                      <a:moveTo>
                        <a:pt x="24" y="47"/>
                      </a:moveTo>
                      <a:cubicBezTo>
                        <a:pt x="37" y="46"/>
                        <a:pt x="45" y="35"/>
                        <a:pt x="45" y="22"/>
                      </a:cubicBezTo>
                      <a:cubicBezTo>
                        <a:pt x="45" y="10"/>
                        <a:pt x="36" y="0"/>
                        <a:pt x="23" y="0"/>
                      </a:cubicBezTo>
                      <a:cubicBezTo>
                        <a:pt x="10" y="1"/>
                        <a:pt x="0" y="12"/>
                        <a:pt x="1" y="25"/>
                      </a:cubicBezTo>
                      <a:cubicBezTo>
                        <a:pt x="1" y="38"/>
                        <a:pt x="11" y="48"/>
                        <a:pt x="24" y="47"/>
                      </a:cubicBezTo>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49" name="Groupe 785">
              <a:extLst>
                <a:ext uri="{FF2B5EF4-FFF2-40B4-BE49-F238E27FC236}">
                  <a16:creationId xmlns:a16="http://schemas.microsoft.com/office/drawing/2014/main" id="{8A1A0C5F-5B06-4C53-945D-24A0F3DB5DFA}"/>
                </a:ext>
              </a:extLst>
            </p:cNvPr>
            <p:cNvGrpSpPr>
              <a:grpSpLocks noChangeAspect="1"/>
            </p:cNvGrpSpPr>
            <p:nvPr/>
          </p:nvGrpSpPr>
          <p:grpSpPr>
            <a:xfrm>
              <a:off x="3520989" y="4333565"/>
              <a:ext cx="597590" cy="560074"/>
              <a:chOff x="10248900" y="3225800"/>
              <a:chExt cx="1062037" cy="995363"/>
            </a:xfrm>
          </p:grpSpPr>
          <p:sp>
            <p:nvSpPr>
              <p:cNvPr id="50" name="Freeform 361">
                <a:extLst>
                  <a:ext uri="{FF2B5EF4-FFF2-40B4-BE49-F238E27FC236}">
                    <a16:creationId xmlns:a16="http://schemas.microsoft.com/office/drawing/2014/main" id="{B28BDA48-BC8E-4D35-9A99-4F1DB3314CAB}"/>
                  </a:ext>
                </a:extLst>
              </p:cNvPr>
              <p:cNvSpPr>
                <a:spLocks/>
              </p:cNvSpPr>
              <p:nvPr/>
            </p:nvSpPr>
            <p:spPr bwMode="auto">
              <a:xfrm>
                <a:off x="10248900" y="3225800"/>
                <a:ext cx="1062037" cy="995363"/>
              </a:xfrm>
              <a:custGeom>
                <a:avLst/>
                <a:gdLst>
                  <a:gd name="T0" fmla="*/ 40 w 283"/>
                  <a:gd name="T1" fmla="*/ 208 h 265"/>
                  <a:gd name="T2" fmla="*/ 68 w 283"/>
                  <a:gd name="T3" fmla="*/ 39 h 265"/>
                  <a:gd name="T4" fmla="*/ 242 w 283"/>
                  <a:gd name="T5" fmla="*/ 64 h 265"/>
                  <a:gd name="T6" fmla="*/ 211 w 283"/>
                  <a:gd name="T7" fmla="*/ 225 h 265"/>
                  <a:gd name="T8" fmla="*/ 40 w 283"/>
                  <a:gd name="T9" fmla="*/ 208 h 265"/>
                </a:gdLst>
                <a:ahLst/>
                <a:cxnLst>
                  <a:cxn ang="0">
                    <a:pos x="T0" y="T1"/>
                  </a:cxn>
                  <a:cxn ang="0">
                    <a:pos x="T2" y="T3"/>
                  </a:cxn>
                  <a:cxn ang="0">
                    <a:pos x="T4" y="T5"/>
                  </a:cxn>
                  <a:cxn ang="0">
                    <a:pos x="T6" y="T7"/>
                  </a:cxn>
                  <a:cxn ang="0">
                    <a:pos x="T8" y="T9"/>
                  </a:cxn>
                </a:cxnLst>
                <a:rect l="0" t="0" r="r" b="b"/>
                <a:pathLst>
                  <a:path w="283" h="265">
                    <a:moveTo>
                      <a:pt x="40" y="208"/>
                    </a:moveTo>
                    <a:cubicBezTo>
                      <a:pt x="0" y="154"/>
                      <a:pt x="12" y="79"/>
                      <a:pt x="68" y="39"/>
                    </a:cubicBezTo>
                    <a:cubicBezTo>
                      <a:pt x="123" y="0"/>
                      <a:pt x="201" y="11"/>
                      <a:pt x="242" y="64"/>
                    </a:cubicBezTo>
                    <a:cubicBezTo>
                      <a:pt x="283" y="117"/>
                      <a:pt x="265" y="186"/>
                      <a:pt x="211" y="225"/>
                    </a:cubicBezTo>
                    <a:cubicBezTo>
                      <a:pt x="155" y="265"/>
                      <a:pt x="81" y="260"/>
                      <a:pt x="40" y="208"/>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1" name="Groupe 787">
                <a:extLst>
                  <a:ext uri="{FF2B5EF4-FFF2-40B4-BE49-F238E27FC236}">
                    <a16:creationId xmlns:a16="http://schemas.microsoft.com/office/drawing/2014/main" id="{281A49AD-97CA-4B78-BEF6-7A040E825D6C}"/>
                  </a:ext>
                </a:extLst>
              </p:cNvPr>
              <p:cNvGrpSpPr/>
              <p:nvPr/>
            </p:nvGrpSpPr>
            <p:grpSpPr>
              <a:xfrm>
                <a:off x="10512425" y="3481387"/>
                <a:ext cx="514349" cy="533401"/>
                <a:chOff x="10512425" y="3481387"/>
                <a:chExt cx="514349" cy="533401"/>
              </a:xfrm>
            </p:grpSpPr>
            <p:sp>
              <p:nvSpPr>
                <p:cNvPr id="52" name="Freeform 362">
                  <a:extLst>
                    <a:ext uri="{FF2B5EF4-FFF2-40B4-BE49-F238E27FC236}">
                      <a16:creationId xmlns:a16="http://schemas.microsoft.com/office/drawing/2014/main" id="{158EF631-7639-4ECC-ABAF-F92DD7C0AF27}"/>
                    </a:ext>
                  </a:extLst>
                </p:cNvPr>
                <p:cNvSpPr>
                  <a:spLocks/>
                </p:cNvSpPr>
                <p:nvPr/>
              </p:nvSpPr>
              <p:spPr bwMode="auto">
                <a:xfrm>
                  <a:off x="10961687" y="3695700"/>
                  <a:ext cx="38100" cy="127000"/>
                </a:xfrm>
                <a:custGeom>
                  <a:avLst/>
                  <a:gdLst>
                    <a:gd name="T0" fmla="*/ 10 w 10"/>
                    <a:gd name="T1" fmla="*/ 2 h 34"/>
                    <a:gd name="T2" fmla="*/ 9 w 10"/>
                    <a:gd name="T3" fmla="*/ 10 h 34"/>
                    <a:gd name="T4" fmla="*/ 8 w 10"/>
                    <a:gd name="T5" fmla="*/ 18 h 34"/>
                    <a:gd name="T6" fmla="*/ 6 w 10"/>
                    <a:gd name="T7" fmla="*/ 26 h 34"/>
                    <a:gd name="T8" fmla="*/ 6 w 10"/>
                    <a:gd name="T9" fmla="*/ 26 h 34"/>
                    <a:gd name="T10" fmla="*/ 2 w 10"/>
                    <a:gd name="T11" fmla="*/ 33 h 34"/>
                    <a:gd name="T12" fmla="*/ 1 w 10"/>
                    <a:gd name="T13" fmla="*/ 34 h 34"/>
                    <a:gd name="T14" fmla="*/ 0 w 10"/>
                    <a:gd name="T15" fmla="*/ 32 h 34"/>
                    <a:gd name="T16" fmla="*/ 4 w 10"/>
                    <a:gd name="T17" fmla="*/ 25 h 34"/>
                    <a:gd name="T18" fmla="*/ 4 w 10"/>
                    <a:gd name="T19" fmla="*/ 25 h 34"/>
                    <a:gd name="T20" fmla="*/ 6 w 10"/>
                    <a:gd name="T21" fmla="*/ 18 h 34"/>
                    <a:gd name="T22" fmla="*/ 7 w 10"/>
                    <a:gd name="T23" fmla="*/ 10 h 34"/>
                    <a:gd name="T24" fmla="*/ 7 w 10"/>
                    <a:gd name="T25" fmla="*/ 1 h 34"/>
                    <a:gd name="T26" fmla="*/ 9 w 10"/>
                    <a:gd name="T27" fmla="*/ 0 h 34"/>
                    <a:gd name="T28" fmla="*/ 10 w 10"/>
                    <a:gd name="T2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34">
                      <a:moveTo>
                        <a:pt x="10" y="2"/>
                      </a:moveTo>
                      <a:cubicBezTo>
                        <a:pt x="9" y="10"/>
                        <a:pt x="9" y="10"/>
                        <a:pt x="9" y="10"/>
                      </a:cubicBezTo>
                      <a:cubicBezTo>
                        <a:pt x="8" y="18"/>
                        <a:pt x="8" y="18"/>
                        <a:pt x="8" y="18"/>
                      </a:cubicBezTo>
                      <a:cubicBezTo>
                        <a:pt x="6" y="26"/>
                        <a:pt x="6" y="26"/>
                        <a:pt x="6" y="26"/>
                      </a:cubicBezTo>
                      <a:cubicBezTo>
                        <a:pt x="6" y="26"/>
                        <a:pt x="6" y="26"/>
                        <a:pt x="6" y="26"/>
                      </a:cubicBezTo>
                      <a:cubicBezTo>
                        <a:pt x="2" y="33"/>
                        <a:pt x="2" y="33"/>
                        <a:pt x="2" y="33"/>
                      </a:cubicBezTo>
                      <a:cubicBezTo>
                        <a:pt x="2" y="34"/>
                        <a:pt x="1" y="34"/>
                        <a:pt x="1" y="34"/>
                      </a:cubicBezTo>
                      <a:cubicBezTo>
                        <a:pt x="0" y="34"/>
                        <a:pt x="0" y="33"/>
                        <a:pt x="0" y="32"/>
                      </a:cubicBezTo>
                      <a:cubicBezTo>
                        <a:pt x="4" y="25"/>
                        <a:pt x="4" y="25"/>
                        <a:pt x="4" y="25"/>
                      </a:cubicBezTo>
                      <a:cubicBezTo>
                        <a:pt x="4" y="25"/>
                        <a:pt x="4" y="25"/>
                        <a:pt x="4" y="25"/>
                      </a:cubicBezTo>
                      <a:cubicBezTo>
                        <a:pt x="6" y="18"/>
                        <a:pt x="6" y="18"/>
                        <a:pt x="6" y="18"/>
                      </a:cubicBezTo>
                      <a:cubicBezTo>
                        <a:pt x="7" y="10"/>
                        <a:pt x="7" y="10"/>
                        <a:pt x="7" y="10"/>
                      </a:cubicBezTo>
                      <a:cubicBezTo>
                        <a:pt x="7" y="1"/>
                        <a:pt x="7" y="1"/>
                        <a:pt x="7" y="1"/>
                      </a:cubicBezTo>
                      <a:cubicBezTo>
                        <a:pt x="7" y="1"/>
                        <a:pt x="8" y="0"/>
                        <a:pt x="9" y="0"/>
                      </a:cubicBezTo>
                      <a:cubicBezTo>
                        <a:pt x="9" y="0"/>
                        <a:pt x="10" y="1"/>
                        <a:pt x="10" y="2"/>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3">
                  <a:extLst>
                    <a:ext uri="{FF2B5EF4-FFF2-40B4-BE49-F238E27FC236}">
                      <a16:creationId xmlns:a16="http://schemas.microsoft.com/office/drawing/2014/main" id="{39AADE72-C7DD-41D5-8205-F422F9A3799D}"/>
                    </a:ext>
                  </a:extLst>
                </p:cNvPr>
                <p:cNvSpPr>
                  <a:spLocks/>
                </p:cNvSpPr>
                <p:nvPr/>
              </p:nvSpPr>
              <p:spPr bwMode="auto">
                <a:xfrm>
                  <a:off x="10917237" y="3552825"/>
                  <a:ext cx="74612" cy="101600"/>
                </a:xfrm>
                <a:custGeom>
                  <a:avLst/>
                  <a:gdLst>
                    <a:gd name="T0" fmla="*/ 2 w 20"/>
                    <a:gd name="T1" fmla="*/ 0 h 27"/>
                    <a:gd name="T2" fmla="*/ 6 w 20"/>
                    <a:gd name="T3" fmla="*/ 5 h 27"/>
                    <a:gd name="T4" fmla="*/ 14 w 20"/>
                    <a:gd name="T5" fmla="*/ 14 h 27"/>
                    <a:gd name="T6" fmla="*/ 14 w 20"/>
                    <a:gd name="T7" fmla="*/ 14 h 27"/>
                    <a:gd name="T8" fmla="*/ 19 w 20"/>
                    <a:gd name="T9" fmla="*/ 25 h 27"/>
                    <a:gd name="T10" fmla="*/ 19 w 20"/>
                    <a:gd name="T11" fmla="*/ 26 h 27"/>
                    <a:gd name="T12" fmla="*/ 17 w 20"/>
                    <a:gd name="T13" fmla="*/ 26 h 27"/>
                    <a:gd name="T14" fmla="*/ 12 w 20"/>
                    <a:gd name="T15" fmla="*/ 15 h 27"/>
                    <a:gd name="T16" fmla="*/ 12 w 20"/>
                    <a:gd name="T17" fmla="*/ 15 h 27"/>
                    <a:gd name="T18" fmla="*/ 5 w 20"/>
                    <a:gd name="T19" fmla="*/ 6 h 27"/>
                    <a:gd name="T20" fmla="*/ 0 w 20"/>
                    <a:gd name="T21" fmla="*/ 2 h 27"/>
                    <a:gd name="T22" fmla="*/ 0 w 20"/>
                    <a:gd name="T23" fmla="*/ 0 h 27"/>
                    <a:gd name="T24" fmla="*/ 2 w 20"/>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7">
                      <a:moveTo>
                        <a:pt x="2" y="0"/>
                      </a:moveTo>
                      <a:cubicBezTo>
                        <a:pt x="6" y="5"/>
                        <a:pt x="6" y="5"/>
                        <a:pt x="6" y="5"/>
                      </a:cubicBezTo>
                      <a:cubicBezTo>
                        <a:pt x="14" y="14"/>
                        <a:pt x="14" y="14"/>
                        <a:pt x="14" y="14"/>
                      </a:cubicBezTo>
                      <a:cubicBezTo>
                        <a:pt x="14" y="14"/>
                        <a:pt x="14" y="14"/>
                        <a:pt x="14" y="14"/>
                      </a:cubicBezTo>
                      <a:cubicBezTo>
                        <a:pt x="19" y="25"/>
                        <a:pt x="19" y="25"/>
                        <a:pt x="19" y="25"/>
                      </a:cubicBezTo>
                      <a:cubicBezTo>
                        <a:pt x="20" y="25"/>
                        <a:pt x="19" y="26"/>
                        <a:pt x="19" y="26"/>
                      </a:cubicBezTo>
                      <a:cubicBezTo>
                        <a:pt x="18" y="27"/>
                        <a:pt x="17" y="26"/>
                        <a:pt x="17" y="26"/>
                      </a:cubicBezTo>
                      <a:cubicBezTo>
                        <a:pt x="12" y="15"/>
                        <a:pt x="12" y="15"/>
                        <a:pt x="12" y="15"/>
                      </a:cubicBezTo>
                      <a:cubicBezTo>
                        <a:pt x="12" y="15"/>
                        <a:pt x="12" y="15"/>
                        <a:pt x="12" y="15"/>
                      </a:cubicBezTo>
                      <a:cubicBezTo>
                        <a:pt x="5" y="6"/>
                        <a:pt x="5" y="6"/>
                        <a:pt x="5" y="6"/>
                      </a:cubicBezTo>
                      <a:cubicBezTo>
                        <a:pt x="0" y="2"/>
                        <a:pt x="0" y="2"/>
                        <a:pt x="0" y="2"/>
                      </a:cubicBezTo>
                      <a:cubicBezTo>
                        <a:pt x="0" y="1"/>
                        <a:pt x="0" y="1"/>
                        <a:pt x="0" y="0"/>
                      </a:cubicBezTo>
                      <a:cubicBezTo>
                        <a:pt x="1" y="0"/>
                        <a:pt x="2" y="0"/>
                        <a:pt x="2" y="0"/>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64">
                  <a:extLst>
                    <a:ext uri="{FF2B5EF4-FFF2-40B4-BE49-F238E27FC236}">
                      <a16:creationId xmlns:a16="http://schemas.microsoft.com/office/drawing/2014/main" id="{49383DB1-473A-4D60-8358-4893DD3BF4D3}"/>
                    </a:ext>
                  </a:extLst>
                </p:cNvPr>
                <p:cNvSpPr>
                  <a:spLocks/>
                </p:cNvSpPr>
                <p:nvPr/>
              </p:nvSpPr>
              <p:spPr bwMode="auto">
                <a:xfrm>
                  <a:off x="10699750" y="3492500"/>
                  <a:ext cx="153987" cy="22225"/>
                </a:xfrm>
                <a:custGeom>
                  <a:avLst/>
                  <a:gdLst>
                    <a:gd name="T0" fmla="*/ 1 w 41"/>
                    <a:gd name="T1" fmla="*/ 3 h 6"/>
                    <a:gd name="T2" fmla="*/ 11 w 41"/>
                    <a:gd name="T3" fmla="*/ 1 h 6"/>
                    <a:gd name="T4" fmla="*/ 11 w 41"/>
                    <a:gd name="T5" fmla="*/ 1 h 6"/>
                    <a:gd name="T6" fmla="*/ 21 w 41"/>
                    <a:gd name="T7" fmla="*/ 0 h 6"/>
                    <a:gd name="T8" fmla="*/ 21 w 41"/>
                    <a:gd name="T9" fmla="*/ 0 h 6"/>
                    <a:gd name="T10" fmla="*/ 31 w 41"/>
                    <a:gd name="T11" fmla="*/ 2 h 6"/>
                    <a:gd name="T12" fmla="*/ 31 w 41"/>
                    <a:gd name="T13" fmla="*/ 2 h 6"/>
                    <a:gd name="T14" fmla="*/ 40 w 41"/>
                    <a:gd name="T15" fmla="*/ 4 h 6"/>
                    <a:gd name="T16" fmla="*/ 41 w 41"/>
                    <a:gd name="T17" fmla="*/ 5 h 6"/>
                    <a:gd name="T18" fmla="*/ 40 w 41"/>
                    <a:gd name="T19" fmla="*/ 6 h 6"/>
                    <a:gd name="T20" fmla="*/ 30 w 41"/>
                    <a:gd name="T21" fmla="*/ 4 h 6"/>
                    <a:gd name="T22" fmla="*/ 31 w 41"/>
                    <a:gd name="T23" fmla="*/ 4 h 6"/>
                    <a:gd name="T24" fmla="*/ 21 w 41"/>
                    <a:gd name="T25" fmla="*/ 3 h 6"/>
                    <a:gd name="T26" fmla="*/ 21 w 41"/>
                    <a:gd name="T27" fmla="*/ 3 h 6"/>
                    <a:gd name="T28" fmla="*/ 11 w 41"/>
                    <a:gd name="T29" fmla="*/ 3 h 6"/>
                    <a:gd name="T30" fmla="*/ 11 w 41"/>
                    <a:gd name="T31" fmla="*/ 3 h 6"/>
                    <a:gd name="T32" fmla="*/ 2 w 41"/>
                    <a:gd name="T33" fmla="*/ 6 h 6"/>
                    <a:gd name="T34" fmla="*/ 0 w 41"/>
                    <a:gd name="T35" fmla="*/ 5 h 6"/>
                    <a:gd name="T36" fmla="*/ 1 w 41"/>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6">
                      <a:moveTo>
                        <a:pt x="1" y="3"/>
                      </a:moveTo>
                      <a:cubicBezTo>
                        <a:pt x="11" y="1"/>
                        <a:pt x="11" y="1"/>
                        <a:pt x="11" y="1"/>
                      </a:cubicBezTo>
                      <a:cubicBezTo>
                        <a:pt x="11" y="1"/>
                        <a:pt x="11" y="1"/>
                        <a:pt x="11" y="1"/>
                      </a:cubicBezTo>
                      <a:cubicBezTo>
                        <a:pt x="21" y="0"/>
                        <a:pt x="21" y="0"/>
                        <a:pt x="21" y="0"/>
                      </a:cubicBezTo>
                      <a:cubicBezTo>
                        <a:pt x="21" y="0"/>
                        <a:pt x="21" y="0"/>
                        <a:pt x="21" y="0"/>
                      </a:cubicBezTo>
                      <a:cubicBezTo>
                        <a:pt x="31" y="2"/>
                        <a:pt x="31" y="2"/>
                        <a:pt x="31" y="2"/>
                      </a:cubicBezTo>
                      <a:cubicBezTo>
                        <a:pt x="31" y="2"/>
                        <a:pt x="31" y="2"/>
                        <a:pt x="31" y="2"/>
                      </a:cubicBezTo>
                      <a:cubicBezTo>
                        <a:pt x="40" y="4"/>
                        <a:pt x="40" y="4"/>
                        <a:pt x="40" y="4"/>
                      </a:cubicBezTo>
                      <a:cubicBezTo>
                        <a:pt x="41" y="4"/>
                        <a:pt x="41" y="5"/>
                        <a:pt x="41" y="5"/>
                      </a:cubicBezTo>
                      <a:cubicBezTo>
                        <a:pt x="41" y="6"/>
                        <a:pt x="40" y="6"/>
                        <a:pt x="40" y="6"/>
                      </a:cubicBezTo>
                      <a:cubicBezTo>
                        <a:pt x="30" y="4"/>
                        <a:pt x="30" y="4"/>
                        <a:pt x="30" y="4"/>
                      </a:cubicBezTo>
                      <a:cubicBezTo>
                        <a:pt x="31" y="4"/>
                        <a:pt x="31" y="4"/>
                        <a:pt x="31" y="4"/>
                      </a:cubicBezTo>
                      <a:cubicBezTo>
                        <a:pt x="21" y="3"/>
                        <a:pt x="21" y="3"/>
                        <a:pt x="21" y="3"/>
                      </a:cubicBezTo>
                      <a:cubicBezTo>
                        <a:pt x="21" y="3"/>
                        <a:pt x="21" y="3"/>
                        <a:pt x="21" y="3"/>
                      </a:cubicBezTo>
                      <a:cubicBezTo>
                        <a:pt x="11" y="3"/>
                        <a:pt x="11" y="3"/>
                        <a:pt x="11" y="3"/>
                      </a:cubicBezTo>
                      <a:cubicBezTo>
                        <a:pt x="11" y="3"/>
                        <a:pt x="11" y="3"/>
                        <a:pt x="11" y="3"/>
                      </a:cubicBezTo>
                      <a:cubicBezTo>
                        <a:pt x="2" y="6"/>
                        <a:pt x="2" y="6"/>
                        <a:pt x="2" y="6"/>
                      </a:cubicBezTo>
                      <a:cubicBezTo>
                        <a:pt x="1" y="6"/>
                        <a:pt x="1" y="5"/>
                        <a:pt x="0" y="5"/>
                      </a:cubicBezTo>
                      <a:cubicBezTo>
                        <a:pt x="0" y="4"/>
                        <a:pt x="1" y="3"/>
                        <a:pt x="1" y="3"/>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65">
                  <a:extLst>
                    <a:ext uri="{FF2B5EF4-FFF2-40B4-BE49-F238E27FC236}">
                      <a16:creationId xmlns:a16="http://schemas.microsoft.com/office/drawing/2014/main" id="{18B076A2-08D2-4CF9-8F74-64CCDF8CE044}"/>
                    </a:ext>
                  </a:extLst>
                </p:cNvPr>
                <p:cNvSpPr>
                  <a:spLocks/>
                </p:cNvSpPr>
                <p:nvPr/>
              </p:nvSpPr>
              <p:spPr bwMode="auto">
                <a:xfrm>
                  <a:off x="10564812" y="3533775"/>
                  <a:ext cx="90487" cy="101600"/>
                </a:xfrm>
                <a:custGeom>
                  <a:avLst/>
                  <a:gdLst>
                    <a:gd name="T0" fmla="*/ 0 w 24"/>
                    <a:gd name="T1" fmla="*/ 25 h 27"/>
                    <a:gd name="T2" fmla="*/ 7 w 24"/>
                    <a:gd name="T3" fmla="*/ 14 h 27"/>
                    <a:gd name="T4" fmla="*/ 8 w 24"/>
                    <a:gd name="T5" fmla="*/ 14 h 27"/>
                    <a:gd name="T6" fmla="*/ 17 w 24"/>
                    <a:gd name="T7" fmla="*/ 5 h 27"/>
                    <a:gd name="T8" fmla="*/ 20 w 24"/>
                    <a:gd name="T9" fmla="*/ 3 h 27"/>
                    <a:gd name="T10" fmla="*/ 22 w 24"/>
                    <a:gd name="T11" fmla="*/ 0 h 27"/>
                    <a:gd name="T12" fmla="*/ 24 w 24"/>
                    <a:gd name="T13" fmla="*/ 0 h 27"/>
                    <a:gd name="T14" fmla="*/ 24 w 24"/>
                    <a:gd name="T15" fmla="*/ 2 h 27"/>
                    <a:gd name="T16" fmla="*/ 21 w 24"/>
                    <a:gd name="T17" fmla="*/ 5 h 27"/>
                    <a:gd name="T18" fmla="*/ 18 w 24"/>
                    <a:gd name="T19" fmla="*/ 6 h 27"/>
                    <a:gd name="T20" fmla="*/ 9 w 24"/>
                    <a:gd name="T21" fmla="*/ 15 h 27"/>
                    <a:gd name="T22" fmla="*/ 9 w 24"/>
                    <a:gd name="T23" fmla="*/ 15 h 27"/>
                    <a:gd name="T24" fmla="*/ 2 w 24"/>
                    <a:gd name="T25" fmla="*/ 26 h 27"/>
                    <a:gd name="T26" fmla="*/ 1 w 24"/>
                    <a:gd name="T27" fmla="*/ 26 h 27"/>
                    <a:gd name="T28" fmla="*/ 0 w 24"/>
                    <a:gd name="T2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7">
                      <a:moveTo>
                        <a:pt x="0" y="25"/>
                      </a:moveTo>
                      <a:cubicBezTo>
                        <a:pt x="7" y="14"/>
                        <a:pt x="7" y="14"/>
                        <a:pt x="7" y="14"/>
                      </a:cubicBezTo>
                      <a:cubicBezTo>
                        <a:pt x="7" y="14"/>
                        <a:pt x="7" y="14"/>
                        <a:pt x="8" y="14"/>
                      </a:cubicBezTo>
                      <a:cubicBezTo>
                        <a:pt x="17" y="5"/>
                        <a:pt x="17" y="5"/>
                        <a:pt x="17" y="5"/>
                      </a:cubicBezTo>
                      <a:cubicBezTo>
                        <a:pt x="20" y="3"/>
                        <a:pt x="20" y="3"/>
                        <a:pt x="20" y="3"/>
                      </a:cubicBezTo>
                      <a:cubicBezTo>
                        <a:pt x="22" y="0"/>
                        <a:pt x="22" y="0"/>
                        <a:pt x="22" y="0"/>
                      </a:cubicBezTo>
                      <a:cubicBezTo>
                        <a:pt x="23" y="0"/>
                        <a:pt x="24" y="0"/>
                        <a:pt x="24" y="0"/>
                      </a:cubicBezTo>
                      <a:cubicBezTo>
                        <a:pt x="24" y="1"/>
                        <a:pt x="24" y="2"/>
                        <a:pt x="24" y="2"/>
                      </a:cubicBezTo>
                      <a:cubicBezTo>
                        <a:pt x="21" y="5"/>
                        <a:pt x="21" y="5"/>
                        <a:pt x="21" y="5"/>
                      </a:cubicBezTo>
                      <a:cubicBezTo>
                        <a:pt x="18" y="6"/>
                        <a:pt x="18" y="6"/>
                        <a:pt x="18" y="6"/>
                      </a:cubicBezTo>
                      <a:cubicBezTo>
                        <a:pt x="9" y="15"/>
                        <a:pt x="9" y="15"/>
                        <a:pt x="9" y="15"/>
                      </a:cubicBezTo>
                      <a:cubicBezTo>
                        <a:pt x="9" y="15"/>
                        <a:pt x="9" y="15"/>
                        <a:pt x="9" y="15"/>
                      </a:cubicBezTo>
                      <a:cubicBezTo>
                        <a:pt x="2" y="26"/>
                        <a:pt x="2" y="26"/>
                        <a:pt x="2" y="26"/>
                      </a:cubicBezTo>
                      <a:cubicBezTo>
                        <a:pt x="2" y="27"/>
                        <a:pt x="1" y="27"/>
                        <a:pt x="1" y="26"/>
                      </a:cubicBezTo>
                      <a:cubicBezTo>
                        <a:pt x="0" y="26"/>
                        <a:pt x="0" y="25"/>
                        <a:pt x="0" y="25"/>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66">
                  <a:extLst>
                    <a:ext uri="{FF2B5EF4-FFF2-40B4-BE49-F238E27FC236}">
                      <a16:creationId xmlns:a16="http://schemas.microsoft.com/office/drawing/2014/main" id="{AD6B8511-11E3-49D7-8580-41D265C0DA9E}"/>
                    </a:ext>
                  </a:extLst>
                </p:cNvPr>
                <p:cNvSpPr>
                  <a:spLocks/>
                </p:cNvSpPr>
                <p:nvPr/>
              </p:nvSpPr>
              <p:spPr bwMode="auto">
                <a:xfrm>
                  <a:off x="10545762" y="3706812"/>
                  <a:ext cx="55562" cy="142875"/>
                </a:xfrm>
                <a:custGeom>
                  <a:avLst/>
                  <a:gdLst>
                    <a:gd name="T0" fmla="*/ 13 w 15"/>
                    <a:gd name="T1" fmla="*/ 38 h 38"/>
                    <a:gd name="T2" fmla="*/ 7 w 15"/>
                    <a:gd name="T3" fmla="*/ 29 h 38"/>
                    <a:gd name="T4" fmla="*/ 7 w 15"/>
                    <a:gd name="T5" fmla="*/ 29 h 38"/>
                    <a:gd name="T6" fmla="*/ 3 w 15"/>
                    <a:gd name="T7" fmla="*/ 20 h 38"/>
                    <a:gd name="T8" fmla="*/ 3 w 15"/>
                    <a:gd name="T9" fmla="*/ 20 h 38"/>
                    <a:gd name="T10" fmla="*/ 1 w 15"/>
                    <a:gd name="T11" fmla="*/ 11 h 38"/>
                    <a:gd name="T12" fmla="*/ 1 w 15"/>
                    <a:gd name="T13" fmla="*/ 11 h 38"/>
                    <a:gd name="T14" fmla="*/ 0 w 15"/>
                    <a:gd name="T15" fmla="*/ 1 h 38"/>
                    <a:gd name="T16" fmla="*/ 1 w 15"/>
                    <a:gd name="T17" fmla="*/ 0 h 38"/>
                    <a:gd name="T18" fmla="*/ 3 w 15"/>
                    <a:gd name="T19" fmla="*/ 1 h 38"/>
                    <a:gd name="T20" fmla="*/ 3 w 15"/>
                    <a:gd name="T21" fmla="*/ 11 h 38"/>
                    <a:gd name="T22" fmla="*/ 3 w 15"/>
                    <a:gd name="T23" fmla="*/ 10 h 38"/>
                    <a:gd name="T24" fmla="*/ 6 w 15"/>
                    <a:gd name="T25" fmla="*/ 20 h 38"/>
                    <a:gd name="T26" fmla="*/ 6 w 15"/>
                    <a:gd name="T27" fmla="*/ 19 h 38"/>
                    <a:gd name="T28" fmla="*/ 9 w 15"/>
                    <a:gd name="T29" fmla="*/ 28 h 38"/>
                    <a:gd name="T30" fmla="*/ 9 w 15"/>
                    <a:gd name="T31" fmla="*/ 28 h 38"/>
                    <a:gd name="T32" fmla="*/ 15 w 15"/>
                    <a:gd name="T33" fmla="*/ 36 h 38"/>
                    <a:gd name="T34" fmla="*/ 14 w 15"/>
                    <a:gd name="T35" fmla="*/ 38 h 38"/>
                    <a:gd name="T36" fmla="*/ 13 w 15"/>
                    <a:gd name="T3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8">
                      <a:moveTo>
                        <a:pt x="13" y="38"/>
                      </a:moveTo>
                      <a:cubicBezTo>
                        <a:pt x="7" y="29"/>
                        <a:pt x="7" y="29"/>
                        <a:pt x="7" y="29"/>
                      </a:cubicBezTo>
                      <a:cubicBezTo>
                        <a:pt x="7" y="29"/>
                        <a:pt x="7" y="29"/>
                        <a:pt x="7" y="29"/>
                      </a:cubicBezTo>
                      <a:cubicBezTo>
                        <a:pt x="3" y="20"/>
                        <a:pt x="3" y="20"/>
                        <a:pt x="3" y="20"/>
                      </a:cubicBezTo>
                      <a:cubicBezTo>
                        <a:pt x="3" y="20"/>
                        <a:pt x="3" y="20"/>
                        <a:pt x="3" y="20"/>
                      </a:cubicBezTo>
                      <a:cubicBezTo>
                        <a:pt x="1" y="11"/>
                        <a:pt x="1" y="11"/>
                        <a:pt x="1" y="11"/>
                      </a:cubicBezTo>
                      <a:cubicBezTo>
                        <a:pt x="1" y="11"/>
                        <a:pt x="1" y="11"/>
                        <a:pt x="1" y="11"/>
                      </a:cubicBezTo>
                      <a:cubicBezTo>
                        <a:pt x="0" y="1"/>
                        <a:pt x="0" y="1"/>
                        <a:pt x="0" y="1"/>
                      </a:cubicBezTo>
                      <a:cubicBezTo>
                        <a:pt x="0" y="0"/>
                        <a:pt x="1" y="0"/>
                        <a:pt x="1" y="0"/>
                      </a:cubicBezTo>
                      <a:cubicBezTo>
                        <a:pt x="2" y="0"/>
                        <a:pt x="3" y="0"/>
                        <a:pt x="3" y="1"/>
                      </a:cubicBezTo>
                      <a:cubicBezTo>
                        <a:pt x="3" y="11"/>
                        <a:pt x="3" y="11"/>
                        <a:pt x="3" y="11"/>
                      </a:cubicBezTo>
                      <a:cubicBezTo>
                        <a:pt x="3" y="10"/>
                        <a:pt x="3" y="10"/>
                        <a:pt x="3" y="10"/>
                      </a:cubicBezTo>
                      <a:cubicBezTo>
                        <a:pt x="6" y="20"/>
                        <a:pt x="6" y="20"/>
                        <a:pt x="6" y="20"/>
                      </a:cubicBezTo>
                      <a:cubicBezTo>
                        <a:pt x="6" y="19"/>
                        <a:pt x="6" y="19"/>
                        <a:pt x="6" y="19"/>
                      </a:cubicBezTo>
                      <a:cubicBezTo>
                        <a:pt x="9" y="28"/>
                        <a:pt x="9" y="28"/>
                        <a:pt x="9" y="28"/>
                      </a:cubicBezTo>
                      <a:cubicBezTo>
                        <a:pt x="9" y="28"/>
                        <a:pt x="9" y="28"/>
                        <a:pt x="9" y="28"/>
                      </a:cubicBezTo>
                      <a:cubicBezTo>
                        <a:pt x="15" y="36"/>
                        <a:pt x="15" y="36"/>
                        <a:pt x="15" y="36"/>
                      </a:cubicBezTo>
                      <a:cubicBezTo>
                        <a:pt x="15" y="37"/>
                        <a:pt x="15" y="38"/>
                        <a:pt x="14" y="38"/>
                      </a:cubicBezTo>
                      <a:cubicBezTo>
                        <a:pt x="14" y="38"/>
                        <a:pt x="13" y="38"/>
                        <a:pt x="13" y="38"/>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67">
                  <a:extLst>
                    <a:ext uri="{FF2B5EF4-FFF2-40B4-BE49-F238E27FC236}">
                      <a16:creationId xmlns:a16="http://schemas.microsoft.com/office/drawing/2014/main" id="{59690299-C1E4-47C9-8683-A393C5FDAE51}"/>
                    </a:ext>
                  </a:extLst>
                </p:cNvPr>
                <p:cNvSpPr>
                  <a:spLocks/>
                </p:cNvSpPr>
                <p:nvPr/>
              </p:nvSpPr>
              <p:spPr bwMode="auto">
                <a:xfrm>
                  <a:off x="10890250" y="3803650"/>
                  <a:ext cx="90487" cy="101600"/>
                </a:xfrm>
                <a:custGeom>
                  <a:avLst/>
                  <a:gdLst>
                    <a:gd name="T0" fmla="*/ 0 w 57"/>
                    <a:gd name="T1" fmla="*/ 31 h 64"/>
                    <a:gd name="T2" fmla="*/ 3 w 57"/>
                    <a:gd name="T3" fmla="*/ 19 h 64"/>
                    <a:gd name="T4" fmla="*/ 10 w 57"/>
                    <a:gd name="T5" fmla="*/ 10 h 64"/>
                    <a:gd name="T6" fmla="*/ 17 w 57"/>
                    <a:gd name="T7" fmla="*/ 3 h 64"/>
                    <a:gd name="T8" fmla="*/ 29 w 57"/>
                    <a:gd name="T9" fmla="*/ 0 h 64"/>
                    <a:gd name="T10" fmla="*/ 41 w 57"/>
                    <a:gd name="T11" fmla="*/ 3 h 64"/>
                    <a:gd name="T12" fmla="*/ 50 w 57"/>
                    <a:gd name="T13" fmla="*/ 10 h 64"/>
                    <a:gd name="T14" fmla="*/ 55 w 57"/>
                    <a:gd name="T15" fmla="*/ 19 h 64"/>
                    <a:gd name="T16" fmla="*/ 57 w 57"/>
                    <a:gd name="T17" fmla="*/ 31 h 64"/>
                    <a:gd name="T18" fmla="*/ 55 w 57"/>
                    <a:gd name="T19" fmla="*/ 43 h 64"/>
                    <a:gd name="T20" fmla="*/ 50 w 57"/>
                    <a:gd name="T21" fmla="*/ 55 h 64"/>
                    <a:gd name="T22" fmla="*/ 41 w 57"/>
                    <a:gd name="T23" fmla="*/ 62 h 64"/>
                    <a:gd name="T24" fmla="*/ 29 w 57"/>
                    <a:gd name="T25" fmla="*/ 64 h 64"/>
                    <a:gd name="T26" fmla="*/ 17 w 57"/>
                    <a:gd name="T27" fmla="*/ 62 h 64"/>
                    <a:gd name="T28" fmla="*/ 10 w 57"/>
                    <a:gd name="T29" fmla="*/ 55 h 64"/>
                    <a:gd name="T30" fmla="*/ 3 w 57"/>
                    <a:gd name="T31" fmla="*/ 45 h 64"/>
                    <a:gd name="T32" fmla="*/ 0 w 57"/>
                    <a:gd name="T33" fmla="*/ 31 h 64"/>
                    <a:gd name="T34" fmla="*/ 0 w 57"/>
                    <a:gd name="T3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4">
                      <a:moveTo>
                        <a:pt x="0" y="31"/>
                      </a:moveTo>
                      <a:lnTo>
                        <a:pt x="3" y="19"/>
                      </a:lnTo>
                      <a:lnTo>
                        <a:pt x="10" y="10"/>
                      </a:lnTo>
                      <a:lnTo>
                        <a:pt x="17" y="3"/>
                      </a:lnTo>
                      <a:lnTo>
                        <a:pt x="29" y="0"/>
                      </a:lnTo>
                      <a:lnTo>
                        <a:pt x="41" y="3"/>
                      </a:lnTo>
                      <a:lnTo>
                        <a:pt x="50" y="10"/>
                      </a:lnTo>
                      <a:lnTo>
                        <a:pt x="55" y="19"/>
                      </a:lnTo>
                      <a:lnTo>
                        <a:pt x="57" y="31"/>
                      </a:lnTo>
                      <a:lnTo>
                        <a:pt x="55" y="43"/>
                      </a:lnTo>
                      <a:lnTo>
                        <a:pt x="50" y="55"/>
                      </a:lnTo>
                      <a:lnTo>
                        <a:pt x="41" y="62"/>
                      </a:lnTo>
                      <a:lnTo>
                        <a:pt x="29" y="64"/>
                      </a:lnTo>
                      <a:lnTo>
                        <a:pt x="17" y="62"/>
                      </a:lnTo>
                      <a:lnTo>
                        <a:pt x="10" y="55"/>
                      </a:lnTo>
                      <a:lnTo>
                        <a:pt x="3" y="45"/>
                      </a:lnTo>
                      <a:lnTo>
                        <a:pt x="0" y="31"/>
                      </a:lnTo>
                      <a:lnTo>
                        <a:pt x="0" y="31"/>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68">
                  <a:extLst>
                    <a:ext uri="{FF2B5EF4-FFF2-40B4-BE49-F238E27FC236}">
                      <a16:creationId xmlns:a16="http://schemas.microsoft.com/office/drawing/2014/main" id="{D03CC64D-D540-411A-99EB-6737B34128B2}"/>
                    </a:ext>
                  </a:extLst>
                </p:cNvPr>
                <p:cNvSpPr>
                  <a:spLocks/>
                </p:cNvSpPr>
                <p:nvPr/>
              </p:nvSpPr>
              <p:spPr bwMode="auto">
                <a:xfrm>
                  <a:off x="10845800" y="3481387"/>
                  <a:ext cx="90487" cy="96838"/>
                </a:xfrm>
                <a:custGeom>
                  <a:avLst/>
                  <a:gdLst>
                    <a:gd name="T0" fmla="*/ 0 w 57"/>
                    <a:gd name="T1" fmla="*/ 30 h 61"/>
                    <a:gd name="T2" fmla="*/ 2 w 57"/>
                    <a:gd name="T3" fmla="*/ 19 h 61"/>
                    <a:gd name="T4" fmla="*/ 7 w 57"/>
                    <a:gd name="T5" fmla="*/ 7 h 61"/>
                    <a:gd name="T6" fmla="*/ 17 w 57"/>
                    <a:gd name="T7" fmla="*/ 2 h 61"/>
                    <a:gd name="T8" fmla="*/ 28 w 57"/>
                    <a:gd name="T9" fmla="*/ 0 h 61"/>
                    <a:gd name="T10" fmla="*/ 38 w 57"/>
                    <a:gd name="T11" fmla="*/ 2 h 61"/>
                    <a:gd name="T12" fmla="*/ 47 w 57"/>
                    <a:gd name="T13" fmla="*/ 7 h 61"/>
                    <a:gd name="T14" fmla="*/ 55 w 57"/>
                    <a:gd name="T15" fmla="*/ 19 h 61"/>
                    <a:gd name="T16" fmla="*/ 57 w 57"/>
                    <a:gd name="T17" fmla="*/ 30 h 61"/>
                    <a:gd name="T18" fmla="*/ 55 w 57"/>
                    <a:gd name="T19" fmla="*/ 42 h 61"/>
                    <a:gd name="T20" fmla="*/ 47 w 57"/>
                    <a:gd name="T21" fmla="*/ 52 h 61"/>
                    <a:gd name="T22" fmla="*/ 38 w 57"/>
                    <a:gd name="T23" fmla="*/ 59 h 61"/>
                    <a:gd name="T24" fmla="*/ 28 w 57"/>
                    <a:gd name="T25" fmla="*/ 61 h 61"/>
                    <a:gd name="T26" fmla="*/ 17 w 57"/>
                    <a:gd name="T27" fmla="*/ 59 h 61"/>
                    <a:gd name="T28" fmla="*/ 7 w 57"/>
                    <a:gd name="T29" fmla="*/ 52 h 61"/>
                    <a:gd name="T30" fmla="*/ 2 w 57"/>
                    <a:gd name="T31" fmla="*/ 42 h 61"/>
                    <a:gd name="T32" fmla="*/ 0 w 57"/>
                    <a:gd name="T33" fmla="*/ 30 h 61"/>
                    <a:gd name="T34" fmla="*/ 0 w 57"/>
                    <a:gd name="T35"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1">
                      <a:moveTo>
                        <a:pt x="0" y="30"/>
                      </a:moveTo>
                      <a:lnTo>
                        <a:pt x="2" y="19"/>
                      </a:lnTo>
                      <a:lnTo>
                        <a:pt x="7" y="7"/>
                      </a:lnTo>
                      <a:lnTo>
                        <a:pt x="17" y="2"/>
                      </a:lnTo>
                      <a:lnTo>
                        <a:pt x="28" y="0"/>
                      </a:lnTo>
                      <a:lnTo>
                        <a:pt x="38" y="2"/>
                      </a:lnTo>
                      <a:lnTo>
                        <a:pt x="47" y="7"/>
                      </a:lnTo>
                      <a:lnTo>
                        <a:pt x="55" y="19"/>
                      </a:lnTo>
                      <a:lnTo>
                        <a:pt x="57" y="30"/>
                      </a:lnTo>
                      <a:lnTo>
                        <a:pt x="55" y="42"/>
                      </a:lnTo>
                      <a:lnTo>
                        <a:pt x="47" y="52"/>
                      </a:lnTo>
                      <a:lnTo>
                        <a:pt x="38" y="59"/>
                      </a:lnTo>
                      <a:lnTo>
                        <a:pt x="28" y="61"/>
                      </a:lnTo>
                      <a:lnTo>
                        <a:pt x="17" y="59"/>
                      </a:lnTo>
                      <a:lnTo>
                        <a:pt x="7" y="52"/>
                      </a:lnTo>
                      <a:lnTo>
                        <a:pt x="2" y="42"/>
                      </a:lnTo>
                      <a:lnTo>
                        <a:pt x="0" y="30"/>
                      </a:lnTo>
                      <a:lnTo>
                        <a:pt x="0" y="30"/>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69">
                  <a:extLst>
                    <a:ext uri="{FF2B5EF4-FFF2-40B4-BE49-F238E27FC236}">
                      <a16:creationId xmlns:a16="http://schemas.microsoft.com/office/drawing/2014/main" id="{0D77D0A7-2B5A-44D4-951C-5179844BAABC}"/>
                    </a:ext>
                  </a:extLst>
                </p:cNvPr>
                <p:cNvSpPr>
                  <a:spLocks/>
                </p:cNvSpPr>
                <p:nvPr/>
              </p:nvSpPr>
              <p:spPr bwMode="auto">
                <a:xfrm>
                  <a:off x="10512425" y="3616325"/>
                  <a:ext cx="96837" cy="96838"/>
                </a:xfrm>
                <a:custGeom>
                  <a:avLst/>
                  <a:gdLst>
                    <a:gd name="T0" fmla="*/ 0 w 61"/>
                    <a:gd name="T1" fmla="*/ 31 h 61"/>
                    <a:gd name="T2" fmla="*/ 2 w 61"/>
                    <a:gd name="T3" fmla="*/ 19 h 61"/>
                    <a:gd name="T4" fmla="*/ 9 w 61"/>
                    <a:gd name="T5" fmla="*/ 9 h 61"/>
                    <a:gd name="T6" fmla="*/ 19 w 61"/>
                    <a:gd name="T7" fmla="*/ 2 h 61"/>
                    <a:gd name="T8" fmla="*/ 30 w 61"/>
                    <a:gd name="T9" fmla="*/ 0 h 61"/>
                    <a:gd name="T10" fmla="*/ 42 w 61"/>
                    <a:gd name="T11" fmla="*/ 2 h 61"/>
                    <a:gd name="T12" fmla="*/ 52 w 61"/>
                    <a:gd name="T13" fmla="*/ 9 h 61"/>
                    <a:gd name="T14" fmla="*/ 59 w 61"/>
                    <a:gd name="T15" fmla="*/ 19 h 61"/>
                    <a:gd name="T16" fmla="*/ 61 w 61"/>
                    <a:gd name="T17" fmla="*/ 31 h 61"/>
                    <a:gd name="T18" fmla="*/ 59 w 61"/>
                    <a:gd name="T19" fmla="*/ 42 h 61"/>
                    <a:gd name="T20" fmla="*/ 52 w 61"/>
                    <a:gd name="T21" fmla="*/ 52 h 61"/>
                    <a:gd name="T22" fmla="*/ 42 w 61"/>
                    <a:gd name="T23" fmla="*/ 59 h 61"/>
                    <a:gd name="T24" fmla="*/ 30 w 61"/>
                    <a:gd name="T25" fmla="*/ 61 h 61"/>
                    <a:gd name="T26" fmla="*/ 19 w 61"/>
                    <a:gd name="T27" fmla="*/ 59 h 61"/>
                    <a:gd name="T28" fmla="*/ 9 w 61"/>
                    <a:gd name="T29" fmla="*/ 52 h 61"/>
                    <a:gd name="T30" fmla="*/ 2 w 61"/>
                    <a:gd name="T31" fmla="*/ 42 h 61"/>
                    <a:gd name="T32" fmla="*/ 0 w 61"/>
                    <a:gd name="T33" fmla="*/ 31 h 61"/>
                    <a:gd name="T34" fmla="*/ 0 w 61"/>
                    <a:gd name="T35"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61">
                      <a:moveTo>
                        <a:pt x="0" y="31"/>
                      </a:moveTo>
                      <a:lnTo>
                        <a:pt x="2" y="19"/>
                      </a:lnTo>
                      <a:lnTo>
                        <a:pt x="9" y="9"/>
                      </a:lnTo>
                      <a:lnTo>
                        <a:pt x="19" y="2"/>
                      </a:lnTo>
                      <a:lnTo>
                        <a:pt x="30" y="0"/>
                      </a:lnTo>
                      <a:lnTo>
                        <a:pt x="42" y="2"/>
                      </a:lnTo>
                      <a:lnTo>
                        <a:pt x="52" y="9"/>
                      </a:lnTo>
                      <a:lnTo>
                        <a:pt x="59" y="19"/>
                      </a:lnTo>
                      <a:lnTo>
                        <a:pt x="61" y="31"/>
                      </a:lnTo>
                      <a:lnTo>
                        <a:pt x="59" y="42"/>
                      </a:lnTo>
                      <a:lnTo>
                        <a:pt x="52" y="52"/>
                      </a:lnTo>
                      <a:lnTo>
                        <a:pt x="42" y="59"/>
                      </a:lnTo>
                      <a:lnTo>
                        <a:pt x="30" y="61"/>
                      </a:lnTo>
                      <a:lnTo>
                        <a:pt x="19" y="59"/>
                      </a:lnTo>
                      <a:lnTo>
                        <a:pt x="9" y="52"/>
                      </a:lnTo>
                      <a:lnTo>
                        <a:pt x="2" y="42"/>
                      </a:lnTo>
                      <a:lnTo>
                        <a:pt x="0" y="31"/>
                      </a:lnTo>
                      <a:lnTo>
                        <a:pt x="0" y="31"/>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70">
                  <a:extLst>
                    <a:ext uri="{FF2B5EF4-FFF2-40B4-BE49-F238E27FC236}">
                      <a16:creationId xmlns:a16="http://schemas.microsoft.com/office/drawing/2014/main" id="{D095C599-B6DA-4E16-9740-7D07440A6D3D}"/>
                    </a:ext>
                  </a:extLst>
                </p:cNvPr>
                <p:cNvSpPr>
                  <a:spLocks/>
                </p:cNvSpPr>
                <p:nvPr/>
              </p:nvSpPr>
              <p:spPr bwMode="auto">
                <a:xfrm>
                  <a:off x="10590212" y="3830637"/>
                  <a:ext cx="57150" cy="63500"/>
                </a:xfrm>
                <a:custGeom>
                  <a:avLst/>
                  <a:gdLst>
                    <a:gd name="T0" fmla="*/ 0 w 36"/>
                    <a:gd name="T1" fmla="*/ 21 h 40"/>
                    <a:gd name="T2" fmla="*/ 5 w 36"/>
                    <a:gd name="T3" fmla="*/ 7 h 40"/>
                    <a:gd name="T4" fmla="*/ 12 w 36"/>
                    <a:gd name="T5" fmla="*/ 2 h 40"/>
                    <a:gd name="T6" fmla="*/ 19 w 36"/>
                    <a:gd name="T7" fmla="*/ 0 h 40"/>
                    <a:gd name="T8" fmla="*/ 24 w 36"/>
                    <a:gd name="T9" fmla="*/ 2 h 40"/>
                    <a:gd name="T10" fmla="*/ 31 w 36"/>
                    <a:gd name="T11" fmla="*/ 7 h 40"/>
                    <a:gd name="T12" fmla="*/ 33 w 36"/>
                    <a:gd name="T13" fmla="*/ 14 h 40"/>
                    <a:gd name="T14" fmla="*/ 36 w 36"/>
                    <a:gd name="T15" fmla="*/ 21 h 40"/>
                    <a:gd name="T16" fmla="*/ 33 w 36"/>
                    <a:gd name="T17" fmla="*/ 28 h 40"/>
                    <a:gd name="T18" fmla="*/ 31 w 36"/>
                    <a:gd name="T19" fmla="*/ 35 h 40"/>
                    <a:gd name="T20" fmla="*/ 24 w 36"/>
                    <a:gd name="T21" fmla="*/ 40 h 40"/>
                    <a:gd name="T22" fmla="*/ 19 w 36"/>
                    <a:gd name="T23" fmla="*/ 40 h 40"/>
                    <a:gd name="T24" fmla="*/ 12 w 36"/>
                    <a:gd name="T25" fmla="*/ 40 h 40"/>
                    <a:gd name="T26" fmla="*/ 5 w 36"/>
                    <a:gd name="T27" fmla="*/ 35 h 40"/>
                    <a:gd name="T28" fmla="*/ 0 w 36"/>
                    <a:gd name="T29" fmla="*/ 21 h 40"/>
                    <a:gd name="T30" fmla="*/ 0 w 36"/>
                    <a:gd name="T3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0">
                      <a:moveTo>
                        <a:pt x="0" y="21"/>
                      </a:moveTo>
                      <a:lnTo>
                        <a:pt x="5" y="7"/>
                      </a:lnTo>
                      <a:lnTo>
                        <a:pt x="12" y="2"/>
                      </a:lnTo>
                      <a:lnTo>
                        <a:pt x="19" y="0"/>
                      </a:lnTo>
                      <a:lnTo>
                        <a:pt x="24" y="2"/>
                      </a:lnTo>
                      <a:lnTo>
                        <a:pt x="31" y="7"/>
                      </a:lnTo>
                      <a:lnTo>
                        <a:pt x="33" y="14"/>
                      </a:lnTo>
                      <a:lnTo>
                        <a:pt x="36" y="21"/>
                      </a:lnTo>
                      <a:lnTo>
                        <a:pt x="33" y="28"/>
                      </a:lnTo>
                      <a:lnTo>
                        <a:pt x="31" y="35"/>
                      </a:lnTo>
                      <a:lnTo>
                        <a:pt x="24" y="40"/>
                      </a:lnTo>
                      <a:lnTo>
                        <a:pt x="19" y="40"/>
                      </a:lnTo>
                      <a:lnTo>
                        <a:pt x="12" y="40"/>
                      </a:lnTo>
                      <a:lnTo>
                        <a:pt x="5" y="35"/>
                      </a:lnTo>
                      <a:lnTo>
                        <a:pt x="0" y="21"/>
                      </a:lnTo>
                      <a:lnTo>
                        <a:pt x="0" y="21"/>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71">
                  <a:extLst>
                    <a:ext uri="{FF2B5EF4-FFF2-40B4-BE49-F238E27FC236}">
                      <a16:creationId xmlns:a16="http://schemas.microsoft.com/office/drawing/2014/main" id="{05B11E17-4E6E-4419-8039-079CADAC198A}"/>
                    </a:ext>
                  </a:extLst>
                </p:cNvPr>
                <p:cNvSpPr>
                  <a:spLocks/>
                </p:cNvSpPr>
                <p:nvPr/>
              </p:nvSpPr>
              <p:spPr bwMode="auto">
                <a:xfrm>
                  <a:off x="10636250" y="3487737"/>
                  <a:ext cx="74612" cy="65088"/>
                </a:xfrm>
                <a:custGeom>
                  <a:avLst/>
                  <a:gdLst>
                    <a:gd name="T0" fmla="*/ 0 w 47"/>
                    <a:gd name="T1" fmla="*/ 19 h 41"/>
                    <a:gd name="T2" fmla="*/ 2 w 47"/>
                    <a:gd name="T3" fmla="*/ 12 h 41"/>
                    <a:gd name="T4" fmla="*/ 9 w 47"/>
                    <a:gd name="T5" fmla="*/ 5 h 41"/>
                    <a:gd name="T6" fmla="*/ 16 w 47"/>
                    <a:gd name="T7" fmla="*/ 3 h 41"/>
                    <a:gd name="T8" fmla="*/ 26 w 47"/>
                    <a:gd name="T9" fmla="*/ 0 h 41"/>
                    <a:gd name="T10" fmla="*/ 33 w 47"/>
                    <a:gd name="T11" fmla="*/ 3 h 41"/>
                    <a:gd name="T12" fmla="*/ 40 w 47"/>
                    <a:gd name="T13" fmla="*/ 5 h 41"/>
                    <a:gd name="T14" fmla="*/ 45 w 47"/>
                    <a:gd name="T15" fmla="*/ 12 h 41"/>
                    <a:gd name="T16" fmla="*/ 47 w 47"/>
                    <a:gd name="T17" fmla="*/ 19 h 41"/>
                    <a:gd name="T18" fmla="*/ 45 w 47"/>
                    <a:gd name="T19" fmla="*/ 29 h 41"/>
                    <a:gd name="T20" fmla="*/ 40 w 47"/>
                    <a:gd name="T21" fmla="*/ 36 h 41"/>
                    <a:gd name="T22" fmla="*/ 33 w 47"/>
                    <a:gd name="T23" fmla="*/ 38 h 41"/>
                    <a:gd name="T24" fmla="*/ 26 w 47"/>
                    <a:gd name="T25" fmla="*/ 41 h 41"/>
                    <a:gd name="T26" fmla="*/ 16 w 47"/>
                    <a:gd name="T27" fmla="*/ 38 h 41"/>
                    <a:gd name="T28" fmla="*/ 9 w 47"/>
                    <a:gd name="T29" fmla="*/ 36 h 41"/>
                    <a:gd name="T30" fmla="*/ 2 w 47"/>
                    <a:gd name="T31" fmla="*/ 29 h 41"/>
                    <a:gd name="T32" fmla="*/ 0 w 47"/>
                    <a:gd name="T33" fmla="*/ 19 h 41"/>
                    <a:gd name="T34" fmla="*/ 0 w 47"/>
                    <a:gd name="T35"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41">
                      <a:moveTo>
                        <a:pt x="0" y="19"/>
                      </a:moveTo>
                      <a:lnTo>
                        <a:pt x="2" y="12"/>
                      </a:lnTo>
                      <a:lnTo>
                        <a:pt x="9" y="5"/>
                      </a:lnTo>
                      <a:lnTo>
                        <a:pt x="16" y="3"/>
                      </a:lnTo>
                      <a:lnTo>
                        <a:pt x="26" y="0"/>
                      </a:lnTo>
                      <a:lnTo>
                        <a:pt x="33" y="3"/>
                      </a:lnTo>
                      <a:lnTo>
                        <a:pt x="40" y="5"/>
                      </a:lnTo>
                      <a:lnTo>
                        <a:pt x="45" y="12"/>
                      </a:lnTo>
                      <a:lnTo>
                        <a:pt x="47" y="19"/>
                      </a:lnTo>
                      <a:lnTo>
                        <a:pt x="45" y="29"/>
                      </a:lnTo>
                      <a:lnTo>
                        <a:pt x="40" y="36"/>
                      </a:lnTo>
                      <a:lnTo>
                        <a:pt x="33" y="38"/>
                      </a:lnTo>
                      <a:lnTo>
                        <a:pt x="26" y="41"/>
                      </a:lnTo>
                      <a:lnTo>
                        <a:pt x="16" y="38"/>
                      </a:lnTo>
                      <a:lnTo>
                        <a:pt x="9" y="36"/>
                      </a:lnTo>
                      <a:lnTo>
                        <a:pt x="2" y="29"/>
                      </a:lnTo>
                      <a:lnTo>
                        <a:pt x="0" y="19"/>
                      </a:lnTo>
                      <a:lnTo>
                        <a:pt x="0" y="19"/>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72">
                  <a:extLst>
                    <a:ext uri="{FF2B5EF4-FFF2-40B4-BE49-F238E27FC236}">
                      <a16:creationId xmlns:a16="http://schemas.microsoft.com/office/drawing/2014/main" id="{93966293-3FED-45D8-983A-1CF341760868}"/>
                    </a:ext>
                  </a:extLst>
                </p:cNvPr>
                <p:cNvSpPr>
                  <a:spLocks/>
                </p:cNvSpPr>
                <p:nvPr/>
              </p:nvSpPr>
              <p:spPr bwMode="auto">
                <a:xfrm>
                  <a:off x="10955337" y="3641725"/>
                  <a:ext cx="71437" cy="65088"/>
                </a:xfrm>
                <a:custGeom>
                  <a:avLst/>
                  <a:gdLst>
                    <a:gd name="T0" fmla="*/ 0 w 45"/>
                    <a:gd name="T1" fmla="*/ 22 h 41"/>
                    <a:gd name="T2" fmla="*/ 2 w 45"/>
                    <a:gd name="T3" fmla="*/ 12 h 41"/>
                    <a:gd name="T4" fmla="*/ 7 w 45"/>
                    <a:gd name="T5" fmla="*/ 5 h 41"/>
                    <a:gd name="T6" fmla="*/ 14 w 45"/>
                    <a:gd name="T7" fmla="*/ 3 h 41"/>
                    <a:gd name="T8" fmla="*/ 21 w 45"/>
                    <a:gd name="T9" fmla="*/ 0 h 41"/>
                    <a:gd name="T10" fmla="*/ 30 w 45"/>
                    <a:gd name="T11" fmla="*/ 3 h 41"/>
                    <a:gd name="T12" fmla="*/ 38 w 45"/>
                    <a:gd name="T13" fmla="*/ 5 h 41"/>
                    <a:gd name="T14" fmla="*/ 42 w 45"/>
                    <a:gd name="T15" fmla="*/ 12 h 41"/>
                    <a:gd name="T16" fmla="*/ 45 w 45"/>
                    <a:gd name="T17" fmla="*/ 22 h 41"/>
                    <a:gd name="T18" fmla="*/ 42 w 45"/>
                    <a:gd name="T19" fmla="*/ 29 h 41"/>
                    <a:gd name="T20" fmla="*/ 38 w 45"/>
                    <a:gd name="T21" fmla="*/ 34 h 41"/>
                    <a:gd name="T22" fmla="*/ 30 w 45"/>
                    <a:gd name="T23" fmla="*/ 38 h 41"/>
                    <a:gd name="T24" fmla="*/ 21 w 45"/>
                    <a:gd name="T25" fmla="*/ 41 h 41"/>
                    <a:gd name="T26" fmla="*/ 14 w 45"/>
                    <a:gd name="T27" fmla="*/ 38 h 41"/>
                    <a:gd name="T28" fmla="*/ 7 w 45"/>
                    <a:gd name="T29" fmla="*/ 34 h 41"/>
                    <a:gd name="T30" fmla="*/ 2 w 45"/>
                    <a:gd name="T31" fmla="*/ 29 h 41"/>
                    <a:gd name="T32" fmla="*/ 0 w 45"/>
                    <a:gd name="T33" fmla="*/ 22 h 41"/>
                    <a:gd name="T34" fmla="*/ 0 w 45"/>
                    <a:gd name="T35"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41">
                      <a:moveTo>
                        <a:pt x="0" y="22"/>
                      </a:moveTo>
                      <a:lnTo>
                        <a:pt x="2" y="12"/>
                      </a:lnTo>
                      <a:lnTo>
                        <a:pt x="7" y="5"/>
                      </a:lnTo>
                      <a:lnTo>
                        <a:pt x="14" y="3"/>
                      </a:lnTo>
                      <a:lnTo>
                        <a:pt x="21" y="0"/>
                      </a:lnTo>
                      <a:lnTo>
                        <a:pt x="30" y="3"/>
                      </a:lnTo>
                      <a:lnTo>
                        <a:pt x="38" y="5"/>
                      </a:lnTo>
                      <a:lnTo>
                        <a:pt x="42" y="12"/>
                      </a:lnTo>
                      <a:lnTo>
                        <a:pt x="45" y="22"/>
                      </a:lnTo>
                      <a:lnTo>
                        <a:pt x="42" y="29"/>
                      </a:lnTo>
                      <a:lnTo>
                        <a:pt x="38" y="34"/>
                      </a:lnTo>
                      <a:lnTo>
                        <a:pt x="30" y="38"/>
                      </a:lnTo>
                      <a:lnTo>
                        <a:pt x="21" y="41"/>
                      </a:lnTo>
                      <a:lnTo>
                        <a:pt x="14" y="38"/>
                      </a:lnTo>
                      <a:lnTo>
                        <a:pt x="7" y="34"/>
                      </a:lnTo>
                      <a:lnTo>
                        <a:pt x="2" y="29"/>
                      </a:lnTo>
                      <a:lnTo>
                        <a:pt x="0" y="22"/>
                      </a:lnTo>
                      <a:lnTo>
                        <a:pt x="0" y="22"/>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3">
                  <a:extLst>
                    <a:ext uri="{FF2B5EF4-FFF2-40B4-BE49-F238E27FC236}">
                      <a16:creationId xmlns:a16="http://schemas.microsoft.com/office/drawing/2014/main" id="{DFE28EE7-34DB-48EB-BDD5-C261E82D17B9}"/>
                    </a:ext>
                  </a:extLst>
                </p:cNvPr>
                <p:cNvSpPr>
                  <a:spLocks/>
                </p:cNvSpPr>
                <p:nvPr/>
              </p:nvSpPr>
              <p:spPr bwMode="auto">
                <a:xfrm>
                  <a:off x="10691812" y="3533775"/>
                  <a:ext cx="225425" cy="280988"/>
                </a:xfrm>
                <a:custGeom>
                  <a:avLst/>
                  <a:gdLst>
                    <a:gd name="T0" fmla="*/ 2 w 60"/>
                    <a:gd name="T1" fmla="*/ 0 h 75"/>
                    <a:gd name="T2" fmla="*/ 19 w 60"/>
                    <a:gd name="T3" fmla="*/ 18 h 75"/>
                    <a:gd name="T4" fmla="*/ 34 w 60"/>
                    <a:gd name="T5" fmla="*/ 36 h 75"/>
                    <a:gd name="T6" fmla="*/ 47 w 60"/>
                    <a:gd name="T7" fmla="*/ 54 h 75"/>
                    <a:gd name="T8" fmla="*/ 60 w 60"/>
                    <a:gd name="T9" fmla="*/ 73 h 75"/>
                    <a:gd name="T10" fmla="*/ 60 w 60"/>
                    <a:gd name="T11" fmla="*/ 74 h 75"/>
                    <a:gd name="T12" fmla="*/ 58 w 60"/>
                    <a:gd name="T13" fmla="*/ 74 h 75"/>
                    <a:gd name="T14" fmla="*/ 45 w 60"/>
                    <a:gd name="T15" fmla="*/ 55 h 75"/>
                    <a:gd name="T16" fmla="*/ 32 w 60"/>
                    <a:gd name="T17" fmla="*/ 38 h 75"/>
                    <a:gd name="T18" fmla="*/ 18 w 60"/>
                    <a:gd name="T19" fmla="*/ 20 h 75"/>
                    <a:gd name="T20" fmla="*/ 0 w 60"/>
                    <a:gd name="T21" fmla="*/ 2 h 75"/>
                    <a:gd name="T22" fmla="*/ 0 w 60"/>
                    <a:gd name="T23" fmla="*/ 0 h 75"/>
                    <a:gd name="T24" fmla="*/ 2 w 60"/>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5">
                      <a:moveTo>
                        <a:pt x="2" y="0"/>
                      </a:moveTo>
                      <a:cubicBezTo>
                        <a:pt x="19" y="18"/>
                        <a:pt x="19" y="18"/>
                        <a:pt x="19" y="18"/>
                      </a:cubicBezTo>
                      <a:cubicBezTo>
                        <a:pt x="34" y="36"/>
                        <a:pt x="34" y="36"/>
                        <a:pt x="34" y="36"/>
                      </a:cubicBezTo>
                      <a:cubicBezTo>
                        <a:pt x="47" y="54"/>
                        <a:pt x="47" y="54"/>
                        <a:pt x="47" y="54"/>
                      </a:cubicBezTo>
                      <a:cubicBezTo>
                        <a:pt x="60" y="73"/>
                        <a:pt x="60" y="73"/>
                        <a:pt x="60" y="73"/>
                      </a:cubicBezTo>
                      <a:cubicBezTo>
                        <a:pt x="60" y="73"/>
                        <a:pt x="60" y="74"/>
                        <a:pt x="60" y="74"/>
                      </a:cubicBezTo>
                      <a:cubicBezTo>
                        <a:pt x="59" y="75"/>
                        <a:pt x="58" y="75"/>
                        <a:pt x="58" y="74"/>
                      </a:cubicBezTo>
                      <a:cubicBezTo>
                        <a:pt x="45" y="55"/>
                        <a:pt x="45" y="55"/>
                        <a:pt x="45" y="55"/>
                      </a:cubicBezTo>
                      <a:cubicBezTo>
                        <a:pt x="32" y="38"/>
                        <a:pt x="32" y="38"/>
                        <a:pt x="32" y="38"/>
                      </a:cubicBezTo>
                      <a:cubicBezTo>
                        <a:pt x="18" y="20"/>
                        <a:pt x="18" y="20"/>
                        <a:pt x="18" y="20"/>
                      </a:cubicBezTo>
                      <a:cubicBezTo>
                        <a:pt x="0" y="2"/>
                        <a:pt x="0" y="2"/>
                        <a:pt x="0" y="2"/>
                      </a:cubicBezTo>
                      <a:cubicBezTo>
                        <a:pt x="0" y="2"/>
                        <a:pt x="0" y="1"/>
                        <a:pt x="0" y="0"/>
                      </a:cubicBezTo>
                      <a:cubicBezTo>
                        <a:pt x="1" y="0"/>
                        <a:pt x="1" y="0"/>
                        <a:pt x="2" y="0"/>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74">
                  <a:extLst>
                    <a:ext uri="{FF2B5EF4-FFF2-40B4-BE49-F238E27FC236}">
                      <a16:creationId xmlns:a16="http://schemas.microsoft.com/office/drawing/2014/main" id="{CA173C6B-8E71-437E-A19E-FB6ED09C0898}"/>
                    </a:ext>
                  </a:extLst>
                </p:cNvPr>
                <p:cNvSpPr>
                  <a:spLocks/>
                </p:cNvSpPr>
                <p:nvPr/>
              </p:nvSpPr>
              <p:spPr bwMode="auto">
                <a:xfrm>
                  <a:off x="10620375" y="3540125"/>
                  <a:ext cx="52387" cy="301625"/>
                </a:xfrm>
                <a:custGeom>
                  <a:avLst/>
                  <a:gdLst>
                    <a:gd name="T0" fmla="*/ 14 w 14"/>
                    <a:gd name="T1" fmla="*/ 2 h 80"/>
                    <a:gd name="T2" fmla="*/ 2 w 14"/>
                    <a:gd name="T3" fmla="*/ 79 h 80"/>
                    <a:gd name="T4" fmla="*/ 1 w 14"/>
                    <a:gd name="T5" fmla="*/ 80 h 80"/>
                    <a:gd name="T6" fmla="*/ 0 w 14"/>
                    <a:gd name="T7" fmla="*/ 78 h 80"/>
                    <a:gd name="T8" fmla="*/ 12 w 14"/>
                    <a:gd name="T9" fmla="*/ 1 h 80"/>
                    <a:gd name="T10" fmla="*/ 13 w 14"/>
                    <a:gd name="T11" fmla="*/ 1 h 80"/>
                    <a:gd name="T12" fmla="*/ 14 w 14"/>
                    <a:gd name="T13" fmla="*/ 2 h 80"/>
                  </a:gdLst>
                  <a:ahLst/>
                  <a:cxnLst>
                    <a:cxn ang="0">
                      <a:pos x="T0" y="T1"/>
                    </a:cxn>
                    <a:cxn ang="0">
                      <a:pos x="T2" y="T3"/>
                    </a:cxn>
                    <a:cxn ang="0">
                      <a:pos x="T4" y="T5"/>
                    </a:cxn>
                    <a:cxn ang="0">
                      <a:pos x="T6" y="T7"/>
                    </a:cxn>
                    <a:cxn ang="0">
                      <a:pos x="T8" y="T9"/>
                    </a:cxn>
                    <a:cxn ang="0">
                      <a:pos x="T10" y="T11"/>
                    </a:cxn>
                    <a:cxn ang="0">
                      <a:pos x="T12" y="T13"/>
                    </a:cxn>
                  </a:cxnLst>
                  <a:rect l="0" t="0" r="r" b="b"/>
                  <a:pathLst>
                    <a:path w="14" h="80">
                      <a:moveTo>
                        <a:pt x="14" y="2"/>
                      </a:moveTo>
                      <a:cubicBezTo>
                        <a:pt x="2" y="79"/>
                        <a:pt x="2" y="79"/>
                        <a:pt x="2" y="79"/>
                      </a:cubicBezTo>
                      <a:cubicBezTo>
                        <a:pt x="2" y="79"/>
                        <a:pt x="1" y="80"/>
                        <a:pt x="1" y="80"/>
                      </a:cubicBezTo>
                      <a:cubicBezTo>
                        <a:pt x="0" y="80"/>
                        <a:pt x="0" y="79"/>
                        <a:pt x="0" y="78"/>
                      </a:cubicBezTo>
                      <a:cubicBezTo>
                        <a:pt x="12" y="1"/>
                        <a:pt x="12" y="1"/>
                        <a:pt x="12" y="1"/>
                      </a:cubicBezTo>
                      <a:cubicBezTo>
                        <a:pt x="12" y="1"/>
                        <a:pt x="12" y="0"/>
                        <a:pt x="13" y="1"/>
                      </a:cubicBezTo>
                      <a:cubicBezTo>
                        <a:pt x="14" y="1"/>
                        <a:pt x="14" y="1"/>
                        <a:pt x="14" y="2"/>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75">
                  <a:extLst>
                    <a:ext uri="{FF2B5EF4-FFF2-40B4-BE49-F238E27FC236}">
                      <a16:creationId xmlns:a16="http://schemas.microsoft.com/office/drawing/2014/main" id="{E81C0574-3BB7-40E8-9114-CE4A7E704FBC}"/>
                    </a:ext>
                  </a:extLst>
                </p:cNvPr>
                <p:cNvSpPr>
                  <a:spLocks/>
                </p:cNvSpPr>
                <p:nvPr/>
              </p:nvSpPr>
              <p:spPr bwMode="auto">
                <a:xfrm>
                  <a:off x="10590212" y="3540125"/>
                  <a:ext cx="263525" cy="114300"/>
                </a:xfrm>
                <a:custGeom>
                  <a:avLst/>
                  <a:gdLst>
                    <a:gd name="T0" fmla="*/ 1 w 70"/>
                    <a:gd name="T1" fmla="*/ 27 h 30"/>
                    <a:gd name="T2" fmla="*/ 16 w 70"/>
                    <a:gd name="T3" fmla="*/ 19 h 30"/>
                    <a:gd name="T4" fmla="*/ 33 w 70"/>
                    <a:gd name="T5" fmla="*/ 12 h 30"/>
                    <a:gd name="T6" fmla="*/ 50 w 70"/>
                    <a:gd name="T7" fmla="*/ 6 h 30"/>
                    <a:gd name="T8" fmla="*/ 69 w 70"/>
                    <a:gd name="T9" fmla="*/ 1 h 30"/>
                    <a:gd name="T10" fmla="*/ 70 w 70"/>
                    <a:gd name="T11" fmla="*/ 1 h 30"/>
                    <a:gd name="T12" fmla="*/ 69 w 70"/>
                    <a:gd name="T13" fmla="*/ 3 h 30"/>
                    <a:gd name="T14" fmla="*/ 51 w 70"/>
                    <a:gd name="T15" fmla="*/ 8 h 30"/>
                    <a:gd name="T16" fmla="*/ 34 w 70"/>
                    <a:gd name="T17" fmla="*/ 14 h 30"/>
                    <a:gd name="T18" fmla="*/ 17 w 70"/>
                    <a:gd name="T19" fmla="*/ 21 h 30"/>
                    <a:gd name="T20" fmla="*/ 2 w 70"/>
                    <a:gd name="T21" fmla="*/ 29 h 30"/>
                    <a:gd name="T22" fmla="*/ 0 w 70"/>
                    <a:gd name="T23" fmla="*/ 29 h 30"/>
                    <a:gd name="T24" fmla="*/ 1 w 70"/>
                    <a:gd name="T25"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0">
                      <a:moveTo>
                        <a:pt x="1" y="27"/>
                      </a:moveTo>
                      <a:cubicBezTo>
                        <a:pt x="16" y="19"/>
                        <a:pt x="16" y="19"/>
                        <a:pt x="16" y="19"/>
                      </a:cubicBezTo>
                      <a:cubicBezTo>
                        <a:pt x="33" y="12"/>
                        <a:pt x="33" y="12"/>
                        <a:pt x="33" y="12"/>
                      </a:cubicBezTo>
                      <a:cubicBezTo>
                        <a:pt x="50" y="6"/>
                        <a:pt x="50" y="6"/>
                        <a:pt x="50" y="6"/>
                      </a:cubicBezTo>
                      <a:cubicBezTo>
                        <a:pt x="69" y="1"/>
                        <a:pt x="69" y="1"/>
                        <a:pt x="69" y="1"/>
                      </a:cubicBezTo>
                      <a:cubicBezTo>
                        <a:pt x="69" y="0"/>
                        <a:pt x="70" y="1"/>
                        <a:pt x="70" y="1"/>
                      </a:cubicBezTo>
                      <a:cubicBezTo>
                        <a:pt x="70" y="2"/>
                        <a:pt x="70" y="3"/>
                        <a:pt x="69" y="3"/>
                      </a:cubicBezTo>
                      <a:cubicBezTo>
                        <a:pt x="51" y="8"/>
                        <a:pt x="51" y="8"/>
                        <a:pt x="51" y="8"/>
                      </a:cubicBezTo>
                      <a:cubicBezTo>
                        <a:pt x="34" y="14"/>
                        <a:pt x="34" y="14"/>
                        <a:pt x="34" y="14"/>
                      </a:cubicBezTo>
                      <a:cubicBezTo>
                        <a:pt x="17" y="21"/>
                        <a:pt x="17" y="21"/>
                        <a:pt x="17" y="21"/>
                      </a:cubicBezTo>
                      <a:cubicBezTo>
                        <a:pt x="2" y="29"/>
                        <a:pt x="2" y="29"/>
                        <a:pt x="2" y="29"/>
                      </a:cubicBezTo>
                      <a:cubicBezTo>
                        <a:pt x="2" y="30"/>
                        <a:pt x="1" y="29"/>
                        <a:pt x="0" y="29"/>
                      </a:cubicBezTo>
                      <a:cubicBezTo>
                        <a:pt x="0" y="28"/>
                        <a:pt x="0" y="27"/>
                        <a:pt x="1" y="27"/>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76">
                  <a:extLst>
                    <a:ext uri="{FF2B5EF4-FFF2-40B4-BE49-F238E27FC236}">
                      <a16:creationId xmlns:a16="http://schemas.microsoft.com/office/drawing/2014/main" id="{DE13197C-0469-4340-8A34-2B77E40090E1}"/>
                    </a:ext>
                  </a:extLst>
                </p:cNvPr>
                <p:cNvSpPr>
                  <a:spLocks/>
                </p:cNvSpPr>
                <p:nvPr/>
              </p:nvSpPr>
              <p:spPr bwMode="auto">
                <a:xfrm>
                  <a:off x="10601325" y="3646487"/>
                  <a:ext cx="360362" cy="33338"/>
                </a:xfrm>
                <a:custGeom>
                  <a:avLst/>
                  <a:gdLst>
                    <a:gd name="T0" fmla="*/ 1 w 96"/>
                    <a:gd name="T1" fmla="*/ 4 h 9"/>
                    <a:gd name="T2" fmla="*/ 24 w 96"/>
                    <a:gd name="T3" fmla="*/ 1 h 9"/>
                    <a:gd name="T4" fmla="*/ 48 w 96"/>
                    <a:gd name="T5" fmla="*/ 0 h 9"/>
                    <a:gd name="T6" fmla="*/ 71 w 96"/>
                    <a:gd name="T7" fmla="*/ 2 h 9"/>
                    <a:gd name="T8" fmla="*/ 95 w 96"/>
                    <a:gd name="T9" fmla="*/ 6 h 9"/>
                    <a:gd name="T10" fmla="*/ 96 w 96"/>
                    <a:gd name="T11" fmla="*/ 8 h 9"/>
                    <a:gd name="T12" fmla="*/ 95 w 96"/>
                    <a:gd name="T13" fmla="*/ 8 h 9"/>
                    <a:gd name="T14" fmla="*/ 71 w 96"/>
                    <a:gd name="T15" fmla="*/ 4 h 9"/>
                    <a:gd name="T16" fmla="*/ 48 w 96"/>
                    <a:gd name="T17" fmla="*/ 3 h 9"/>
                    <a:gd name="T18" fmla="*/ 25 w 96"/>
                    <a:gd name="T19" fmla="*/ 3 h 9"/>
                    <a:gd name="T20" fmla="*/ 1 w 96"/>
                    <a:gd name="T21" fmla="*/ 6 h 9"/>
                    <a:gd name="T22" fmla="*/ 0 w 96"/>
                    <a:gd name="T23" fmla="*/ 5 h 9"/>
                    <a:gd name="T24" fmla="*/ 1 w 96"/>
                    <a:gd name="T2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
                      <a:moveTo>
                        <a:pt x="1" y="4"/>
                      </a:moveTo>
                      <a:cubicBezTo>
                        <a:pt x="24" y="1"/>
                        <a:pt x="24" y="1"/>
                        <a:pt x="24" y="1"/>
                      </a:cubicBezTo>
                      <a:cubicBezTo>
                        <a:pt x="48" y="0"/>
                        <a:pt x="48" y="0"/>
                        <a:pt x="48" y="0"/>
                      </a:cubicBezTo>
                      <a:cubicBezTo>
                        <a:pt x="71" y="2"/>
                        <a:pt x="71" y="2"/>
                        <a:pt x="71" y="2"/>
                      </a:cubicBezTo>
                      <a:cubicBezTo>
                        <a:pt x="95" y="6"/>
                        <a:pt x="95" y="6"/>
                        <a:pt x="95" y="6"/>
                      </a:cubicBezTo>
                      <a:cubicBezTo>
                        <a:pt x="96" y="6"/>
                        <a:pt x="96" y="7"/>
                        <a:pt x="96" y="8"/>
                      </a:cubicBezTo>
                      <a:cubicBezTo>
                        <a:pt x="96" y="8"/>
                        <a:pt x="95" y="9"/>
                        <a:pt x="95" y="8"/>
                      </a:cubicBezTo>
                      <a:cubicBezTo>
                        <a:pt x="71" y="4"/>
                        <a:pt x="71" y="4"/>
                        <a:pt x="71" y="4"/>
                      </a:cubicBezTo>
                      <a:cubicBezTo>
                        <a:pt x="48" y="3"/>
                        <a:pt x="48" y="3"/>
                        <a:pt x="48" y="3"/>
                      </a:cubicBezTo>
                      <a:cubicBezTo>
                        <a:pt x="25" y="3"/>
                        <a:pt x="25" y="3"/>
                        <a:pt x="25" y="3"/>
                      </a:cubicBezTo>
                      <a:cubicBezTo>
                        <a:pt x="1" y="6"/>
                        <a:pt x="1" y="6"/>
                        <a:pt x="1" y="6"/>
                      </a:cubicBezTo>
                      <a:cubicBezTo>
                        <a:pt x="0" y="6"/>
                        <a:pt x="0" y="6"/>
                        <a:pt x="0" y="5"/>
                      </a:cubicBezTo>
                      <a:cubicBezTo>
                        <a:pt x="0" y="4"/>
                        <a:pt x="0" y="4"/>
                        <a:pt x="1" y="4"/>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77">
                  <a:extLst>
                    <a:ext uri="{FF2B5EF4-FFF2-40B4-BE49-F238E27FC236}">
                      <a16:creationId xmlns:a16="http://schemas.microsoft.com/office/drawing/2014/main" id="{9CED50A2-69E0-4FE7-A8D7-F540B6B0EF34}"/>
                    </a:ext>
                  </a:extLst>
                </p:cNvPr>
                <p:cNvSpPr>
                  <a:spLocks/>
                </p:cNvSpPr>
                <p:nvPr/>
              </p:nvSpPr>
              <p:spPr bwMode="auto">
                <a:xfrm>
                  <a:off x="10571162" y="3706812"/>
                  <a:ext cx="112712" cy="96838"/>
                </a:xfrm>
                <a:custGeom>
                  <a:avLst/>
                  <a:gdLst>
                    <a:gd name="T0" fmla="*/ 3 w 30"/>
                    <a:gd name="T1" fmla="*/ 0 h 26"/>
                    <a:gd name="T2" fmla="*/ 14 w 30"/>
                    <a:gd name="T3" fmla="*/ 13 h 26"/>
                    <a:gd name="T4" fmla="*/ 14 w 30"/>
                    <a:gd name="T5" fmla="*/ 13 h 26"/>
                    <a:gd name="T6" fmla="*/ 29 w 30"/>
                    <a:gd name="T7" fmla="*/ 24 h 26"/>
                    <a:gd name="T8" fmla="*/ 29 w 30"/>
                    <a:gd name="T9" fmla="*/ 26 h 26"/>
                    <a:gd name="T10" fmla="*/ 28 w 30"/>
                    <a:gd name="T11" fmla="*/ 26 h 26"/>
                    <a:gd name="T12" fmla="*/ 13 w 30"/>
                    <a:gd name="T13" fmla="*/ 15 h 26"/>
                    <a:gd name="T14" fmla="*/ 13 w 30"/>
                    <a:gd name="T15" fmla="*/ 14 h 26"/>
                    <a:gd name="T16" fmla="*/ 1 w 30"/>
                    <a:gd name="T17" fmla="*/ 2 h 26"/>
                    <a:gd name="T18" fmla="*/ 1 w 30"/>
                    <a:gd name="T19" fmla="*/ 0 h 26"/>
                    <a:gd name="T20" fmla="*/ 3 w 30"/>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6">
                      <a:moveTo>
                        <a:pt x="3" y="0"/>
                      </a:moveTo>
                      <a:cubicBezTo>
                        <a:pt x="14" y="13"/>
                        <a:pt x="14" y="13"/>
                        <a:pt x="14" y="13"/>
                      </a:cubicBezTo>
                      <a:cubicBezTo>
                        <a:pt x="14" y="13"/>
                        <a:pt x="14" y="13"/>
                        <a:pt x="14" y="13"/>
                      </a:cubicBezTo>
                      <a:cubicBezTo>
                        <a:pt x="29" y="24"/>
                        <a:pt x="29" y="24"/>
                        <a:pt x="29" y="24"/>
                      </a:cubicBezTo>
                      <a:cubicBezTo>
                        <a:pt x="30" y="24"/>
                        <a:pt x="30" y="25"/>
                        <a:pt x="29" y="26"/>
                      </a:cubicBezTo>
                      <a:cubicBezTo>
                        <a:pt x="29" y="26"/>
                        <a:pt x="28" y="26"/>
                        <a:pt x="28" y="26"/>
                      </a:cubicBezTo>
                      <a:cubicBezTo>
                        <a:pt x="13" y="15"/>
                        <a:pt x="13" y="15"/>
                        <a:pt x="13" y="15"/>
                      </a:cubicBezTo>
                      <a:cubicBezTo>
                        <a:pt x="13" y="15"/>
                        <a:pt x="13" y="14"/>
                        <a:pt x="13" y="14"/>
                      </a:cubicBezTo>
                      <a:cubicBezTo>
                        <a:pt x="1" y="2"/>
                        <a:pt x="1" y="2"/>
                        <a:pt x="1" y="2"/>
                      </a:cubicBezTo>
                      <a:cubicBezTo>
                        <a:pt x="0" y="1"/>
                        <a:pt x="0" y="1"/>
                        <a:pt x="1" y="0"/>
                      </a:cubicBezTo>
                      <a:cubicBezTo>
                        <a:pt x="1" y="0"/>
                        <a:pt x="2" y="0"/>
                        <a:pt x="3" y="0"/>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78">
                  <a:extLst>
                    <a:ext uri="{FF2B5EF4-FFF2-40B4-BE49-F238E27FC236}">
                      <a16:creationId xmlns:a16="http://schemas.microsoft.com/office/drawing/2014/main" id="{1F0E7BDB-604E-424E-A8DE-5338CA0AFCB6}"/>
                    </a:ext>
                  </a:extLst>
                </p:cNvPr>
                <p:cNvSpPr>
                  <a:spLocks/>
                </p:cNvSpPr>
                <p:nvPr/>
              </p:nvSpPr>
              <p:spPr bwMode="auto">
                <a:xfrm>
                  <a:off x="10853737" y="3695700"/>
                  <a:ext cx="127000" cy="107950"/>
                </a:xfrm>
                <a:custGeom>
                  <a:avLst/>
                  <a:gdLst>
                    <a:gd name="T0" fmla="*/ 34 w 34"/>
                    <a:gd name="T1" fmla="*/ 2 h 29"/>
                    <a:gd name="T2" fmla="*/ 20 w 34"/>
                    <a:gd name="T3" fmla="*/ 17 h 29"/>
                    <a:gd name="T4" fmla="*/ 20 w 34"/>
                    <a:gd name="T5" fmla="*/ 17 h 29"/>
                    <a:gd name="T6" fmla="*/ 11 w 34"/>
                    <a:gd name="T7" fmla="*/ 23 h 29"/>
                    <a:gd name="T8" fmla="*/ 2 w 34"/>
                    <a:gd name="T9" fmla="*/ 29 h 29"/>
                    <a:gd name="T10" fmla="*/ 0 w 34"/>
                    <a:gd name="T11" fmla="*/ 29 h 29"/>
                    <a:gd name="T12" fmla="*/ 1 w 34"/>
                    <a:gd name="T13" fmla="*/ 27 h 29"/>
                    <a:gd name="T14" fmla="*/ 10 w 34"/>
                    <a:gd name="T15" fmla="*/ 21 h 29"/>
                    <a:gd name="T16" fmla="*/ 18 w 34"/>
                    <a:gd name="T17" fmla="*/ 15 h 29"/>
                    <a:gd name="T18" fmla="*/ 18 w 34"/>
                    <a:gd name="T19" fmla="*/ 15 h 29"/>
                    <a:gd name="T20" fmla="*/ 32 w 34"/>
                    <a:gd name="T21" fmla="*/ 1 h 29"/>
                    <a:gd name="T22" fmla="*/ 34 w 34"/>
                    <a:gd name="T23" fmla="*/ 1 h 29"/>
                    <a:gd name="T24" fmla="*/ 34 w 34"/>
                    <a:gd name="T2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9">
                      <a:moveTo>
                        <a:pt x="34" y="2"/>
                      </a:moveTo>
                      <a:cubicBezTo>
                        <a:pt x="20" y="17"/>
                        <a:pt x="20" y="17"/>
                        <a:pt x="20" y="17"/>
                      </a:cubicBezTo>
                      <a:cubicBezTo>
                        <a:pt x="20" y="17"/>
                        <a:pt x="20" y="17"/>
                        <a:pt x="20" y="17"/>
                      </a:cubicBezTo>
                      <a:cubicBezTo>
                        <a:pt x="11" y="23"/>
                        <a:pt x="11" y="23"/>
                        <a:pt x="11" y="23"/>
                      </a:cubicBezTo>
                      <a:cubicBezTo>
                        <a:pt x="2" y="29"/>
                        <a:pt x="2" y="29"/>
                        <a:pt x="2" y="29"/>
                      </a:cubicBezTo>
                      <a:cubicBezTo>
                        <a:pt x="2" y="29"/>
                        <a:pt x="1" y="29"/>
                        <a:pt x="0" y="29"/>
                      </a:cubicBezTo>
                      <a:cubicBezTo>
                        <a:pt x="0" y="28"/>
                        <a:pt x="0" y="27"/>
                        <a:pt x="1" y="27"/>
                      </a:cubicBezTo>
                      <a:cubicBezTo>
                        <a:pt x="10" y="21"/>
                        <a:pt x="10" y="21"/>
                        <a:pt x="10" y="21"/>
                      </a:cubicBezTo>
                      <a:cubicBezTo>
                        <a:pt x="18" y="15"/>
                        <a:pt x="18" y="15"/>
                        <a:pt x="18" y="15"/>
                      </a:cubicBezTo>
                      <a:cubicBezTo>
                        <a:pt x="18" y="15"/>
                        <a:pt x="18" y="15"/>
                        <a:pt x="18" y="15"/>
                      </a:cubicBezTo>
                      <a:cubicBezTo>
                        <a:pt x="32" y="1"/>
                        <a:pt x="32" y="1"/>
                        <a:pt x="32" y="1"/>
                      </a:cubicBezTo>
                      <a:cubicBezTo>
                        <a:pt x="32" y="0"/>
                        <a:pt x="33" y="0"/>
                        <a:pt x="34" y="1"/>
                      </a:cubicBezTo>
                      <a:cubicBezTo>
                        <a:pt x="34" y="1"/>
                        <a:pt x="34" y="2"/>
                        <a:pt x="34" y="2"/>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79">
                  <a:extLst>
                    <a:ext uri="{FF2B5EF4-FFF2-40B4-BE49-F238E27FC236}">
                      <a16:creationId xmlns:a16="http://schemas.microsoft.com/office/drawing/2014/main" id="{5992A9A9-4C59-47E5-9959-2F8D9709F16F}"/>
                    </a:ext>
                  </a:extLst>
                </p:cNvPr>
                <p:cNvSpPr>
                  <a:spLocks/>
                </p:cNvSpPr>
                <p:nvPr/>
              </p:nvSpPr>
              <p:spPr bwMode="auto">
                <a:xfrm>
                  <a:off x="10699750" y="3713162"/>
                  <a:ext cx="120650" cy="131763"/>
                </a:xfrm>
                <a:custGeom>
                  <a:avLst/>
                  <a:gdLst>
                    <a:gd name="T0" fmla="*/ 17 w 32"/>
                    <a:gd name="T1" fmla="*/ 35 h 35"/>
                    <a:gd name="T2" fmla="*/ 32 w 32"/>
                    <a:gd name="T3" fmla="*/ 17 h 35"/>
                    <a:gd name="T4" fmla="*/ 16 w 32"/>
                    <a:gd name="T5" fmla="*/ 1 h 35"/>
                    <a:gd name="T6" fmla="*/ 0 w 32"/>
                    <a:gd name="T7" fmla="*/ 19 h 35"/>
                    <a:gd name="T8" fmla="*/ 17 w 32"/>
                    <a:gd name="T9" fmla="*/ 35 h 35"/>
                  </a:gdLst>
                  <a:ahLst/>
                  <a:cxnLst>
                    <a:cxn ang="0">
                      <a:pos x="T0" y="T1"/>
                    </a:cxn>
                    <a:cxn ang="0">
                      <a:pos x="T2" y="T3"/>
                    </a:cxn>
                    <a:cxn ang="0">
                      <a:pos x="T4" y="T5"/>
                    </a:cxn>
                    <a:cxn ang="0">
                      <a:pos x="T6" y="T7"/>
                    </a:cxn>
                    <a:cxn ang="0">
                      <a:pos x="T8" y="T9"/>
                    </a:cxn>
                  </a:cxnLst>
                  <a:rect l="0" t="0" r="r" b="b"/>
                  <a:pathLst>
                    <a:path w="32" h="35">
                      <a:moveTo>
                        <a:pt x="17" y="35"/>
                      </a:moveTo>
                      <a:cubicBezTo>
                        <a:pt x="26" y="34"/>
                        <a:pt x="32" y="26"/>
                        <a:pt x="32" y="17"/>
                      </a:cubicBezTo>
                      <a:cubicBezTo>
                        <a:pt x="32" y="8"/>
                        <a:pt x="25" y="0"/>
                        <a:pt x="16" y="1"/>
                      </a:cubicBezTo>
                      <a:cubicBezTo>
                        <a:pt x="7" y="2"/>
                        <a:pt x="0" y="10"/>
                        <a:pt x="0" y="19"/>
                      </a:cubicBezTo>
                      <a:cubicBezTo>
                        <a:pt x="0" y="28"/>
                        <a:pt x="8" y="35"/>
                        <a:pt x="17" y="35"/>
                      </a:cubicBezTo>
                    </a:path>
                  </a:pathLst>
                </a:custGeom>
                <a:solidFill>
                  <a:srgbClr val="7CB3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80">
                  <a:extLst>
                    <a:ext uri="{FF2B5EF4-FFF2-40B4-BE49-F238E27FC236}">
                      <a16:creationId xmlns:a16="http://schemas.microsoft.com/office/drawing/2014/main" id="{D948875C-95A8-497D-A852-BFED810F280C}"/>
                    </a:ext>
                  </a:extLst>
                </p:cNvPr>
                <p:cNvSpPr>
                  <a:spLocks/>
                </p:cNvSpPr>
                <p:nvPr/>
              </p:nvSpPr>
              <p:spPr bwMode="auto">
                <a:xfrm>
                  <a:off x="10642600" y="3863975"/>
                  <a:ext cx="233362" cy="150813"/>
                </a:xfrm>
                <a:custGeom>
                  <a:avLst/>
                  <a:gdLst>
                    <a:gd name="T0" fmla="*/ 1 w 62"/>
                    <a:gd name="T1" fmla="*/ 34 h 40"/>
                    <a:gd name="T2" fmla="*/ 1 w 62"/>
                    <a:gd name="T3" fmla="*/ 27 h 40"/>
                    <a:gd name="T4" fmla="*/ 23 w 62"/>
                    <a:gd name="T5" fmla="*/ 4 h 40"/>
                    <a:gd name="T6" fmla="*/ 59 w 62"/>
                    <a:gd name="T7" fmla="*/ 22 h 40"/>
                    <a:gd name="T8" fmla="*/ 50 w 62"/>
                    <a:gd name="T9" fmla="*/ 36 h 40"/>
                    <a:gd name="T10" fmla="*/ 1 w 62"/>
                    <a:gd name="T11" fmla="*/ 34 h 40"/>
                  </a:gdLst>
                  <a:ahLst/>
                  <a:cxnLst>
                    <a:cxn ang="0">
                      <a:pos x="T0" y="T1"/>
                    </a:cxn>
                    <a:cxn ang="0">
                      <a:pos x="T2" y="T3"/>
                    </a:cxn>
                    <a:cxn ang="0">
                      <a:pos x="T4" y="T5"/>
                    </a:cxn>
                    <a:cxn ang="0">
                      <a:pos x="T6" y="T7"/>
                    </a:cxn>
                    <a:cxn ang="0">
                      <a:pos x="T8" y="T9"/>
                    </a:cxn>
                    <a:cxn ang="0">
                      <a:pos x="T10" y="T11"/>
                    </a:cxn>
                  </a:cxnLst>
                  <a:rect l="0" t="0" r="r" b="b"/>
                  <a:pathLst>
                    <a:path w="62" h="40">
                      <a:moveTo>
                        <a:pt x="1" y="34"/>
                      </a:moveTo>
                      <a:cubicBezTo>
                        <a:pt x="0" y="32"/>
                        <a:pt x="1" y="29"/>
                        <a:pt x="1" y="27"/>
                      </a:cubicBezTo>
                      <a:cubicBezTo>
                        <a:pt x="4" y="16"/>
                        <a:pt x="12" y="7"/>
                        <a:pt x="23" y="4"/>
                      </a:cubicBezTo>
                      <a:cubicBezTo>
                        <a:pt x="43" y="0"/>
                        <a:pt x="55" y="10"/>
                        <a:pt x="59" y="22"/>
                      </a:cubicBezTo>
                      <a:cubicBezTo>
                        <a:pt x="62" y="28"/>
                        <a:pt x="57" y="35"/>
                        <a:pt x="50" y="36"/>
                      </a:cubicBezTo>
                      <a:cubicBezTo>
                        <a:pt x="28" y="40"/>
                        <a:pt x="14" y="34"/>
                        <a:pt x="1" y="34"/>
                      </a:cubicBezTo>
                    </a:path>
                  </a:pathLst>
                </a:custGeom>
                <a:solidFill>
                  <a:srgbClr val="7CB3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1" name="Groupe 898">
              <a:extLst>
                <a:ext uri="{FF2B5EF4-FFF2-40B4-BE49-F238E27FC236}">
                  <a16:creationId xmlns:a16="http://schemas.microsoft.com/office/drawing/2014/main" id="{E1A1910E-F3B2-4597-BB52-586D2D1FF7C4}"/>
                </a:ext>
              </a:extLst>
            </p:cNvPr>
            <p:cNvGrpSpPr>
              <a:grpSpLocks noChangeAspect="1"/>
            </p:cNvGrpSpPr>
            <p:nvPr/>
          </p:nvGrpSpPr>
          <p:grpSpPr>
            <a:xfrm>
              <a:off x="3546187" y="5492757"/>
              <a:ext cx="547195" cy="513245"/>
              <a:chOff x="8035926" y="582613"/>
              <a:chExt cx="869950" cy="815975"/>
            </a:xfrm>
          </p:grpSpPr>
          <p:sp>
            <p:nvSpPr>
              <p:cNvPr id="72" name="Freeform 117">
                <a:extLst>
                  <a:ext uri="{FF2B5EF4-FFF2-40B4-BE49-F238E27FC236}">
                    <a16:creationId xmlns:a16="http://schemas.microsoft.com/office/drawing/2014/main" id="{83DB970E-9E52-465D-8AFE-AA7E01DEF9C6}"/>
                  </a:ext>
                </a:extLst>
              </p:cNvPr>
              <p:cNvSpPr>
                <a:spLocks/>
              </p:cNvSpPr>
              <p:nvPr/>
            </p:nvSpPr>
            <p:spPr bwMode="auto">
              <a:xfrm>
                <a:off x="8035926" y="582613"/>
                <a:ext cx="869950" cy="815975"/>
              </a:xfrm>
              <a:custGeom>
                <a:avLst/>
                <a:gdLst>
                  <a:gd name="T0" fmla="*/ 34 w 232"/>
                  <a:gd name="T1" fmla="*/ 170 h 217"/>
                  <a:gd name="T2" fmla="*/ 56 w 232"/>
                  <a:gd name="T3" fmla="*/ 33 h 217"/>
                  <a:gd name="T4" fmla="*/ 199 w 232"/>
                  <a:gd name="T5" fmla="*/ 53 h 217"/>
                  <a:gd name="T6" fmla="*/ 173 w 232"/>
                  <a:gd name="T7" fmla="*/ 185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3"/>
                    </a:cubicBezTo>
                    <a:cubicBezTo>
                      <a:pt x="102" y="0"/>
                      <a:pt x="166" y="9"/>
                      <a:pt x="199" y="53"/>
                    </a:cubicBezTo>
                    <a:cubicBezTo>
                      <a:pt x="232" y="96"/>
                      <a:pt x="219" y="152"/>
                      <a:pt x="173" y="185"/>
                    </a:cubicBezTo>
                    <a:cubicBezTo>
                      <a:pt x="127" y="217"/>
                      <a:pt x="67" y="213"/>
                      <a:pt x="34" y="1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73" name="Groupe 900">
                <a:extLst>
                  <a:ext uri="{FF2B5EF4-FFF2-40B4-BE49-F238E27FC236}">
                    <a16:creationId xmlns:a16="http://schemas.microsoft.com/office/drawing/2014/main" id="{E5838466-3CB6-4756-86B9-0706228A01E5}"/>
                  </a:ext>
                </a:extLst>
              </p:cNvPr>
              <p:cNvGrpSpPr/>
              <p:nvPr/>
            </p:nvGrpSpPr>
            <p:grpSpPr>
              <a:xfrm>
                <a:off x="8237538" y="722313"/>
                <a:ext cx="469900" cy="557212"/>
                <a:chOff x="8237538" y="722313"/>
                <a:chExt cx="469900" cy="557212"/>
              </a:xfrm>
            </p:grpSpPr>
            <p:sp>
              <p:nvSpPr>
                <p:cNvPr id="74" name="Freeform 118">
                  <a:extLst>
                    <a:ext uri="{FF2B5EF4-FFF2-40B4-BE49-F238E27FC236}">
                      <a16:creationId xmlns:a16="http://schemas.microsoft.com/office/drawing/2014/main" id="{A7B381AA-5C8D-435E-9585-27ABDB927DB3}"/>
                    </a:ext>
                  </a:extLst>
                </p:cNvPr>
                <p:cNvSpPr>
                  <a:spLocks noEditPoints="1"/>
                </p:cNvSpPr>
                <p:nvPr/>
              </p:nvSpPr>
              <p:spPr bwMode="auto">
                <a:xfrm>
                  <a:off x="8237538" y="1054100"/>
                  <a:ext cx="469900" cy="225425"/>
                </a:xfrm>
                <a:custGeom>
                  <a:avLst/>
                  <a:gdLst>
                    <a:gd name="T0" fmla="*/ 103 w 125"/>
                    <a:gd name="T1" fmla="*/ 4 h 60"/>
                    <a:gd name="T2" fmla="*/ 95 w 125"/>
                    <a:gd name="T3" fmla="*/ 3 h 60"/>
                    <a:gd name="T4" fmla="*/ 68 w 125"/>
                    <a:gd name="T5" fmla="*/ 16 h 60"/>
                    <a:gd name="T6" fmla="*/ 70 w 125"/>
                    <a:gd name="T7" fmla="*/ 23 h 60"/>
                    <a:gd name="T8" fmla="*/ 103 w 125"/>
                    <a:gd name="T9" fmla="*/ 4 h 60"/>
                    <a:gd name="T10" fmla="*/ 121 w 125"/>
                    <a:gd name="T11" fmla="*/ 5 h 60"/>
                    <a:gd name="T12" fmla="*/ 105 w 125"/>
                    <a:gd name="T13" fmla="*/ 6 h 60"/>
                    <a:gd name="T14" fmla="*/ 70 w 125"/>
                    <a:gd name="T15" fmla="*/ 26 h 60"/>
                    <a:gd name="T16" fmla="*/ 69 w 125"/>
                    <a:gd name="T17" fmla="*/ 28 h 60"/>
                    <a:gd name="T18" fmla="*/ 61 w 125"/>
                    <a:gd name="T19" fmla="*/ 35 h 60"/>
                    <a:gd name="T20" fmla="*/ 52 w 125"/>
                    <a:gd name="T21" fmla="*/ 34 h 60"/>
                    <a:gd name="T22" fmla="*/ 34 w 125"/>
                    <a:gd name="T23" fmla="*/ 25 h 60"/>
                    <a:gd name="T24" fmla="*/ 34 w 125"/>
                    <a:gd name="T25" fmla="*/ 22 h 60"/>
                    <a:gd name="T26" fmla="*/ 54 w 125"/>
                    <a:gd name="T27" fmla="*/ 32 h 60"/>
                    <a:gd name="T28" fmla="*/ 59 w 125"/>
                    <a:gd name="T29" fmla="*/ 32 h 60"/>
                    <a:gd name="T30" fmla="*/ 60 w 125"/>
                    <a:gd name="T31" fmla="*/ 32 h 60"/>
                    <a:gd name="T32" fmla="*/ 60 w 125"/>
                    <a:gd name="T33" fmla="*/ 32 h 60"/>
                    <a:gd name="T34" fmla="*/ 65 w 125"/>
                    <a:gd name="T35" fmla="*/ 29 h 60"/>
                    <a:gd name="T36" fmla="*/ 66 w 125"/>
                    <a:gd name="T37" fmla="*/ 27 h 60"/>
                    <a:gd name="T38" fmla="*/ 67 w 125"/>
                    <a:gd name="T39" fmla="*/ 24 h 60"/>
                    <a:gd name="T40" fmla="*/ 65 w 125"/>
                    <a:gd name="T41" fmla="*/ 17 h 60"/>
                    <a:gd name="T42" fmla="*/ 62 w 125"/>
                    <a:gd name="T43" fmla="*/ 14 h 60"/>
                    <a:gd name="T44" fmla="*/ 33 w 125"/>
                    <a:gd name="T45" fmla="*/ 1 h 60"/>
                    <a:gd name="T46" fmla="*/ 23 w 125"/>
                    <a:gd name="T47" fmla="*/ 1 h 60"/>
                    <a:gd name="T48" fmla="*/ 3 w 125"/>
                    <a:gd name="T49" fmla="*/ 5 h 60"/>
                    <a:gd name="T50" fmla="*/ 0 w 125"/>
                    <a:gd name="T51" fmla="*/ 39 h 60"/>
                    <a:gd name="T52" fmla="*/ 3 w 125"/>
                    <a:gd name="T53" fmla="*/ 44 h 60"/>
                    <a:gd name="T54" fmla="*/ 17 w 125"/>
                    <a:gd name="T55" fmla="*/ 44 h 60"/>
                    <a:gd name="T56" fmla="*/ 20 w 125"/>
                    <a:gd name="T57" fmla="*/ 44 h 60"/>
                    <a:gd name="T58" fmla="*/ 22 w 125"/>
                    <a:gd name="T59" fmla="*/ 45 h 60"/>
                    <a:gd name="T60" fmla="*/ 59 w 125"/>
                    <a:gd name="T61" fmla="*/ 59 h 60"/>
                    <a:gd name="T62" fmla="*/ 64 w 125"/>
                    <a:gd name="T63" fmla="*/ 59 h 60"/>
                    <a:gd name="T64" fmla="*/ 66 w 125"/>
                    <a:gd name="T65" fmla="*/ 58 h 60"/>
                    <a:gd name="T66" fmla="*/ 116 w 125"/>
                    <a:gd name="T67" fmla="*/ 21 h 60"/>
                    <a:gd name="T68" fmla="*/ 121 w 125"/>
                    <a:gd name="T6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60">
                      <a:moveTo>
                        <a:pt x="103" y="4"/>
                      </a:moveTo>
                      <a:cubicBezTo>
                        <a:pt x="100" y="2"/>
                        <a:pt x="97" y="1"/>
                        <a:pt x="95" y="3"/>
                      </a:cubicBezTo>
                      <a:cubicBezTo>
                        <a:pt x="68" y="16"/>
                        <a:pt x="68" y="16"/>
                        <a:pt x="68" y="16"/>
                      </a:cubicBezTo>
                      <a:cubicBezTo>
                        <a:pt x="69" y="18"/>
                        <a:pt x="70" y="20"/>
                        <a:pt x="70" y="23"/>
                      </a:cubicBezTo>
                      <a:lnTo>
                        <a:pt x="103" y="4"/>
                      </a:lnTo>
                      <a:close/>
                      <a:moveTo>
                        <a:pt x="121" y="5"/>
                      </a:moveTo>
                      <a:cubicBezTo>
                        <a:pt x="118" y="1"/>
                        <a:pt x="111" y="2"/>
                        <a:pt x="105" y="6"/>
                      </a:cubicBezTo>
                      <a:cubicBezTo>
                        <a:pt x="94" y="12"/>
                        <a:pt x="70" y="26"/>
                        <a:pt x="70" y="26"/>
                      </a:cubicBezTo>
                      <a:cubicBezTo>
                        <a:pt x="69" y="27"/>
                        <a:pt x="69" y="28"/>
                        <a:pt x="69" y="28"/>
                      </a:cubicBezTo>
                      <a:cubicBezTo>
                        <a:pt x="67" y="32"/>
                        <a:pt x="64" y="34"/>
                        <a:pt x="61" y="35"/>
                      </a:cubicBezTo>
                      <a:cubicBezTo>
                        <a:pt x="58" y="36"/>
                        <a:pt x="55" y="36"/>
                        <a:pt x="52" y="34"/>
                      </a:cubicBezTo>
                      <a:cubicBezTo>
                        <a:pt x="34" y="25"/>
                        <a:pt x="34" y="25"/>
                        <a:pt x="34" y="25"/>
                      </a:cubicBezTo>
                      <a:cubicBezTo>
                        <a:pt x="34" y="22"/>
                        <a:pt x="34" y="22"/>
                        <a:pt x="34" y="22"/>
                      </a:cubicBezTo>
                      <a:cubicBezTo>
                        <a:pt x="54" y="32"/>
                        <a:pt x="54" y="32"/>
                        <a:pt x="54" y="32"/>
                      </a:cubicBezTo>
                      <a:cubicBezTo>
                        <a:pt x="55" y="32"/>
                        <a:pt x="57" y="33"/>
                        <a:pt x="59" y="32"/>
                      </a:cubicBezTo>
                      <a:cubicBezTo>
                        <a:pt x="59" y="32"/>
                        <a:pt x="59" y="32"/>
                        <a:pt x="60" y="32"/>
                      </a:cubicBezTo>
                      <a:cubicBezTo>
                        <a:pt x="60" y="32"/>
                        <a:pt x="60" y="32"/>
                        <a:pt x="60" y="32"/>
                      </a:cubicBezTo>
                      <a:cubicBezTo>
                        <a:pt x="62" y="32"/>
                        <a:pt x="63" y="31"/>
                        <a:pt x="65" y="29"/>
                      </a:cubicBezTo>
                      <a:cubicBezTo>
                        <a:pt x="65" y="29"/>
                        <a:pt x="66" y="28"/>
                        <a:pt x="66" y="27"/>
                      </a:cubicBezTo>
                      <a:cubicBezTo>
                        <a:pt x="67" y="26"/>
                        <a:pt x="67" y="25"/>
                        <a:pt x="67" y="24"/>
                      </a:cubicBezTo>
                      <a:cubicBezTo>
                        <a:pt x="67" y="22"/>
                        <a:pt x="67" y="19"/>
                        <a:pt x="65" y="17"/>
                      </a:cubicBezTo>
                      <a:cubicBezTo>
                        <a:pt x="64" y="16"/>
                        <a:pt x="63" y="15"/>
                        <a:pt x="62" y="14"/>
                      </a:cubicBezTo>
                      <a:cubicBezTo>
                        <a:pt x="62" y="14"/>
                        <a:pt x="40" y="4"/>
                        <a:pt x="33" y="1"/>
                      </a:cubicBezTo>
                      <a:cubicBezTo>
                        <a:pt x="30" y="0"/>
                        <a:pt x="27" y="1"/>
                        <a:pt x="23" y="1"/>
                      </a:cubicBezTo>
                      <a:cubicBezTo>
                        <a:pt x="19" y="2"/>
                        <a:pt x="3" y="5"/>
                        <a:pt x="3" y="5"/>
                      </a:cubicBezTo>
                      <a:cubicBezTo>
                        <a:pt x="8" y="10"/>
                        <a:pt x="2" y="28"/>
                        <a:pt x="0" y="39"/>
                      </a:cubicBezTo>
                      <a:cubicBezTo>
                        <a:pt x="0" y="43"/>
                        <a:pt x="1" y="44"/>
                        <a:pt x="3" y="44"/>
                      </a:cubicBezTo>
                      <a:cubicBezTo>
                        <a:pt x="17" y="44"/>
                        <a:pt x="17" y="44"/>
                        <a:pt x="17" y="44"/>
                      </a:cubicBezTo>
                      <a:cubicBezTo>
                        <a:pt x="17" y="44"/>
                        <a:pt x="19" y="44"/>
                        <a:pt x="20" y="44"/>
                      </a:cubicBezTo>
                      <a:cubicBezTo>
                        <a:pt x="21" y="44"/>
                        <a:pt x="22" y="45"/>
                        <a:pt x="22" y="45"/>
                      </a:cubicBezTo>
                      <a:cubicBezTo>
                        <a:pt x="59" y="59"/>
                        <a:pt x="59" y="59"/>
                        <a:pt x="59" y="59"/>
                      </a:cubicBezTo>
                      <a:cubicBezTo>
                        <a:pt x="60" y="60"/>
                        <a:pt x="62" y="60"/>
                        <a:pt x="64" y="59"/>
                      </a:cubicBezTo>
                      <a:cubicBezTo>
                        <a:pt x="64" y="59"/>
                        <a:pt x="65" y="59"/>
                        <a:pt x="66" y="58"/>
                      </a:cubicBezTo>
                      <a:cubicBezTo>
                        <a:pt x="77" y="51"/>
                        <a:pt x="112" y="24"/>
                        <a:pt x="116" y="21"/>
                      </a:cubicBezTo>
                      <a:cubicBezTo>
                        <a:pt x="125" y="14"/>
                        <a:pt x="124" y="9"/>
                        <a:pt x="121" y="5"/>
                      </a:cubicBez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75" name="Freeform 119">
                  <a:extLst>
                    <a:ext uri="{FF2B5EF4-FFF2-40B4-BE49-F238E27FC236}">
                      <a16:creationId xmlns:a16="http://schemas.microsoft.com/office/drawing/2014/main" id="{1912957C-8D8A-4D87-9A21-21733FB6E7B2}"/>
                    </a:ext>
                  </a:extLst>
                </p:cNvPr>
                <p:cNvSpPr>
                  <a:spLocks/>
                </p:cNvSpPr>
                <p:nvPr/>
              </p:nvSpPr>
              <p:spPr bwMode="auto">
                <a:xfrm>
                  <a:off x="8347076" y="722313"/>
                  <a:ext cx="250825" cy="247650"/>
                </a:xfrm>
                <a:custGeom>
                  <a:avLst/>
                  <a:gdLst>
                    <a:gd name="T0" fmla="*/ 66 w 67"/>
                    <a:gd name="T1" fmla="*/ 27 h 66"/>
                    <a:gd name="T2" fmla="*/ 65 w 67"/>
                    <a:gd name="T3" fmla="*/ 22 h 66"/>
                    <a:gd name="T4" fmla="*/ 61 w 67"/>
                    <a:gd name="T5" fmla="*/ 20 h 66"/>
                    <a:gd name="T6" fmla="*/ 61 w 67"/>
                    <a:gd name="T7" fmla="*/ 20 h 66"/>
                    <a:gd name="T8" fmla="*/ 57 w 67"/>
                    <a:gd name="T9" fmla="*/ 26 h 66"/>
                    <a:gd name="T10" fmla="*/ 58 w 67"/>
                    <a:gd name="T11" fmla="*/ 33 h 66"/>
                    <a:gd name="T12" fmla="*/ 33 w 67"/>
                    <a:gd name="T13" fmla="*/ 57 h 66"/>
                    <a:gd name="T14" fmla="*/ 9 w 67"/>
                    <a:gd name="T15" fmla="*/ 33 h 66"/>
                    <a:gd name="T16" fmla="*/ 33 w 67"/>
                    <a:gd name="T17" fmla="*/ 8 h 66"/>
                    <a:gd name="T18" fmla="*/ 47 w 67"/>
                    <a:gd name="T19" fmla="*/ 13 h 66"/>
                    <a:gd name="T20" fmla="*/ 51 w 67"/>
                    <a:gd name="T21" fmla="*/ 8 h 66"/>
                    <a:gd name="T22" fmla="*/ 46 w 67"/>
                    <a:gd name="T23" fmla="*/ 5 h 66"/>
                    <a:gd name="T24" fmla="*/ 44 w 67"/>
                    <a:gd name="T25" fmla="*/ 2 h 66"/>
                    <a:gd name="T26" fmla="*/ 40 w 67"/>
                    <a:gd name="T27" fmla="*/ 0 h 66"/>
                    <a:gd name="T28" fmla="*/ 36 w 67"/>
                    <a:gd name="T29" fmla="*/ 2 h 66"/>
                    <a:gd name="T30" fmla="*/ 30 w 67"/>
                    <a:gd name="T31" fmla="*/ 2 h 66"/>
                    <a:gd name="T32" fmla="*/ 27 w 67"/>
                    <a:gd name="T33" fmla="*/ 0 h 66"/>
                    <a:gd name="T34" fmla="*/ 23 w 67"/>
                    <a:gd name="T35" fmla="*/ 2 h 66"/>
                    <a:gd name="T36" fmla="*/ 20 w 67"/>
                    <a:gd name="T37" fmla="*/ 5 h 66"/>
                    <a:gd name="T38" fmla="*/ 16 w 67"/>
                    <a:gd name="T39" fmla="*/ 8 h 66"/>
                    <a:gd name="T40" fmla="*/ 12 w 67"/>
                    <a:gd name="T41" fmla="*/ 8 h 66"/>
                    <a:gd name="T42" fmla="*/ 8 w 67"/>
                    <a:gd name="T43" fmla="*/ 11 h 66"/>
                    <a:gd name="T44" fmla="*/ 8 w 67"/>
                    <a:gd name="T45" fmla="*/ 15 h 66"/>
                    <a:gd name="T46" fmla="*/ 5 w 67"/>
                    <a:gd name="T47" fmla="*/ 20 h 66"/>
                    <a:gd name="T48" fmla="*/ 2 w 67"/>
                    <a:gd name="T49" fmla="*/ 22 h 66"/>
                    <a:gd name="T50" fmla="*/ 1 w 67"/>
                    <a:gd name="T51" fmla="*/ 27 h 66"/>
                    <a:gd name="T52" fmla="*/ 3 w 67"/>
                    <a:gd name="T53" fmla="*/ 30 h 66"/>
                    <a:gd name="T54" fmla="*/ 3 w 67"/>
                    <a:gd name="T55" fmla="*/ 36 h 66"/>
                    <a:gd name="T56" fmla="*/ 1 w 67"/>
                    <a:gd name="T57" fmla="*/ 39 h 66"/>
                    <a:gd name="T58" fmla="*/ 2 w 67"/>
                    <a:gd name="T59" fmla="*/ 44 h 66"/>
                    <a:gd name="T60" fmla="*/ 5 w 67"/>
                    <a:gd name="T61" fmla="*/ 46 h 66"/>
                    <a:gd name="T62" fmla="*/ 8 w 67"/>
                    <a:gd name="T63" fmla="*/ 51 h 66"/>
                    <a:gd name="T64" fmla="*/ 8 w 67"/>
                    <a:gd name="T65" fmla="*/ 54 h 66"/>
                    <a:gd name="T66" fmla="*/ 12 w 67"/>
                    <a:gd name="T67" fmla="*/ 58 h 66"/>
                    <a:gd name="T68" fmla="*/ 16 w 67"/>
                    <a:gd name="T69" fmla="*/ 58 h 66"/>
                    <a:gd name="T70" fmla="*/ 20 w 67"/>
                    <a:gd name="T71" fmla="*/ 61 h 66"/>
                    <a:gd name="T72" fmla="*/ 23 w 67"/>
                    <a:gd name="T73" fmla="*/ 64 h 66"/>
                    <a:gd name="T74" fmla="*/ 27 w 67"/>
                    <a:gd name="T75" fmla="*/ 65 h 66"/>
                    <a:gd name="T76" fmla="*/ 30 w 67"/>
                    <a:gd name="T77" fmla="*/ 64 h 66"/>
                    <a:gd name="T78" fmla="*/ 36 w 67"/>
                    <a:gd name="T79" fmla="*/ 64 h 66"/>
                    <a:gd name="T80" fmla="*/ 40 w 67"/>
                    <a:gd name="T81" fmla="*/ 65 h 66"/>
                    <a:gd name="T82" fmla="*/ 44 w 67"/>
                    <a:gd name="T83" fmla="*/ 64 h 66"/>
                    <a:gd name="T84" fmla="*/ 46 w 67"/>
                    <a:gd name="T85" fmla="*/ 61 h 66"/>
                    <a:gd name="T86" fmla="*/ 51 w 67"/>
                    <a:gd name="T87" fmla="*/ 58 h 66"/>
                    <a:gd name="T88" fmla="*/ 55 w 67"/>
                    <a:gd name="T89" fmla="*/ 58 h 66"/>
                    <a:gd name="T90" fmla="*/ 58 w 67"/>
                    <a:gd name="T91" fmla="*/ 54 h 66"/>
                    <a:gd name="T92" fmla="*/ 59 w 67"/>
                    <a:gd name="T93" fmla="*/ 51 h 66"/>
                    <a:gd name="T94" fmla="*/ 61 w 67"/>
                    <a:gd name="T95" fmla="*/ 46 h 66"/>
                    <a:gd name="T96" fmla="*/ 65 w 67"/>
                    <a:gd name="T97" fmla="*/ 44 h 66"/>
                    <a:gd name="T98" fmla="*/ 66 w 67"/>
                    <a:gd name="T99" fmla="*/ 39 h 66"/>
                    <a:gd name="T100" fmla="*/ 64 w 67"/>
                    <a:gd name="T101" fmla="*/ 36 h 66"/>
                    <a:gd name="T102" fmla="*/ 64 w 67"/>
                    <a:gd name="T103" fmla="*/ 30 h 66"/>
                    <a:gd name="T104" fmla="*/ 66 w 67"/>
                    <a:gd name="T105"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6">
                      <a:moveTo>
                        <a:pt x="66" y="27"/>
                      </a:moveTo>
                      <a:cubicBezTo>
                        <a:pt x="67" y="25"/>
                        <a:pt x="66" y="23"/>
                        <a:pt x="65" y="22"/>
                      </a:cubicBezTo>
                      <a:cubicBezTo>
                        <a:pt x="61" y="20"/>
                        <a:pt x="61" y="20"/>
                        <a:pt x="61" y="20"/>
                      </a:cubicBezTo>
                      <a:cubicBezTo>
                        <a:pt x="61" y="20"/>
                        <a:pt x="61" y="20"/>
                        <a:pt x="61" y="20"/>
                      </a:cubicBezTo>
                      <a:cubicBezTo>
                        <a:pt x="57" y="26"/>
                        <a:pt x="57" y="26"/>
                        <a:pt x="57" y="26"/>
                      </a:cubicBezTo>
                      <a:cubicBezTo>
                        <a:pt x="57" y="28"/>
                        <a:pt x="58" y="30"/>
                        <a:pt x="58" y="33"/>
                      </a:cubicBezTo>
                      <a:cubicBezTo>
                        <a:pt x="58" y="46"/>
                        <a:pt x="47" y="57"/>
                        <a:pt x="33" y="57"/>
                      </a:cubicBezTo>
                      <a:cubicBezTo>
                        <a:pt x="20" y="57"/>
                        <a:pt x="9" y="46"/>
                        <a:pt x="9" y="33"/>
                      </a:cubicBezTo>
                      <a:cubicBezTo>
                        <a:pt x="9" y="19"/>
                        <a:pt x="20" y="8"/>
                        <a:pt x="33" y="8"/>
                      </a:cubicBezTo>
                      <a:cubicBezTo>
                        <a:pt x="38" y="8"/>
                        <a:pt x="43" y="10"/>
                        <a:pt x="47" y="13"/>
                      </a:cubicBezTo>
                      <a:cubicBezTo>
                        <a:pt x="51" y="8"/>
                        <a:pt x="51" y="8"/>
                        <a:pt x="51" y="8"/>
                      </a:cubicBezTo>
                      <a:cubicBezTo>
                        <a:pt x="49" y="7"/>
                        <a:pt x="47" y="6"/>
                        <a:pt x="46" y="5"/>
                      </a:cubicBezTo>
                      <a:cubicBezTo>
                        <a:pt x="44" y="2"/>
                        <a:pt x="44" y="2"/>
                        <a:pt x="44" y="2"/>
                      </a:cubicBezTo>
                      <a:cubicBezTo>
                        <a:pt x="43" y="0"/>
                        <a:pt x="41" y="0"/>
                        <a:pt x="40" y="0"/>
                      </a:cubicBezTo>
                      <a:cubicBezTo>
                        <a:pt x="36" y="2"/>
                        <a:pt x="36" y="2"/>
                        <a:pt x="36" y="2"/>
                      </a:cubicBezTo>
                      <a:cubicBezTo>
                        <a:pt x="35" y="3"/>
                        <a:pt x="32" y="3"/>
                        <a:pt x="30" y="2"/>
                      </a:cubicBezTo>
                      <a:cubicBezTo>
                        <a:pt x="27" y="0"/>
                        <a:pt x="27" y="0"/>
                        <a:pt x="27" y="0"/>
                      </a:cubicBezTo>
                      <a:cubicBezTo>
                        <a:pt x="26" y="0"/>
                        <a:pt x="23" y="0"/>
                        <a:pt x="23" y="2"/>
                      </a:cubicBezTo>
                      <a:cubicBezTo>
                        <a:pt x="20" y="5"/>
                        <a:pt x="20" y="5"/>
                        <a:pt x="20" y="5"/>
                      </a:cubicBezTo>
                      <a:cubicBezTo>
                        <a:pt x="19" y="6"/>
                        <a:pt x="17" y="8"/>
                        <a:pt x="16" y="8"/>
                      </a:cubicBezTo>
                      <a:cubicBezTo>
                        <a:pt x="12" y="8"/>
                        <a:pt x="12" y="8"/>
                        <a:pt x="12" y="8"/>
                      </a:cubicBezTo>
                      <a:cubicBezTo>
                        <a:pt x="10" y="8"/>
                        <a:pt x="8" y="9"/>
                        <a:pt x="8" y="11"/>
                      </a:cubicBezTo>
                      <a:cubicBezTo>
                        <a:pt x="8" y="15"/>
                        <a:pt x="8" y="15"/>
                        <a:pt x="8" y="15"/>
                      </a:cubicBezTo>
                      <a:cubicBezTo>
                        <a:pt x="8" y="17"/>
                        <a:pt x="7" y="19"/>
                        <a:pt x="5" y="20"/>
                      </a:cubicBezTo>
                      <a:cubicBezTo>
                        <a:pt x="2" y="22"/>
                        <a:pt x="2" y="22"/>
                        <a:pt x="2" y="22"/>
                      </a:cubicBezTo>
                      <a:cubicBezTo>
                        <a:pt x="1" y="23"/>
                        <a:pt x="0" y="25"/>
                        <a:pt x="1" y="27"/>
                      </a:cubicBezTo>
                      <a:cubicBezTo>
                        <a:pt x="3" y="30"/>
                        <a:pt x="3" y="30"/>
                        <a:pt x="3" y="30"/>
                      </a:cubicBezTo>
                      <a:cubicBezTo>
                        <a:pt x="3" y="32"/>
                        <a:pt x="3" y="34"/>
                        <a:pt x="3" y="36"/>
                      </a:cubicBezTo>
                      <a:cubicBezTo>
                        <a:pt x="1" y="39"/>
                        <a:pt x="1" y="39"/>
                        <a:pt x="1" y="39"/>
                      </a:cubicBezTo>
                      <a:cubicBezTo>
                        <a:pt x="0" y="41"/>
                        <a:pt x="1" y="43"/>
                        <a:pt x="2" y="44"/>
                      </a:cubicBezTo>
                      <a:cubicBezTo>
                        <a:pt x="5" y="46"/>
                        <a:pt x="5" y="46"/>
                        <a:pt x="5" y="46"/>
                      </a:cubicBezTo>
                      <a:cubicBezTo>
                        <a:pt x="7" y="47"/>
                        <a:pt x="8" y="49"/>
                        <a:pt x="8" y="51"/>
                      </a:cubicBezTo>
                      <a:cubicBezTo>
                        <a:pt x="8" y="54"/>
                        <a:pt x="8" y="54"/>
                        <a:pt x="8" y="54"/>
                      </a:cubicBezTo>
                      <a:cubicBezTo>
                        <a:pt x="8" y="56"/>
                        <a:pt x="10" y="58"/>
                        <a:pt x="12" y="58"/>
                      </a:cubicBezTo>
                      <a:cubicBezTo>
                        <a:pt x="16" y="58"/>
                        <a:pt x="16" y="58"/>
                        <a:pt x="16" y="58"/>
                      </a:cubicBezTo>
                      <a:cubicBezTo>
                        <a:pt x="17" y="58"/>
                        <a:pt x="19" y="59"/>
                        <a:pt x="20" y="61"/>
                      </a:cubicBezTo>
                      <a:cubicBezTo>
                        <a:pt x="23" y="64"/>
                        <a:pt x="23" y="64"/>
                        <a:pt x="23" y="64"/>
                      </a:cubicBezTo>
                      <a:cubicBezTo>
                        <a:pt x="23" y="66"/>
                        <a:pt x="26" y="66"/>
                        <a:pt x="27" y="65"/>
                      </a:cubicBezTo>
                      <a:cubicBezTo>
                        <a:pt x="30" y="64"/>
                        <a:pt x="30" y="64"/>
                        <a:pt x="30" y="64"/>
                      </a:cubicBezTo>
                      <a:cubicBezTo>
                        <a:pt x="32" y="63"/>
                        <a:pt x="35" y="63"/>
                        <a:pt x="36" y="64"/>
                      </a:cubicBezTo>
                      <a:cubicBezTo>
                        <a:pt x="40" y="65"/>
                        <a:pt x="40" y="65"/>
                        <a:pt x="40" y="65"/>
                      </a:cubicBezTo>
                      <a:cubicBezTo>
                        <a:pt x="41" y="66"/>
                        <a:pt x="43" y="66"/>
                        <a:pt x="44" y="64"/>
                      </a:cubicBezTo>
                      <a:cubicBezTo>
                        <a:pt x="46" y="61"/>
                        <a:pt x="46" y="61"/>
                        <a:pt x="46" y="61"/>
                      </a:cubicBezTo>
                      <a:cubicBezTo>
                        <a:pt x="47" y="59"/>
                        <a:pt x="49" y="58"/>
                        <a:pt x="51" y="58"/>
                      </a:cubicBezTo>
                      <a:cubicBezTo>
                        <a:pt x="55" y="58"/>
                        <a:pt x="55" y="58"/>
                        <a:pt x="55" y="58"/>
                      </a:cubicBezTo>
                      <a:cubicBezTo>
                        <a:pt x="57" y="58"/>
                        <a:pt x="58" y="56"/>
                        <a:pt x="58" y="54"/>
                      </a:cubicBezTo>
                      <a:cubicBezTo>
                        <a:pt x="59" y="51"/>
                        <a:pt x="59" y="51"/>
                        <a:pt x="59" y="51"/>
                      </a:cubicBezTo>
                      <a:cubicBezTo>
                        <a:pt x="59" y="49"/>
                        <a:pt x="60" y="47"/>
                        <a:pt x="61" y="46"/>
                      </a:cubicBezTo>
                      <a:cubicBezTo>
                        <a:pt x="65" y="44"/>
                        <a:pt x="65" y="44"/>
                        <a:pt x="65" y="44"/>
                      </a:cubicBezTo>
                      <a:cubicBezTo>
                        <a:pt x="66" y="43"/>
                        <a:pt x="67" y="41"/>
                        <a:pt x="66" y="39"/>
                      </a:cubicBezTo>
                      <a:cubicBezTo>
                        <a:pt x="64" y="36"/>
                        <a:pt x="64" y="36"/>
                        <a:pt x="64" y="36"/>
                      </a:cubicBezTo>
                      <a:cubicBezTo>
                        <a:pt x="63" y="34"/>
                        <a:pt x="63" y="32"/>
                        <a:pt x="64" y="30"/>
                      </a:cubicBezTo>
                      <a:lnTo>
                        <a:pt x="66" y="27"/>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76" name="Freeform 120">
                  <a:extLst>
                    <a:ext uri="{FF2B5EF4-FFF2-40B4-BE49-F238E27FC236}">
                      <a16:creationId xmlns:a16="http://schemas.microsoft.com/office/drawing/2014/main" id="{4A5F8CA2-4891-44B1-9991-89CCC5F0E961}"/>
                    </a:ext>
                  </a:extLst>
                </p:cNvPr>
                <p:cNvSpPr>
                  <a:spLocks/>
                </p:cNvSpPr>
                <p:nvPr/>
              </p:nvSpPr>
              <p:spPr bwMode="auto">
                <a:xfrm>
                  <a:off x="8366126" y="947738"/>
                  <a:ext cx="101600" cy="93662"/>
                </a:xfrm>
                <a:custGeom>
                  <a:avLst/>
                  <a:gdLst>
                    <a:gd name="T0" fmla="*/ 23 w 27"/>
                    <a:gd name="T1" fmla="*/ 7 h 25"/>
                    <a:gd name="T2" fmla="*/ 21 w 27"/>
                    <a:gd name="T3" fmla="*/ 7 h 25"/>
                    <a:gd name="T4" fmla="*/ 16 w 27"/>
                    <a:gd name="T5" fmla="*/ 5 h 25"/>
                    <a:gd name="T6" fmla="*/ 14 w 27"/>
                    <a:gd name="T7" fmla="*/ 1 h 25"/>
                    <a:gd name="T8" fmla="*/ 11 w 27"/>
                    <a:gd name="T9" fmla="*/ 0 h 25"/>
                    <a:gd name="T10" fmla="*/ 8 w 27"/>
                    <a:gd name="T11" fmla="*/ 0 h 25"/>
                    <a:gd name="T12" fmla="*/ 0 w 27"/>
                    <a:gd name="T13" fmla="*/ 18 h 25"/>
                    <a:gd name="T14" fmla="*/ 1 w 27"/>
                    <a:gd name="T15" fmla="*/ 18 h 25"/>
                    <a:gd name="T16" fmla="*/ 11 w 27"/>
                    <a:gd name="T17" fmla="*/ 18 h 25"/>
                    <a:gd name="T18" fmla="*/ 19 w 27"/>
                    <a:gd name="T19" fmla="*/ 25 h 25"/>
                    <a:gd name="T20" fmla="*/ 19 w 27"/>
                    <a:gd name="T21" fmla="*/ 25 h 25"/>
                    <a:gd name="T22" fmla="*/ 27 w 27"/>
                    <a:gd name="T23" fmla="*/ 5 h 25"/>
                    <a:gd name="T24" fmla="*/ 27 w 27"/>
                    <a:gd name="T25" fmla="*/ 5 h 25"/>
                    <a:gd name="T26" fmla="*/ 23 w 27"/>
                    <a:gd name="T2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5">
                      <a:moveTo>
                        <a:pt x="23" y="7"/>
                      </a:moveTo>
                      <a:cubicBezTo>
                        <a:pt x="23" y="7"/>
                        <a:pt x="22" y="7"/>
                        <a:pt x="21" y="7"/>
                      </a:cubicBezTo>
                      <a:cubicBezTo>
                        <a:pt x="19" y="7"/>
                        <a:pt x="17" y="6"/>
                        <a:pt x="16" y="5"/>
                      </a:cubicBezTo>
                      <a:cubicBezTo>
                        <a:pt x="14" y="1"/>
                        <a:pt x="14" y="1"/>
                        <a:pt x="14" y="1"/>
                      </a:cubicBezTo>
                      <a:cubicBezTo>
                        <a:pt x="13" y="1"/>
                        <a:pt x="12" y="0"/>
                        <a:pt x="11" y="0"/>
                      </a:cubicBezTo>
                      <a:cubicBezTo>
                        <a:pt x="8" y="0"/>
                        <a:pt x="8" y="0"/>
                        <a:pt x="8" y="0"/>
                      </a:cubicBezTo>
                      <a:cubicBezTo>
                        <a:pt x="0" y="18"/>
                        <a:pt x="0" y="18"/>
                        <a:pt x="0" y="18"/>
                      </a:cubicBezTo>
                      <a:cubicBezTo>
                        <a:pt x="1" y="18"/>
                        <a:pt x="1" y="18"/>
                        <a:pt x="1" y="18"/>
                      </a:cubicBezTo>
                      <a:cubicBezTo>
                        <a:pt x="11" y="18"/>
                        <a:pt x="11" y="18"/>
                        <a:pt x="11" y="18"/>
                      </a:cubicBezTo>
                      <a:cubicBezTo>
                        <a:pt x="19" y="25"/>
                        <a:pt x="19" y="25"/>
                        <a:pt x="19" y="25"/>
                      </a:cubicBezTo>
                      <a:cubicBezTo>
                        <a:pt x="19" y="25"/>
                        <a:pt x="19" y="25"/>
                        <a:pt x="19" y="25"/>
                      </a:cubicBezTo>
                      <a:cubicBezTo>
                        <a:pt x="27" y="5"/>
                        <a:pt x="27" y="5"/>
                        <a:pt x="27" y="5"/>
                      </a:cubicBezTo>
                      <a:cubicBezTo>
                        <a:pt x="27" y="5"/>
                        <a:pt x="27" y="5"/>
                        <a:pt x="27" y="5"/>
                      </a:cubicBezTo>
                      <a:lnTo>
                        <a:pt x="23" y="7"/>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77" name="Freeform 121">
                  <a:extLst>
                    <a:ext uri="{FF2B5EF4-FFF2-40B4-BE49-F238E27FC236}">
                      <a16:creationId xmlns:a16="http://schemas.microsoft.com/office/drawing/2014/main" id="{17360146-4588-4AC2-B64F-E24B8F8FFF5D}"/>
                    </a:ext>
                  </a:extLst>
                </p:cNvPr>
                <p:cNvSpPr>
                  <a:spLocks/>
                </p:cNvSpPr>
                <p:nvPr/>
              </p:nvSpPr>
              <p:spPr bwMode="auto">
                <a:xfrm>
                  <a:off x="8474076" y="947738"/>
                  <a:ext cx="101600" cy="93662"/>
                </a:xfrm>
                <a:custGeom>
                  <a:avLst/>
                  <a:gdLst>
                    <a:gd name="T0" fmla="*/ 17 w 27"/>
                    <a:gd name="T1" fmla="*/ 0 h 25"/>
                    <a:gd name="T2" fmla="*/ 14 w 27"/>
                    <a:gd name="T3" fmla="*/ 1 h 25"/>
                    <a:gd name="T4" fmla="*/ 12 w 27"/>
                    <a:gd name="T5" fmla="*/ 5 h 25"/>
                    <a:gd name="T6" fmla="*/ 7 w 27"/>
                    <a:gd name="T7" fmla="*/ 7 h 25"/>
                    <a:gd name="T8" fmla="*/ 4 w 27"/>
                    <a:gd name="T9" fmla="*/ 7 h 25"/>
                    <a:gd name="T10" fmla="*/ 1 w 27"/>
                    <a:gd name="T11" fmla="*/ 5 h 25"/>
                    <a:gd name="T12" fmla="*/ 0 w 27"/>
                    <a:gd name="T13" fmla="*/ 5 h 25"/>
                    <a:gd name="T14" fmla="*/ 9 w 27"/>
                    <a:gd name="T15" fmla="*/ 25 h 25"/>
                    <a:gd name="T16" fmla="*/ 9 w 27"/>
                    <a:gd name="T17" fmla="*/ 25 h 25"/>
                    <a:gd name="T18" fmla="*/ 16 w 27"/>
                    <a:gd name="T19" fmla="*/ 18 h 25"/>
                    <a:gd name="T20" fmla="*/ 27 w 27"/>
                    <a:gd name="T21" fmla="*/ 18 h 25"/>
                    <a:gd name="T22" fmla="*/ 27 w 27"/>
                    <a:gd name="T23" fmla="*/ 18 h 25"/>
                    <a:gd name="T24" fmla="*/ 20 w 27"/>
                    <a:gd name="T25" fmla="*/ 0 h 25"/>
                    <a:gd name="T26" fmla="*/ 17 w 27"/>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5">
                      <a:moveTo>
                        <a:pt x="17" y="0"/>
                      </a:moveTo>
                      <a:cubicBezTo>
                        <a:pt x="16" y="0"/>
                        <a:pt x="15" y="1"/>
                        <a:pt x="14" y="1"/>
                      </a:cubicBezTo>
                      <a:cubicBezTo>
                        <a:pt x="12" y="5"/>
                        <a:pt x="12" y="5"/>
                        <a:pt x="12" y="5"/>
                      </a:cubicBezTo>
                      <a:cubicBezTo>
                        <a:pt x="11" y="6"/>
                        <a:pt x="9" y="7"/>
                        <a:pt x="7" y="7"/>
                      </a:cubicBezTo>
                      <a:cubicBezTo>
                        <a:pt x="6" y="7"/>
                        <a:pt x="5" y="7"/>
                        <a:pt x="4" y="7"/>
                      </a:cubicBezTo>
                      <a:cubicBezTo>
                        <a:pt x="1" y="5"/>
                        <a:pt x="1" y="5"/>
                        <a:pt x="1" y="5"/>
                      </a:cubicBezTo>
                      <a:cubicBezTo>
                        <a:pt x="1" y="5"/>
                        <a:pt x="1" y="5"/>
                        <a:pt x="0" y="5"/>
                      </a:cubicBezTo>
                      <a:cubicBezTo>
                        <a:pt x="9" y="25"/>
                        <a:pt x="9" y="25"/>
                        <a:pt x="9" y="25"/>
                      </a:cubicBezTo>
                      <a:cubicBezTo>
                        <a:pt x="9" y="25"/>
                        <a:pt x="9" y="25"/>
                        <a:pt x="9" y="25"/>
                      </a:cubicBezTo>
                      <a:cubicBezTo>
                        <a:pt x="16" y="18"/>
                        <a:pt x="16" y="18"/>
                        <a:pt x="16" y="18"/>
                      </a:cubicBezTo>
                      <a:cubicBezTo>
                        <a:pt x="27" y="18"/>
                        <a:pt x="27" y="18"/>
                        <a:pt x="27" y="18"/>
                      </a:cubicBezTo>
                      <a:cubicBezTo>
                        <a:pt x="27" y="18"/>
                        <a:pt x="27" y="18"/>
                        <a:pt x="27" y="18"/>
                      </a:cubicBezTo>
                      <a:cubicBezTo>
                        <a:pt x="20" y="0"/>
                        <a:pt x="20" y="0"/>
                        <a:pt x="20" y="0"/>
                      </a:cubicBezTo>
                      <a:lnTo>
                        <a:pt x="17" y="0"/>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78" name="Freeform 122">
                  <a:extLst>
                    <a:ext uri="{FF2B5EF4-FFF2-40B4-BE49-F238E27FC236}">
                      <a16:creationId xmlns:a16="http://schemas.microsoft.com/office/drawing/2014/main" id="{3436DE7C-EE80-4312-A1A5-65F8A0742E45}"/>
                    </a:ext>
                  </a:extLst>
                </p:cNvPr>
                <p:cNvSpPr>
                  <a:spLocks/>
                </p:cNvSpPr>
                <p:nvPr/>
              </p:nvSpPr>
              <p:spPr bwMode="auto">
                <a:xfrm>
                  <a:off x="8410576" y="749300"/>
                  <a:ext cx="169863" cy="153987"/>
                </a:xfrm>
                <a:custGeom>
                  <a:avLst/>
                  <a:gdLst>
                    <a:gd name="T0" fmla="*/ 16 w 45"/>
                    <a:gd name="T1" fmla="*/ 29 h 41"/>
                    <a:gd name="T2" fmla="*/ 9 w 45"/>
                    <a:gd name="T3" fmla="*/ 20 h 41"/>
                    <a:gd name="T4" fmla="*/ 3 w 45"/>
                    <a:gd name="T5" fmla="*/ 20 h 41"/>
                    <a:gd name="T6" fmla="*/ 2 w 45"/>
                    <a:gd name="T7" fmla="*/ 26 h 41"/>
                    <a:gd name="T8" fmla="*/ 13 w 45"/>
                    <a:gd name="T9" fmla="*/ 39 h 41"/>
                    <a:gd name="T10" fmla="*/ 16 w 45"/>
                    <a:gd name="T11" fmla="*/ 41 h 41"/>
                    <a:gd name="T12" fmla="*/ 16 w 45"/>
                    <a:gd name="T13" fmla="*/ 41 h 41"/>
                    <a:gd name="T14" fmla="*/ 20 w 45"/>
                    <a:gd name="T15" fmla="*/ 39 h 41"/>
                    <a:gd name="T16" fmla="*/ 36 w 45"/>
                    <a:gd name="T17" fmla="*/ 18 h 41"/>
                    <a:gd name="T18" fmla="*/ 38 w 45"/>
                    <a:gd name="T19" fmla="*/ 15 h 41"/>
                    <a:gd name="T20" fmla="*/ 40 w 45"/>
                    <a:gd name="T21" fmla="*/ 13 h 41"/>
                    <a:gd name="T22" fmla="*/ 42 w 45"/>
                    <a:gd name="T23" fmla="*/ 10 h 41"/>
                    <a:gd name="T24" fmla="*/ 44 w 45"/>
                    <a:gd name="T25" fmla="*/ 8 h 41"/>
                    <a:gd name="T26" fmla="*/ 43 w 45"/>
                    <a:gd name="T27" fmla="*/ 1 h 41"/>
                    <a:gd name="T28" fmla="*/ 38 w 45"/>
                    <a:gd name="T29" fmla="*/ 1 h 41"/>
                    <a:gd name="T30" fmla="*/ 36 w 45"/>
                    <a:gd name="T31" fmla="*/ 2 h 41"/>
                    <a:gd name="T32" fmla="*/ 34 w 45"/>
                    <a:gd name="T33" fmla="*/ 5 h 41"/>
                    <a:gd name="T34" fmla="*/ 32 w 45"/>
                    <a:gd name="T35" fmla="*/ 7 h 41"/>
                    <a:gd name="T36" fmla="*/ 30 w 45"/>
                    <a:gd name="T37" fmla="*/ 10 h 41"/>
                    <a:gd name="T38" fmla="*/ 16 w 45"/>
                    <a:gd name="T3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1">
                      <a:moveTo>
                        <a:pt x="16" y="29"/>
                      </a:moveTo>
                      <a:cubicBezTo>
                        <a:pt x="9" y="20"/>
                        <a:pt x="9" y="20"/>
                        <a:pt x="9" y="20"/>
                      </a:cubicBezTo>
                      <a:cubicBezTo>
                        <a:pt x="8" y="18"/>
                        <a:pt x="5" y="18"/>
                        <a:pt x="3" y="20"/>
                      </a:cubicBezTo>
                      <a:cubicBezTo>
                        <a:pt x="1" y="21"/>
                        <a:pt x="0" y="24"/>
                        <a:pt x="2" y="26"/>
                      </a:cubicBezTo>
                      <a:cubicBezTo>
                        <a:pt x="13" y="39"/>
                        <a:pt x="13" y="39"/>
                        <a:pt x="13" y="39"/>
                      </a:cubicBezTo>
                      <a:cubicBezTo>
                        <a:pt x="14" y="40"/>
                        <a:pt x="15" y="41"/>
                        <a:pt x="16" y="41"/>
                      </a:cubicBezTo>
                      <a:cubicBezTo>
                        <a:pt x="16" y="41"/>
                        <a:pt x="16" y="41"/>
                        <a:pt x="16" y="41"/>
                      </a:cubicBezTo>
                      <a:cubicBezTo>
                        <a:pt x="18" y="41"/>
                        <a:pt x="19" y="40"/>
                        <a:pt x="20" y="39"/>
                      </a:cubicBezTo>
                      <a:cubicBezTo>
                        <a:pt x="36" y="18"/>
                        <a:pt x="36" y="18"/>
                        <a:pt x="36" y="18"/>
                      </a:cubicBezTo>
                      <a:cubicBezTo>
                        <a:pt x="38" y="15"/>
                        <a:pt x="38" y="15"/>
                        <a:pt x="38" y="15"/>
                      </a:cubicBezTo>
                      <a:cubicBezTo>
                        <a:pt x="40" y="13"/>
                        <a:pt x="40" y="13"/>
                        <a:pt x="40" y="13"/>
                      </a:cubicBezTo>
                      <a:cubicBezTo>
                        <a:pt x="42" y="10"/>
                        <a:pt x="42" y="10"/>
                        <a:pt x="42" y="10"/>
                      </a:cubicBezTo>
                      <a:cubicBezTo>
                        <a:pt x="44" y="8"/>
                        <a:pt x="44" y="8"/>
                        <a:pt x="44" y="8"/>
                      </a:cubicBezTo>
                      <a:cubicBezTo>
                        <a:pt x="45" y="6"/>
                        <a:pt x="45" y="3"/>
                        <a:pt x="43" y="1"/>
                      </a:cubicBezTo>
                      <a:cubicBezTo>
                        <a:pt x="42" y="0"/>
                        <a:pt x="40" y="0"/>
                        <a:pt x="38" y="1"/>
                      </a:cubicBezTo>
                      <a:cubicBezTo>
                        <a:pt x="38" y="1"/>
                        <a:pt x="37" y="2"/>
                        <a:pt x="36" y="2"/>
                      </a:cubicBezTo>
                      <a:cubicBezTo>
                        <a:pt x="34" y="5"/>
                        <a:pt x="34" y="5"/>
                        <a:pt x="34" y="5"/>
                      </a:cubicBezTo>
                      <a:cubicBezTo>
                        <a:pt x="32" y="7"/>
                        <a:pt x="32" y="7"/>
                        <a:pt x="32" y="7"/>
                      </a:cubicBezTo>
                      <a:cubicBezTo>
                        <a:pt x="30" y="10"/>
                        <a:pt x="30" y="10"/>
                        <a:pt x="30" y="10"/>
                      </a:cubicBezTo>
                      <a:lnTo>
                        <a:pt x="16" y="29"/>
                      </a:lnTo>
                      <a:close/>
                    </a:path>
                  </a:pathLst>
                </a:custGeom>
                <a:solidFill>
                  <a:srgbClr val="97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spTree>
    <p:extLst>
      <p:ext uri="{BB962C8B-B14F-4D97-AF65-F5344CB8AC3E}">
        <p14:creationId xmlns:p14="http://schemas.microsoft.com/office/powerpoint/2010/main" val="3570227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113C39-57CC-4913-AF01-64668620F387}"/>
              </a:ext>
            </a:extLst>
          </p:cNvPr>
          <p:cNvSpPr>
            <a:spLocks noGrp="1"/>
          </p:cNvSpPr>
          <p:nvPr>
            <p:ph type="ctrTitle"/>
          </p:nvPr>
        </p:nvSpPr>
        <p:spPr/>
        <p:txBody>
          <a:bodyPr/>
          <a:lstStyle/>
          <a:p>
            <a:r>
              <a:rPr lang="en-GB"/>
              <a:t>Core story -  page by page</a:t>
            </a:r>
            <a:br>
              <a:rPr lang="en-GB"/>
            </a:br>
            <a:r>
              <a:rPr lang="en-GB" sz="1867"/>
              <a:t>Including suggested ELITE Performance questions </a:t>
            </a:r>
            <a:br>
              <a:rPr lang="en-GB" sz="1867"/>
            </a:br>
            <a:r>
              <a:rPr lang="en-GB" sz="1867"/>
              <a:t>&amp; </a:t>
            </a:r>
            <a:br>
              <a:rPr lang="en-GB" sz="1867"/>
            </a:br>
            <a:r>
              <a:rPr lang="en-GB" sz="1867"/>
              <a:t>segment key highlights from market research</a:t>
            </a:r>
          </a:p>
        </p:txBody>
      </p:sp>
    </p:spTree>
    <p:extLst>
      <p:ext uri="{BB962C8B-B14F-4D97-AF65-F5344CB8AC3E}">
        <p14:creationId xmlns:p14="http://schemas.microsoft.com/office/powerpoint/2010/main" val="2514884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76730" y="1002373"/>
            <a:ext cx="7627404" cy="4199615"/>
          </a:xfrm>
          <a:prstGeom prst="rect">
            <a:avLst/>
          </a:prstGeom>
        </p:spPr>
        <p:style>
          <a:lnRef idx="2">
            <a:schemeClr val="accent2"/>
          </a:lnRef>
          <a:fillRef idx="1">
            <a:schemeClr val="lt1"/>
          </a:fillRef>
          <a:effectRef idx="0">
            <a:schemeClr val="accent2"/>
          </a:effectRef>
          <a:fontRef idx="minor">
            <a:schemeClr val="dk1"/>
          </a:fontRef>
        </p:style>
        <p:txBody>
          <a:bodyPr rIns="240000"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If this is an early stage of your relationship with the customer, this is a key point to better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understand the customer, determine which segment they may align with and uncover their experiences relating to the patient focus: moderate to severe active rheumatoid arthritis in adults</a:t>
            </a:r>
            <a:r>
              <a:rPr lang="en-GB" sz="1400">
                <a:solidFill>
                  <a:srgbClr val="585858"/>
                </a:solidFill>
                <a:latin typeface="Arial" panose="020B0604020202020204" pitchFamily="34" charset="0"/>
                <a:cs typeface="Arial" panose="020B0604020202020204" pitchFamily="34" charset="0"/>
              </a:rPr>
              <a:t>.</a:t>
            </a:r>
            <a:r>
              <a:rPr lang="en-GB" sz="1200">
                <a:solidFill>
                  <a:srgbClr val="585858"/>
                </a:solidFill>
                <a:latin typeface="Arial" panose="020B0604020202020204" pitchFamily="34" charset="0"/>
                <a:cs typeface="Arial" panose="020B0604020202020204" pitchFamily="34" charset="0"/>
              </a:rPr>
              <a:t> Highlight that the picture represents a combination of efficacy &amp; safety and understand their perspective on this balance.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It is critical to set out your objectives for the engagement here (e.g. depending on customer type, stage of launch and your relationship, objectives may vary from gaining their feedback on the information around JYSELECA to starting to get experience &amp; identifying an appropriate patient). In addition, ensure you understand what they are seeking to achieve from seeing you today.</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Before we discuss JYSELECA in more detail, I’d love to know about how familiar you are with the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class and JYSELECA in particular</a:t>
            </a:r>
            <a:r>
              <a:rPr lang="en-GB" sz="1200">
                <a:solidFill>
                  <a:srgbClr val="585858"/>
                </a:solidFill>
                <a:latin typeface="Arial" panose="020B0604020202020204" pitchFamily="34" charset="0"/>
                <a:cs typeface="Arial" panose="020B0604020202020204" pitchFamily="34" charset="0"/>
              </a:rPr>
              <a:t> (If knowledgeable about JYSELECA then explore deeper on what they understand and their perceptions, how they have heard about it)</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How do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currently fit in to your treatment approaches for moderate to severe RA patients?</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next page focuses on establishing the need for JYSELECA. Depending on their answers to the questions suggested above, start to move to a discussion on “the reason we have developed JYSELECA is…”</a:t>
            </a:r>
          </a:p>
        </p:txBody>
      </p:sp>
      <p:sp>
        <p:nvSpPr>
          <p:cNvPr id="14" name="Text Placeholder 13">
            <a:extLst>
              <a:ext uri="{FF2B5EF4-FFF2-40B4-BE49-F238E27FC236}">
                <a16:creationId xmlns:a16="http://schemas.microsoft.com/office/drawing/2014/main" id="{BE962F93-5E0F-47E5-8C9B-5B10477F75F5}"/>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1DE075BB-AA2F-48C8-8305-0234167B881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06467" y="425653"/>
            <a:ext cx="10274427" cy="853017"/>
          </a:xfrm>
          <a:prstGeom prst="rect">
            <a:avLst/>
          </a:prstGeom>
        </p:spPr>
        <p:txBody>
          <a:bodyPr>
            <a:normAutofit/>
          </a:bodyPr>
          <a:lstStyle/>
          <a:p>
            <a:r>
              <a:rPr lang="en-GB" sz="2933">
                <a:solidFill>
                  <a:schemeClr val="accent1"/>
                </a:solidFill>
                <a:latin typeface="Arial" panose="020B0604020202020204" pitchFamily="34" charset="0"/>
                <a:cs typeface="Arial" panose="020B0604020202020204" pitchFamily="34" charset="0"/>
              </a:rPr>
              <a:t>Introduction </a:t>
            </a:r>
          </a:p>
        </p:txBody>
      </p:sp>
      <p:sp>
        <p:nvSpPr>
          <p:cNvPr id="11" name="Rectangle 10">
            <a:extLst>
              <a:ext uri="{FF2B5EF4-FFF2-40B4-BE49-F238E27FC236}">
                <a16:creationId xmlns:a16="http://schemas.microsoft.com/office/drawing/2014/main" id="{6721B435-6DD2-4F13-9867-DFC80054A2F2}"/>
              </a:ext>
            </a:extLst>
          </p:cNvPr>
          <p:cNvSpPr/>
          <p:nvPr/>
        </p:nvSpPr>
        <p:spPr>
          <a:xfrm>
            <a:off x="873245" y="3006568"/>
            <a:ext cx="3236708" cy="21930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defRPr/>
            </a:pPr>
            <a:r>
              <a:rPr lang="en-GB" sz="1200">
                <a:solidFill>
                  <a:srgbClr val="585858"/>
                </a:solidFill>
                <a:latin typeface="Arial" panose="020B0604020202020204" pitchFamily="34" charset="0"/>
                <a:cs typeface="Arial" panose="020B0604020202020204" pitchFamily="34" charset="0"/>
              </a:rPr>
              <a:t>Introduce JYSELECA: a new treatment for moderate to severe active rheumatoid arthritis in adult patients.</a:t>
            </a:r>
          </a:p>
        </p:txBody>
      </p:sp>
      <p:sp>
        <p:nvSpPr>
          <p:cNvPr id="3" name="Rectangle 2">
            <a:extLst>
              <a:ext uri="{FF2B5EF4-FFF2-40B4-BE49-F238E27FC236}">
                <a16:creationId xmlns:a16="http://schemas.microsoft.com/office/drawing/2014/main" id="{330901CE-52DB-47DE-A1D2-98064AE8BD45}"/>
              </a:ext>
            </a:extLst>
          </p:cNvPr>
          <p:cNvSpPr/>
          <p:nvPr/>
        </p:nvSpPr>
        <p:spPr>
          <a:xfrm>
            <a:off x="11065645" y="1275459"/>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pic>
        <p:nvPicPr>
          <p:cNvPr id="5" name="Picture 4" descr="A picture containing clipart&#10;&#10;Description automatically generated">
            <a:extLst>
              <a:ext uri="{FF2B5EF4-FFF2-40B4-BE49-F238E27FC236}">
                <a16:creationId xmlns:a16="http://schemas.microsoft.com/office/drawing/2014/main" id="{20D95F4A-F145-467E-A519-B8A98456E9B5}"/>
              </a:ext>
            </a:extLst>
          </p:cNvPr>
          <p:cNvPicPr>
            <a:picLocks noChangeAspect="1"/>
          </p:cNvPicPr>
          <p:nvPr/>
        </p:nvPicPr>
        <p:blipFill>
          <a:blip r:embed="rId3">
            <a:duotone>
              <a:schemeClr val="accent1">
                <a:shade val="45000"/>
                <a:satMod val="135000"/>
              </a:schemeClr>
              <a:prstClr val="white"/>
            </a:duotone>
          </a:blip>
          <a:stretch>
            <a:fillRect/>
          </a:stretch>
        </p:blipFill>
        <p:spPr>
          <a:xfrm>
            <a:off x="11082916" y="804493"/>
            <a:ext cx="498861" cy="432000"/>
          </a:xfrm>
          <a:prstGeom prst="rect">
            <a:avLst/>
          </a:prstGeom>
        </p:spPr>
      </p:pic>
      <p:sp>
        <p:nvSpPr>
          <p:cNvPr id="19" name="Slide Number Placeholder 1">
            <a:extLst>
              <a:ext uri="{FF2B5EF4-FFF2-40B4-BE49-F238E27FC236}">
                <a16:creationId xmlns:a16="http://schemas.microsoft.com/office/drawing/2014/main" id="{1C1102B6-5FF0-499C-A098-F34E20D41FE2}"/>
              </a:ext>
            </a:extLst>
          </p:cNvPr>
          <p:cNvSpPr>
            <a:spLocks noGrp="1"/>
          </p:cNvSpPr>
          <p:nvPr>
            <p:ph type="sldNum" sz="quarter" idx="11"/>
          </p:nvPr>
        </p:nvSpPr>
        <p:spPr>
          <a:xfrm>
            <a:off x="11053234" y="366185"/>
            <a:ext cx="601133" cy="171449"/>
          </a:xfrm>
        </p:spPr>
        <p:txBody>
          <a:bodyPr/>
          <a:lstStyle/>
          <a:p>
            <a:pPr defTabSz="914377"/>
            <a:fld id="{72704E50-790F-004D-A3FC-F1A2CCAC1708}" type="slidenum">
              <a:rPr lang="en-US">
                <a:solidFill>
                  <a:srgbClr val="A5A6A5"/>
                </a:solidFill>
                <a:latin typeface="Calibri" panose="020F0502020204030204"/>
              </a:rPr>
              <a:pPr defTabSz="914377"/>
              <a:t>51</a:t>
            </a:fld>
            <a:endParaRPr lang="en-US">
              <a:solidFill>
                <a:srgbClr val="A5A6A5"/>
              </a:solidFill>
              <a:latin typeface="Calibri" panose="020F0502020204030204"/>
            </a:endParaRPr>
          </a:p>
        </p:txBody>
      </p:sp>
      <p:sp>
        <p:nvSpPr>
          <p:cNvPr id="7" name="TextBox 6">
            <a:extLst>
              <a:ext uri="{FF2B5EF4-FFF2-40B4-BE49-F238E27FC236}">
                <a16:creationId xmlns:a16="http://schemas.microsoft.com/office/drawing/2014/main" id="{913861DD-3208-425F-8A48-40CD8EBF5C8B}"/>
              </a:ext>
            </a:extLst>
          </p:cNvPr>
          <p:cNvSpPr txBox="1"/>
          <p:nvPr/>
        </p:nvSpPr>
        <p:spPr>
          <a:xfrm>
            <a:off x="1187965" y="5373951"/>
            <a:ext cx="3264000" cy="256545"/>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Naturally powerful - leader of the pack</a:t>
            </a:r>
          </a:p>
        </p:txBody>
      </p:sp>
      <p:sp>
        <p:nvSpPr>
          <p:cNvPr id="9" name="TextBox 8">
            <a:extLst>
              <a:ext uri="{FF2B5EF4-FFF2-40B4-BE49-F238E27FC236}">
                <a16:creationId xmlns:a16="http://schemas.microsoft.com/office/drawing/2014/main" id="{221E421F-FF7F-41A7-81D2-7BEE477D84C5}"/>
              </a:ext>
            </a:extLst>
          </p:cNvPr>
          <p:cNvSpPr txBox="1"/>
          <p:nvPr/>
        </p:nvSpPr>
        <p:spPr>
          <a:xfrm>
            <a:off x="4877094" y="5377066"/>
            <a:ext cx="3269260" cy="256545"/>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Can be strong &amp; gentle – secure</a:t>
            </a:r>
          </a:p>
        </p:txBody>
      </p:sp>
      <p:sp>
        <p:nvSpPr>
          <p:cNvPr id="10" name="TextBox 9">
            <a:extLst>
              <a:ext uri="{FF2B5EF4-FFF2-40B4-BE49-F238E27FC236}">
                <a16:creationId xmlns:a16="http://schemas.microsoft.com/office/drawing/2014/main" id="{6B5C7E9C-523D-46F8-B2D3-F9762C7E7014}"/>
              </a:ext>
            </a:extLst>
          </p:cNvPr>
          <p:cNvSpPr txBox="1"/>
          <p:nvPr/>
        </p:nvSpPr>
        <p:spPr>
          <a:xfrm>
            <a:off x="8623393" y="5377065"/>
            <a:ext cx="3269260" cy="256545"/>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Balance of two things, flower = gift / caring</a:t>
            </a:r>
          </a:p>
        </p:txBody>
      </p:sp>
      <p:pic>
        <p:nvPicPr>
          <p:cNvPr id="16" name="Picture 15" descr="A picture containing drawing, sign&#10;&#10;Description automatically generated">
            <a:extLst>
              <a:ext uri="{FF2B5EF4-FFF2-40B4-BE49-F238E27FC236}">
                <a16:creationId xmlns:a16="http://schemas.microsoft.com/office/drawing/2014/main" id="{5793658E-BE57-4D13-AA1B-CBD2291270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74115" y="5279103"/>
            <a:ext cx="336000" cy="336283"/>
          </a:xfrm>
          <a:prstGeom prst="rect">
            <a:avLst/>
          </a:prstGeom>
        </p:spPr>
      </p:pic>
      <p:pic>
        <p:nvPicPr>
          <p:cNvPr id="15" name="Picture 14" descr="A close up of a sign&#10;&#10;Description automatically generated">
            <a:extLst>
              <a:ext uri="{FF2B5EF4-FFF2-40B4-BE49-F238E27FC236}">
                <a16:creationId xmlns:a16="http://schemas.microsoft.com/office/drawing/2014/main" id="{C656EC1C-D90A-48D0-BA58-CDF9AF1684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37557" y="5279385"/>
            <a:ext cx="336000" cy="336000"/>
          </a:xfrm>
          <a:prstGeom prst="rect">
            <a:avLst/>
          </a:prstGeom>
        </p:spPr>
      </p:pic>
      <p:pic>
        <p:nvPicPr>
          <p:cNvPr id="13" name="Picture 12" descr="A picture containing clock, drawing, room&#10;&#10;Description automatically generated">
            <a:extLst>
              <a:ext uri="{FF2B5EF4-FFF2-40B4-BE49-F238E27FC236}">
                <a16:creationId xmlns:a16="http://schemas.microsoft.com/office/drawing/2014/main" id="{BCACE13B-2BEE-4D73-A519-83E8419FF2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6459" y="5277156"/>
            <a:ext cx="336000" cy="336000"/>
          </a:xfrm>
          <a:prstGeom prst="rect">
            <a:avLst/>
          </a:prstGeom>
        </p:spPr>
      </p:pic>
      <p:pic>
        <p:nvPicPr>
          <p:cNvPr id="4" name="Picture 3">
            <a:extLst>
              <a:ext uri="{FF2B5EF4-FFF2-40B4-BE49-F238E27FC236}">
                <a16:creationId xmlns:a16="http://schemas.microsoft.com/office/drawing/2014/main" id="{684B24FC-7F18-4787-8D98-8579A30188D6}"/>
              </a:ext>
            </a:extLst>
          </p:cNvPr>
          <p:cNvPicPr>
            <a:picLocks noChangeAspect="1"/>
          </p:cNvPicPr>
          <p:nvPr/>
        </p:nvPicPr>
        <p:blipFill>
          <a:blip r:embed="rId7"/>
          <a:stretch>
            <a:fillRect/>
          </a:stretch>
        </p:blipFill>
        <p:spPr>
          <a:xfrm>
            <a:off x="873245" y="1008848"/>
            <a:ext cx="3236708" cy="1823345"/>
          </a:xfrm>
          <a:prstGeom prst="rect">
            <a:avLst/>
          </a:prstGeom>
          <a:ln w="12700">
            <a:solidFill>
              <a:schemeClr val="accent2"/>
            </a:solidFill>
          </a:ln>
        </p:spPr>
      </p:pic>
      <p:sp>
        <p:nvSpPr>
          <p:cNvPr id="20" name="Slide Number Placeholder 1">
            <a:extLst>
              <a:ext uri="{FF2B5EF4-FFF2-40B4-BE49-F238E27FC236}">
                <a16:creationId xmlns:a16="http://schemas.microsoft.com/office/drawing/2014/main" id="{7DBFB3C4-7625-45AC-B71A-F650CD7AA59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51</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465665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36274" y="1075079"/>
            <a:ext cx="7667860" cy="407941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Set up the unmet need upfront but don’t focus on the treatment refractory patients of the </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Individual physician as it could be misinterpreted as an accusation. Focus on the EULAR reference to avoid misunderstanding and the chance of the HCP taking it personally.</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Get acknowledgement first before moving on but don’t spend too much time unless doctor shows interest. Research shows that this step doesn’t need to be overstressed – it is well accepted.</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If the HCP does not consider there is room for new options in RA treatment, ask them for 5 minutes to present a high-level overview on JYSELECA and the outcomes achieved in clinical trials. </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US" sz="1200" i="1">
                <a:solidFill>
                  <a:srgbClr val="585858"/>
                </a:solidFill>
                <a:latin typeface="Arial" panose="020B0604020202020204" pitchFamily="34" charset="0"/>
                <a:cs typeface="Arial" panose="020B0604020202020204" pitchFamily="34" charset="0"/>
              </a:rPr>
              <a:t>Do you agree that there is room for new options in RA treatment? </a:t>
            </a:r>
          </a:p>
          <a:p>
            <a:pPr marL="228594" indent="-228594" defTabSz="914377">
              <a:lnSpc>
                <a:spcPct val="112000"/>
              </a:lnSpc>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In case the HCP says there is no improvement needed: </a:t>
            </a:r>
            <a:r>
              <a:rPr lang="en-US" sz="1200" i="1">
                <a:solidFill>
                  <a:srgbClr val="585858"/>
                </a:solidFill>
                <a:latin typeface="Arial" panose="020B0604020202020204" pitchFamily="34" charset="0"/>
                <a:cs typeface="Arial" panose="020B0604020202020204" pitchFamily="34" charset="0"/>
              </a:rPr>
              <a:t>How do you define treatment success? </a:t>
            </a:r>
            <a:r>
              <a:rPr lang="en-US" sz="1200">
                <a:solidFill>
                  <a:srgbClr val="585858"/>
                </a:solidFill>
                <a:latin typeface="Arial" panose="020B0604020202020204" pitchFamily="34" charset="0"/>
                <a:cs typeface="Arial" panose="020B0604020202020204" pitchFamily="34" charset="0"/>
              </a:rPr>
              <a:t>(be ready to describe the definition of ‘refractory to treatment options’ in EULAR guidelines)</a:t>
            </a:r>
          </a:p>
          <a:p>
            <a:pPr marL="228594" indent="-228594" defTabSz="914377">
              <a:lnSpc>
                <a:spcPct val="112000"/>
              </a:lnSpc>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If there is the perception that there is no unmet need: </a:t>
            </a:r>
            <a:r>
              <a:rPr lang="en-US" sz="1200" i="1">
                <a:solidFill>
                  <a:srgbClr val="585858"/>
                </a:solidFill>
                <a:latin typeface="Arial" panose="020B0604020202020204" pitchFamily="34" charset="0"/>
                <a:cs typeface="Arial" panose="020B0604020202020204" pitchFamily="34" charset="0"/>
              </a:rPr>
              <a:t>How do you gain experience of the new treatments that become available? Will you be willing to try a new JAK 1?</a:t>
            </a:r>
            <a:endParaRPr lang="en-US"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Do not proceed until the HCP agrees that there is room for new treatment options in some patient types or at least a willingness to hear more.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Let me introduce you to the features of JYSELECA – I would really like to hear your perspective</a:t>
            </a:r>
          </a:p>
        </p:txBody>
      </p:sp>
      <p:sp>
        <p:nvSpPr>
          <p:cNvPr id="8" name="Text Placeholder 7">
            <a:extLst>
              <a:ext uri="{FF2B5EF4-FFF2-40B4-BE49-F238E27FC236}">
                <a16:creationId xmlns:a16="http://schemas.microsoft.com/office/drawing/2014/main" id="{F59F2ED7-5686-473C-B03B-8EFE658A6E07}"/>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8AA185A4-2795-448D-8EAF-C7EE625EEAED}"/>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8312" y="442681"/>
            <a:ext cx="10464800" cy="853017"/>
          </a:xfrm>
          <a:prstGeom prst="rect">
            <a:avLst/>
          </a:prstGeom>
        </p:spPr>
        <p:txBody>
          <a:bodyPr>
            <a:normAutofit/>
          </a:bodyPr>
          <a:lstStyle/>
          <a:p>
            <a:r>
              <a:rPr lang="en-GB" sz="2933">
                <a:solidFill>
                  <a:schemeClr val="accent1"/>
                </a:solidFill>
                <a:latin typeface="Arial" panose="020B0604020202020204" pitchFamily="34" charset="0"/>
                <a:cs typeface="Arial" panose="020B0604020202020204" pitchFamily="34" charset="0"/>
              </a:rPr>
              <a:t>Unmet need </a:t>
            </a:r>
          </a:p>
        </p:txBody>
      </p:sp>
      <p:sp>
        <p:nvSpPr>
          <p:cNvPr id="11" name="Rectangle 10">
            <a:extLst>
              <a:ext uri="{FF2B5EF4-FFF2-40B4-BE49-F238E27FC236}">
                <a16:creationId xmlns:a16="http://schemas.microsoft.com/office/drawing/2014/main" id="{6721B435-6DD2-4F13-9867-DFC80054A2F2}"/>
              </a:ext>
            </a:extLst>
          </p:cNvPr>
          <p:cNvSpPr/>
          <p:nvPr/>
        </p:nvSpPr>
        <p:spPr>
          <a:xfrm>
            <a:off x="879509" y="3251394"/>
            <a:ext cx="3195569" cy="1876569"/>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73BE"/>
                </a:solidFill>
                <a:latin typeface="Arial" panose="020B0604020202020204" pitchFamily="34" charset="0"/>
                <a:cs typeface="Arial" panose="020B0604020202020204" pitchFamily="34" charset="0"/>
              </a:rPr>
              <a:t>Purpose of this page:</a:t>
            </a:r>
          </a:p>
          <a:p>
            <a:pPr algn="ctr" defTabSz="914377"/>
            <a:endParaRPr lang="en-GB" sz="1200">
              <a:solidFill>
                <a:srgbClr val="0073BE"/>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Gain agreement that there is still a need for new treatment options </a:t>
            </a:r>
          </a:p>
        </p:txBody>
      </p:sp>
      <p:sp>
        <p:nvSpPr>
          <p:cNvPr id="17" name="Rectangle 16">
            <a:extLst>
              <a:ext uri="{FF2B5EF4-FFF2-40B4-BE49-F238E27FC236}">
                <a16:creationId xmlns:a16="http://schemas.microsoft.com/office/drawing/2014/main" id="{5FDD1434-035E-4D81-8BC3-D77E3801BA18}"/>
              </a:ext>
            </a:extLst>
          </p:cNvPr>
          <p:cNvSpPr/>
          <p:nvPr/>
        </p:nvSpPr>
        <p:spPr>
          <a:xfrm>
            <a:off x="863599" y="6252537"/>
            <a:ext cx="8082501" cy="5175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endParaRPr lang="en-GB" sz="1200">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Each country to build their slide with their preferred visuals and claims, and local guidelines or references</a:t>
            </a:r>
          </a:p>
        </p:txBody>
      </p:sp>
      <p:pic>
        <p:nvPicPr>
          <p:cNvPr id="15" name="Picture 14" descr="A picture containing clock, drawing, room&#10;&#10;Description automatically generated">
            <a:extLst>
              <a:ext uri="{FF2B5EF4-FFF2-40B4-BE49-F238E27FC236}">
                <a16:creationId xmlns:a16="http://schemas.microsoft.com/office/drawing/2014/main" id="{4CA195FA-D754-4F7D-BCD4-217BED660A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129" y="5208451"/>
            <a:ext cx="336000" cy="336000"/>
          </a:xfrm>
          <a:prstGeom prst="rect">
            <a:avLst/>
          </a:prstGeom>
        </p:spPr>
      </p:pic>
      <p:sp>
        <p:nvSpPr>
          <p:cNvPr id="6" name="TextBox 5">
            <a:extLst>
              <a:ext uri="{FF2B5EF4-FFF2-40B4-BE49-F238E27FC236}">
                <a16:creationId xmlns:a16="http://schemas.microsoft.com/office/drawing/2014/main" id="{69447C5D-8B9B-4AA7-A66C-21ED0B640523}"/>
              </a:ext>
            </a:extLst>
          </p:cNvPr>
          <p:cNvSpPr txBox="1"/>
          <p:nvPr/>
        </p:nvSpPr>
        <p:spPr>
          <a:xfrm>
            <a:off x="8946101" y="5292337"/>
            <a:ext cx="2958033"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Focus on EULAR guidance and what a treatment failure means for the HCP/practice. Reminds them that new treatments are valuable  </a:t>
            </a:r>
          </a:p>
        </p:txBody>
      </p:sp>
      <p:sp>
        <p:nvSpPr>
          <p:cNvPr id="7" name="TextBox 6">
            <a:extLst>
              <a:ext uri="{FF2B5EF4-FFF2-40B4-BE49-F238E27FC236}">
                <a16:creationId xmlns:a16="http://schemas.microsoft.com/office/drawing/2014/main" id="{80BACB04-9C03-4293-974D-141D757F1E48}"/>
              </a:ext>
            </a:extLst>
          </p:cNvPr>
          <p:cNvSpPr txBox="1"/>
          <p:nvPr/>
        </p:nvSpPr>
        <p:spPr>
          <a:xfrm>
            <a:off x="5288018" y="5302712"/>
            <a:ext cx="2819017"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EULAR guidance and what a treatment failure means for the patient – this patient focus sets a good context for the discussion</a:t>
            </a:r>
          </a:p>
        </p:txBody>
      </p:sp>
      <p:sp>
        <p:nvSpPr>
          <p:cNvPr id="19" name="TextBox 18">
            <a:extLst>
              <a:ext uri="{FF2B5EF4-FFF2-40B4-BE49-F238E27FC236}">
                <a16:creationId xmlns:a16="http://schemas.microsoft.com/office/drawing/2014/main" id="{0515FD93-BADD-404E-BAF8-FF2FABFB9FE9}"/>
              </a:ext>
            </a:extLst>
          </p:cNvPr>
          <p:cNvSpPr txBox="1"/>
          <p:nvPr/>
        </p:nvSpPr>
        <p:spPr>
          <a:xfrm>
            <a:off x="863599" y="5278563"/>
            <a:ext cx="3914963"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Most likely groups to be willing to try new treatment options &amp; want to develop personal experience. They know &amp; recognise the statistics  – move quite quickly to avoid over emphasising &amp; frustrating the customer</a:t>
            </a:r>
          </a:p>
        </p:txBody>
      </p:sp>
      <p:pic>
        <p:nvPicPr>
          <p:cNvPr id="18" name="Picture 17" descr="A picture containing clock, room&#10;&#10;Description automatically generated">
            <a:extLst>
              <a:ext uri="{FF2B5EF4-FFF2-40B4-BE49-F238E27FC236}">
                <a16:creationId xmlns:a16="http://schemas.microsoft.com/office/drawing/2014/main" id="{2089968A-6556-4AFC-8BA2-42AB2C2000C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0243" y="5229115"/>
            <a:ext cx="336000" cy="336000"/>
          </a:xfrm>
          <a:prstGeom prst="rect">
            <a:avLst/>
          </a:prstGeom>
        </p:spPr>
      </p:pic>
      <p:pic>
        <p:nvPicPr>
          <p:cNvPr id="16" name="Picture 15" descr="A picture containing drawing, sign&#10;&#10;Description automatically generated">
            <a:extLst>
              <a:ext uri="{FF2B5EF4-FFF2-40B4-BE49-F238E27FC236}">
                <a16:creationId xmlns:a16="http://schemas.microsoft.com/office/drawing/2014/main" id="{FAA090B2-EA8D-48BD-9DB0-A35C99C2CDD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6052" y="5229115"/>
            <a:ext cx="335717" cy="336000"/>
          </a:xfrm>
          <a:prstGeom prst="rect">
            <a:avLst/>
          </a:prstGeom>
        </p:spPr>
      </p:pic>
      <p:pic>
        <p:nvPicPr>
          <p:cNvPr id="13" name="Picture 12" descr="A close up of a sign&#10;&#10;Description automatically generated">
            <a:extLst>
              <a:ext uri="{FF2B5EF4-FFF2-40B4-BE49-F238E27FC236}">
                <a16:creationId xmlns:a16="http://schemas.microsoft.com/office/drawing/2014/main" id="{47C7B5DF-9608-4A02-9A70-A980279448D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2881" y="5208451"/>
            <a:ext cx="336000" cy="336000"/>
          </a:xfrm>
          <a:prstGeom prst="rect">
            <a:avLst/>
          </a:prstGeom>
        </p:spPr>
      </p:pic>
      <p:pic>
        <p:nvPicPr>
          <p:cNvPr id="9" name="Picture 8">
            <a:extLst>
              <a:ext uri="{FF2B5EF4-FFF2-40B4-BE49-F238E27FC236}">
                <a16:creationId xmlns:a16="http://schemas.microsoft.com/office/drawing/2014/main" id="{A018885E-28B5-4496-B221-362FA4F897F8}"/>
              </a:ext>
            </a:extLst>
          </p:cNvPr>
          <p:cNvPicPr>
            <a:picLocks noChangeAspect="1"/>
          </p:cNvPicPr>
          <p:nvPr/>
        </p:nvPicPr>
        <p:blipFill>
          <a:blip r:embed="rId7"/>
          <a:stretch>
            <a:fillRect/>
          </a:stretch>
        </p:blipFill>
        <p:spPr>
          <a:xfrm>
            <a:off x="879509" y="1075080"/>
            <a:ext cx="3195569" cy="1800171"/>
          </a:xfrm>
          <a:prstGeom prst="rect">
            <a:avLst/>
          </a:prstGeom>
          <a:ln w="12700">
            <a:solidFill>
              <a:schemeClr val="accent2"/>
            </a:solidFill>
          </a:ln>
        </p:spPr>
      </p:pic>
      <p:sp>
        <p:nvSpPr>
          <p:cNvPr id="14" name="Rectangle 13">
            <a:extLst>
              <a:ext uri="{FF2B5EF4-FFF2-40B4-BE49-F238E27FC236}">
                <a16:creationId xmlns:a16="http://schemas.microsoft.com/office/drawing/2014/main" id="{67F0DDE5-E3C2-4129-B215-5A6DA3149DC7}"/>
              </a:ext>
            </a:extLst>
          </p:cNvPr>
          <p:cNvSpPr/>
          <p:nvPr/>
        </p:nvSpPr>
        <p:spPr>
          <a:xfrm>
            <a:off x="11065645" y="1328466"/>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pic>
        <p:nvPicPr>
          <p:cNvPr id="20" name="Picture 19" descr="A picture containing clipart&#10;&#10;Description automatically generated">
            <a:extLst>
              <a:ext uri="{FF2B5EF4-FFF2-40B4-BE49-F238E27FC236}">
                <a16:creationId xmlns:a16="http://schemas.microsoft.com/office/drawing/2014/main" id="{1346A15A-6007-41E3-9C5A-866DD1D167EF}"/>
              </a:ext>
            </a:extLst>
          </p:cNvPr>
          <p:cNvPicPr>
            <a:picLocks noChangeAspect="1"/>
          </p:cNvPicPr>
          <p:nvPr/>
        </p:nvPicPr>
        <p:blipFill>
          <a:blip r:embed="rId8">
            <a:duotone>
              <a:schemeClr val="accent1">
                <a:shade val="45000"/>
                <a:satMod val="135000"/>
              </a:schemeClr>
              <a:prstClr val="white"/>
            </a:duotone>
          </a:blip>
          <a:stretch>
            <a:fillRect/>
          </a:stretch>
        </p:blipFill>
        <p:spPr>
          <a:xfrm>
            <a:off x="11082916" y="857500"/>
            <a:ext cx="498861" cy="432000"/>
          </a:xfrm>
          <a:prstGeom prst="rect">
            <a:avLst/>
          </a:prstGeom>
        </p:spPr>
      </p:pic>
      <p:sp>
        <p:nvSpPr>
          <p:cNvPr id="21" name="Slide Number Placeholder 1">
            <a:extLst>
              <a:ext uri="{FF2B5EF4-FFF2-40B4-BE49-F238E27FC236}">
                <a16:creationId xmlns:a16="http://schemas.microsoft.com/office/drawing/2014/main" id="{74D62EF0-7BAD-497D-B8BA-EEB55469D2EF}"/>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52</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486622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8E2DF8-983A-423C-88FD-1237D0B99206}"/>
              </a:ext>
            </a:extLst>
          </p:cNvPr>
          <p:cNvSpPr/>
          <p:nvPr/>
        </p:nvSpPr>
        <p:spPr>
          <a:xfrm>
            <a:off x="863599" y="922028"/>
            <a:ext cx="3330375" cy="19645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endParaRPr lang="en-GB" sz="1200" b="1">
              <a:solidFill>
                <a:srgbClr val="005DAB"/>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8C8A4F2-599D-4661-B39F-572B06CCC1C9}"/>
              </a:ext>
            </a:extLst>
          </p:cNvPr>
          <p:cNvSpPr/>
          <p:nvPr/>
        </p:nvSpPr>
        <p:spPr>
          <a:xfrm>
            <a:off x="4408925" y="947417"/>
            <a:ext cx="7495208" cy="431971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is a great opportunity to understand the different types of patients that they treat and what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they are aiming to achieve. When exploring the treatment expectations, start to set up the need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to </a:t>
            </a:r>
            <a:r>
              <a:rPr lang="en-US" sz="1200">
                <a:solidFill>
                  <a:srgbClr val="585858"/>
                </a:solidFill>
                <a:latin typeface="Arial" panose="020B0604020202020204" pitchFamily="34" charset="0"/>
                <a:cs typeface="Arial" panose="020B0604020202020204" pitchFamily="34" charset="0"/>
              </a:rPr>
              <a:t>balance between efficacy (fast &amp; lasting) as well as safety. Discuss further in order to gain insight into what drives them and motivates them to prescribe a </a:t>
            </a:r>
            <a:r>
              <a:rPr lang="en-US" sz="1200" err="1">
                <a:solidFill>
                  <a:srgbClr val="585858"/>
                </a:solidFill>
                <a:latin typeface="Arial" panose="020B0604020202020204" pitchFamily="34" charset="0"/>
                <a:cs typeface="Arial" panose="020B0604020202020204" pitchFamily="34" charset="0"/>
              </a:rPr>
              <a:t>JAKi</a:t>
            </a:r>
            <a:r>
              <a:rPr lang="en-US" sz="1200">
                <a:solidFill>
                  <a:srgbClr val="585858"/>
                </a:solidFill>
                <a:latin typeface="Arial" panose="020B0604020202020204" pitchFamily="34" charset="0"/>
                <a:cs typeface="Arial" panose="020B0604020202020204" pitchFamily="34" charset="0"/>
              </a:rPr>
              <a:t> (or what stops them from considering a </a:t>
            </a:r>
            <a:r>
              <a:rPr lang="en-US" sz="1200" err="1">
                <a:solidFill>
                  <a:srgbClr val="585858"/>
                </a:solidFill>
                <a:latin typeface="Arial" panose="020B0604020202020204" pitchFamily="34" charset="0"/>
                <a:cs typeface="Arial" panose="020B0604020202020204" pitchFamily="34" charset="0"/>
              </a:rPr>
              <a:t>JAKi</a:t>
            </a:r>
            <a:r>
              <a:rPr lang="en-US" sz="1200">
                <a:solidFill>
                  <a:srgbClr val="585858"/>
                </a:solidFill>
                <a:latin typeface="Arial" panose="020B0604020202020204" pitchFamily="34" charset="0"/>
                <a:cs typeface="Arial" panose="020B0604020202020204" pitchFamily="34" charset="0"/>
              </a:rPr>
              <a:t>). This is an important step in the call whilst also balancing time available to discuss the data.</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spcBef>
                <a:spcPts val="800"/>
              </a:spcBef>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Get agreement: </a:t>
            </a:r>
            <a:r>
              <a:rPr lang="en-US" sz="1200" i="1">
                <a:solidFill>
                  <a:srgbClr val="585858"/>
                </a:solidFill>
                <a:latin typeface="Arial" panose="020B0604020202020204" pitchFamily="34" charset="0"/>
                <a:cs typeface="Arial" panose="020B0604020202020204" pitchFamily="34" charset="0"/>
              </a:rPr>
              <a:t>What types of patient do you see most frequently and what are their challenges? What impact does that have on you / your clinic / them?</a:t>
            </a:r>
          </a:p>
          <a:p>
            <a:pPr marL="228594" indent="-228594" defTabSz="914377">
              <a:lnSpc>
                <a:spcPct val="112000"/>
              </a:lnSpc>
              <a:spcBef>
                <a:spcPts val="800"/>
              </a:spcBef>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Uncover their prescribing driver: </a:t>
            </a:r>
            <a:r>
              <a:rPr lang="en-GB" sz="1200" i="1">
                <a:solidFill>
                  <a:srgbClr val="585858"/>
                </a:solidFill>
                <a:latin typeface="Arial" panose="020B0604020202020204" pitchFamily="34" charset="0"/>
                <a:cs typeface="Arial" panose="020B0604020202020204" pitchFamily="34" charset="0"/>
              </a:rPr>
              <a:t>How do your treatment goals vary depending on the patient you are treating? What drives the goal that you set for treatment success for individual patients? Does the balance of efficacy and safety that you are looking for vary depending on the patient needs?</a:t>
            </a:r>
          </a:p>
          <a:p>
            <a:pPr marL="228594" indent="-228594" defTabSz="914377">
              <a:lnSpc>
                <a:spcPct val="112000"/>
              </a:lnSpc>
              <a:buFont typeface="Arial" panose="020B0604020202020204" pitchFamily="34" charset="0"/>
              <a:buChar char="•"/>
            </a:pPr>
            <a:endParaRPr lang="en-US" sz="1200" i="1">
              <a:solidFill>
                <a:srgbClr val="585858"/>
              </a:solidFill>
              <a:latin typeface="Arial" panose="020B0604020202020204" pitchFamily="34" charset="0"/>
              <a:cs typeface="Arial" panose="020B0604020202020204" pitchFamily="34" charset="0"/>
            </a:endParaRPr>
          </a:p>
          <a:p>
            <a:pPr marL="228594" indent="-228594" defTabSz="914377">
              <a:lnSpc>
                <a:spcPct val="112000"/>
              </a:lnSpc>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Guide the HCP to focus on a patient they may already be thinking for JAKI – </a:t>
            </a:r>
            <a:r>
              <a:rPr lang="en-US" sz="1200" i="1">
                <a:solidFill>
                  <a:srgbClr val="585858"/>
                </a:solidFill>
                <a:latin typeface="Arial" panose="020B0604020202020204" pitchFamily="34" charset="0"/>
                <a:cs typeface="Arial" panose="020B0604020202020204" pitchFamily="34" charset="0"/>
              </a:rPr>
              <a:t>what are the types of situations or patient needs that lead you to consider a </a:t>
            </a:r>
            <a:r>
              <a:rPr lang="en-US" sz="1200" i="1" err="1">
                <a:solidFill>
                  <a:srgbClr val="585858"/>
                </a:solidFill>
                <a:latin typeface="Arial" panose="020B0604020202020204" pitchFamily="34" charset="0"/>
                <a:cs typeface="Arial" panose="020B0604020202020204" pitchFamily="34" charset="0"/>
              </a:rPr>
              <a:t>JAKi</a:t>
            </a:r>
            <a:r>
              <a:rPr lang="en-US" sz="1200" i="1">
                <a:solidFill>
                  <a:srgbClr val="585858"/>
                </a:solidFill>
                <a:latin typeface="Arial" panose="020B0604020202020204" pitchFamily="34" charset="0"/>
                <a:cs typeface="Arial" panose="020B0604020202020204" pitchFamily="34" charset="0"/>
              </a:rPr>
              <a:t>? </a:t>
            </a: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Introduce the clinical trial comparator. Get consensus that the SoC is adalimumab</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The comparator that was used in the pivotal studies for JYSELECA was adalimumab – would you describe that as standard of care in your clinic? Why is that? </a:t>
            </a:r>
          </a:p>
        </p:txBody>
      </p:sp>
      <p:sp>
        <p:nvSpPr>
          <p:cNvPr id="14" name="Text Placeholder 13">
            <a:extLst>
              <a:ext uri="{FF2B5EF4-FFF2-40B4-BE49-F238E27FC236}">
                <a16:creationId xmlns:a16="http://schemas.microsoft.com/office/drawing/2014/main" id="{B8C2D335-E43D-4D19-8184-1F1A7554173B}"/>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EF689AD1-473E-4758-918D-089B579B7E0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4685" y="359032"/>
            <a:ext cx="10320867"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Patient type</a:t>
            </a:r>
          </a:p>
        </p:txBody>
      </p:sp>
      <p:sp>
        <p:nvSpPr>
          <p:cNvPr id="11" name="Rectangle 10">
            <a:extLst>
              <a:ext uri="{FF2B5EF4-FFF2-40B4-BE49-F238E27FC236}">
                <a16:creationId xmlns:a16="http://schemas.microsoft.com/office/drawing/2014/main" id="{6721B435-6DD2-4F13-9867-DFC80054A2F2}"/>
              </a:ext>
            </a:extLst>
          </p:cNvPr>
          <p:cNvSpPr/>
          <p:nvPr/>
        </p:nvSpPr>
        <p:spPr>
          <a:xfrm>
            <a:off x="863598" y="3070788"/>
            <a:ext cx="3330375" cy="21963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 </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Agree that each RA patient is different and has individual needs and challenges</a:t>
            </a:r>
          </a:p>
          <a:p>
            <a:pPr algn="ctr" defTabSz="914377"/>
            <a:endParaRPr lang="en-GB" sz="800">
              <a:solidFill>
                <a:srgbClr val="005DAB"/>
              </a:solidFill>
              <a:latin typeface="Calibri" panose="020F0502020204030204"/>
            </a:endParaRPr>
          </a:p>
          <a:p>
            <a:pPr algn="ctr" defTabSz="914377"/>
            <a:endParaRPr lang="en-GB" sz="935" b="1">
              <a:solidFill>
                <a:srgbClr val="005DAB"/>
              </a:solidFill>
              <a:latin typeface="Calibri" panose="020F0502020204030204"/>
            </a:endParaRPr>
          </a:p>
          <a:p>
            <a:pPr algn="ctr" defTabSz="914377"/>
            <a:r>
              <a:rPr lang="en-GB" sz="935">
                <a:solidFill>
                  <a:srgbClr val="005DAB"/>
                </a:solidFill>
                <a:latin typeface="Calibri" panose="020F0502020204030204"/>
              </a:rPr>
              <a:t>. </a:t>
            </a:r>
          </a:p>
          <a:p>
            <a:pPr algn="ctr" defTabSz="914377"/>
            <a:endParaRPr lang="en-GB" sz="935">
              <a:solidFill>
                <a:srgbClr val="005DAB"/>
              </a:solidFill>
              <a:latin typeface="Calibri" panose="020F0502020204030204"/>
            </a:endParaRPr>
          </a:p>
        </p:txBody>
      </p:sp>
      <p:sp>
        <p:nvSpPr>
          <p:cNvPr id="5" name="TextBox 4">
            <a:extLst>
              <a:ext uri="{FF2B5EF4-FFF2-40B4-BE49-F238E27FC236}">
                <a16:creationId xmlns:a16="http://schemas.microsoft.com/office/drawing/2014/main" id="{CF622004-6ECA-4003-BF13-710A6C6C0243}"/>
              </a:ext>
            </a:extLst>
          </p:cNvPr>
          <p:cNvSpPr txBox="1"/>
          <p:nvPr/>
        </p:nvSpPr>
        <p:spPr>
          <a:xfrm>
            <a:off x="1279555" y="5393904"/>
            <a:ext cx="4816444"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Focus on each case being different – almost like a puzzle that is waiting to be solved. They will have a standard of care but will be flexible depending on the situation. Mavericks use </a:t>
            </a:r>
            <a:r>
              <a:rPr lang="en-GB" sz="1067" err="1">
                <a:solidFill>
                  <a:srgbClr val="585858"/>
                </a:solidFill>
                <a:latin typeface="Arial" panose="020B0604020202020204" pitchFamily="34" charset="0"/>
                <a:cs typeface="Arial" panose="020B0604020202020204" pitchFamily="34" charset="0"/>
              </a:rPr>
              <a:t>JAKi</a:t>
            </a:r>
            <a:r>
              <a:rPr lang="en-GB" sz="1067">
                <a:solidFill>
                  <a:srgbClr val="585858"/>
                </a:solidFill>
                <a:latin typeface="Arial" panose="020B0604020202020204" pitchFamily="34" charset="0"/>
                <a:cs typeface="Arial" panose="020B0604020202020204" pitchFamily="34" charset="0"/>
              </a:rPr>
              <a:t> in early line and as monotherapy</a:t>
            </a:r>
          </a:p>
        </p:txBody>
      </p:sp>
      <p:pic>
        <p:nvPicPr>
          <p:cNvPr id="6" name="Picture 5">
            <a:extLst>
              <a:ext uri="{FF2B5EF4-FFF2-40B4-BE49-F238E27FC236}">
                <a16:creationId xmlns:a16="http://schemas.microsoft.com/office/drawing/2014/main" id="{29AE9739-BE7E-436C-A9D3-29D84F19E9B8}"/>
              </a:ext>
            </a:extLst>
          </p:cNvPr>
          <p:cNvPicPr>
            <a:picLocks noChangeAspect="1"/>
          </p:cNvPicPr>
          <p:nvPr/>
        </p:nvPicPr>
        <p:blipFill>
          <a:blip r:embed="rId3">
            <a:duotone>
              <a:schemeClr val="accent1">
                <a:shade val="45000"/>
                <a:satMod val="135000"/>
              </a:schemeClr>
              <a:prstClr val="white"/>
            </a:duotone>
          </a:blip>
          <a:stretch>
            <a:fillRect/>
          </a:stretch>
        </p:blipFill>
        <p:spPr>
          <a:xfrm>
            <a:off x="11053233" y="731417"/>
            <a:ext cx="498859" cy="432000"/>
          </a:xfrm>
          <a:prstGeom prst="rect">
            <a:avLst/>
          </a:prstGeom>
        </p:spPr>
      </p:pic>
      <p:sp>
        <p:nvSpPr>
          <p:cNvPr id="20" name="Rectangle 19">
            <a:extLst>
              <a:ext uri="{FF2B5EF4-FFF2-40B4-BE49-F238E27FC236}">
                <a16:creationId xmlns:a16="http://schemas.microsoft.com/office/drawing/2014/main" id="{A63D3DC9-E136-4C12-BE70-07417A026D65}"/>
              </a:ext>
            </a:extLst>
          </p:cNvPr>
          <p:cNvSpPr/>
          <p:nvPr/>
        </p:nvSpPr>
        <p:spPr>
          <a:xfrm>
            <a:off x="11043291" y="1270283"/>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333">
                <a:solidFill>
                  <a:srgbClr val="FFFFFF"/>
                </a:solidFill>
                <a:latin typeface="Calibri" panose="020F0502020204030204"/>
              </a:rPr>
              <a:t>L&amp;I</a:t>
            </a:r>
          </a:p>
        </p:txBody>
      </p:sp>
      <p:sp>
        <p:nvSpPr>
          <p:cNvPr id="23" name="TextBox 22">
            <a:extLst>
              <a:ext uri="{FF2B5EF4-FFF2-40B4-BE49-F238E27FC236}">
                <a16:creationId xmlns:a16="http://schemas.microsoft.com/office/drawing/2014/main" id="{9A70BFB2-7567-429B-A33B-EAD8CCC4ECE7}"/>
              </a:ext>
            </a:extLst>
          </p:cNvPr>
          <p:cNvSpPr txBox="1"/>
          <p:nvPr/>
        </p:nvSpPr>
        <p:spPr>
          <a:xfrm>
            <a:off x="9180415" y="5389726"/>
            <a:ext cx="2723719"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Most likely to perceive patients as homogeneous – some different types but won’t focus on individual needs so much </a:t>
            </a:r>
          </a:p>
        </p:txBody>
      </p:sp>
      <p:sp>
        <p:nvSpPr>
          <p:cNvPr id="24" name="TextBox 23">
            <a:extLst>
              <a:ext uri="{FF2B5EF4-FFF2-40B4-BE49-F238E27FC236}">
                <a16:creationId xmlns:a16="http://schemas.microsoft.com/office/drawing/2014/main" id="{2B33966F-CB7A-44F5-B589-0EE41196D629}"/>
              </a:ext>
            </a:extLst>
          </p:cNvPr>
          <p:cNvSpPr txBox="1"/>
          <p:nvPr/>
        </p:nvSpPr>
        <p:spPr>
          <a:xfrm>
            <a:off x="6521794" y="5393905"/>
            <a:ext cx="2284452"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the patient perspective of treatment challenges &amp; expectations</a:t>
            </a:r>
          </a:p>
        </p:txBody>
      </p:sp>
      <p:pic>
        <p:nvPicPr>
          <p:cNvPr id="22" name="Picture 21" descr="A picture containing clock, room&#10;&#10;Description automatically generated">
            <a:extLst>
              <a:ext uri="{FF2B5EF4-FFF2-40B4-BE49-F238E27FC236}">
                <a16:creationId xmlns:a16="http://schemas.microsoft.com/office/drawing/2014/main" id="{352FB37C-B6D2-4E03-877C-1D53B9157A3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27927" y="5315131"/>
            <a:ext cx="336000" cy="336000"/>
          </a:xfrm>
          <a:prstGeom prst="rect">
            <a:avLst/>
          </a:prstGeom>
        </p:spPr>
      </p:pic>
      <p:pic>
        <p:nvPicPr>
          <p:cNvPr id="21" name="Picture 20" descr="A picture containing drawing, sign&#10;&#10;Description automatically generated">
            <a:extLst>
              <a:ext uri="{FF2B5EF4-FFF2-40B4-BE49-F238E27FC236}">
                <a16:creationId xmlns:a16="http://schemas.microsoft.com/office/drawing/2014/main" id="{89A530BE-8680-459A-9402-82CCB301CC4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0485" y="5314057"/>
            <a:ext cx="336000" cy="336283"/>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2330D651-D3A8-4F75-8091-D23B5ACEB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2925" y="5338513"/>
            <a:ext cx="336000" cy="336000"/>
          </a:xfrm>
          <a:prstGeom prst="rect">
            <a:avLst/>
          </a:prstGeom>
        </p:spPr>
      </p:pic>
      <p:pic>
        <p:nvPicPr>
          <p:cNvPr id="13" name="Picture 12" descr="A close up of a sign&#10;&#10;Description automatically generated">
            <a:extLst>
              <a:ext uri="{FF2B5EF4-FFF2-40B4-BE49-F238E27FC236}">
                <a16:creationId xmlns:a16="http://schemas.microsoft.com/office/drawing/2014/main" id="{59D2B8D9-62A9-4EAB-A197-3EE71B1EFFD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2673" y="5339569"/>
            <a:ext cx="336000" cy="336000"/>
          </a:xfrm>
          <a:prstGeom prst="rect">
            <a:avLst/>
          </a:prstGeom>
        </p:spPr>
      </p:pic>
      <p:sp>
        <p:nvSpPr>
          <p:cNvPr id="26" name="Slide Number Placeholder 1">
            <a:extLst>
              <a:ext uri="{FF2B5EF4-FFF2-40B4-BE49-F238E27FC236}">
                <a16:creationId xmlns:a16="http://schemas.microsoft.com/office/drawing/2014/main" id="{488BC25E-E1D3-453C-90E7-27F493A4CB8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53</a:t>
            </a:fld>
            <a:endParaRPr lang="en-US" sz="933">
              <a:solidFill>
                <a:srgbClr val="A5A6A5"/>
              </a:solidFill>
              <a:latin typeface="Calibri" panose="020F0502020204030204"/>
            </a:endParaRPr>
          </a:p>
        </p:txBody>
      </p:sp>
      <p:pic>
        <p:nvPicPr>
          <p:cNvPr id="27" name="Picture 26">
            <a:extLst>
              <a:ext uri="{FF2B5EF4-FFF2-40B4-BE49-F238E27FC236}">
                <a16:creationId xmlns:a16="http://schemas.microsoft.com/office/drawing/2014/main" id="{F853E751-9B21-4265-9DFB-22B18066CDB3}"/>
              </a:ext>
            </a:extLst>
          </p:cNvPr>
          <p:cNvPicPr>
            <a:picLocks noChangeAspect="1"/>
          </p:cNvPicPr>
          <p:nvPr/>
        </p:nvPicPr>
        <p:blipFill>
          <a:blip r:embed="rId8"/>
          <a:stretch>
            <a:fillRect/>
          </a:stretch>
        </p:blipFill>
        <p:spPr>
          <a:xfrm>
            <a:off x="2814489" y="1163418"/>
            <a:ext cx="1242396" cy="966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04C330BC-FDAC-4162-824D-FB312B74A831}"/>
              </a:ext>
            </a:extLst>
          </p:cNvPr>
          <p:cNvPicPr>
            <a:picLocks noChangeAspect="1"/>
          </p:cNvPicPr>
          <p:nvPr/>
        </p:nvPicPr>
        <p:blipFill>
          <a:blip r:embed="rId9"/>
          <a:stretch>
            <a:fillRect/>
          </a:stretch>
        </p:blipFill>
        <p:spPr>
          <a:xfrm>
            <a:off x="948320" y="1010523"/>
            <a:ext cx="1192443" cy="888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Rectangle 28">
            <a:extLst>
              <a:ext uri="{FF2B5EF4-FFF2-40B4-BE49-F238E27FC236}">
                <a16:creationId xmlns:a16="http://schemas.microsoft.com/office/drawing/2014/main" id="{4772A35A-1DAE-4AE2-AD0F-33C3679EB1C2}"/>
              </a:ext>
            </a:extLst>
          </p:cNvPr>
          <p:cNvSpPr/>
          <p:nvPr/>
        </p:nvSpPr>
        <p:spPr>
          <a:xfrm>
            <a:off x="863599" y="6252537"/>
            <a:ext cx="8082501" cy="5175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This slide of the campaign has to be built locally based on the patient portraits and images from the next slide</a:t>
            </a:r>
          </a:p>
        </p:txBody>
      </p:sp>
      <p:pic>
        <p:nvPicPr>
          <p:cNvPr id="25" name="Picture 24">
            <a:extLst>
              <a:ext uri="{FF2B5EF4-FFF2-40B4-BE49-F238E27FC236}">
                <a16:creationId xmlns:a16="http://schemas.microsoft.com/office/drawing/2014/main" id="{49FDCDD4-4D4B-41D1-A4C0-AA81DE00397B}"/>
              </a:ext>
            </a:extLst>
          </p:cNvPr>
          <p:cNvPicPr>
            <a:picLocks noChangeAspect="1"/>
          </p:cNvPicPr>
          <p:nvPr/>
        </p:nvPicPr>
        <p:blipFill>
          <a:blip r:embed="rId10"/>
          <a:stretch>
            <a:fillRect/>
          </a:stretch>
        </p:blipFill>
        <p:spPr>
          <a:xfrm>
            <a:off x="1605409" y="1676025"/>
            <a:ext cx="1285663" cy="865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240A7F-D97D-43B7-86F1-4176BFBF441D}"/>
              </a:ext>
            </a:extLst>
          </p:cNvPr>
          <p:cNvSpPr txBox="1"/>
          <p:nvPr/>
        </p:nvSpPr>
        <p:spPr>
          <a:xfrm>
            <a:off x="1000925" y="2423419"/>
            <a:ext cx="2920091" cy="369332"/>
          </a:xfrm>
          <a:prstGeom prst="rect">
            <a:avLst/>
          </a:prstGeom>
          <a:noFill/>
        </p:spPr>
        <p:txBody>
          <a:bodyPr wrap="square" rtlCol="0">
            <a:spAutoFit/>
          </a:bodyPr>
          <a:lstStyle/>
          <a:p>
            <a:pPr defTabSz="914377"/>
            <a:r>
              <a:rPr lang="en-GB">
                <a:solidFill>
                  <a:srgbClr val="000000"/>
                </a:solidFill>
                <a:highlight>
                  <a:srgbClr val="FFFF00"/>
                </a:highlight>
                <a:latin typeface="Calibri" panose="020F0502020204030204"/>
              </a:rPr>
              <a:t>Slide to be developed locally </a:t>
            </a:r>
          </a:p>
        </p:txBody>
      </p:sp>
    </p:spTree>
    <p:extLst>
      <p:ext uri="{BB962C8B-B14F-4D97-AF65-F5344CB8AC3E}">
        <p14:creationId xmlns:p14="http://schemas.microsoft.com/office/powerpoint/2010/main" val="2054521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7E9D8-5027-469F-89A6-1D1D50E4F049}"/>
              </a:ext>
            </a:extLst>
          </p:cNvPr>
          <p:cNvSpPr>
            <a:spLocks noGrp="1"/>
          </p:cNvSpPr>
          <p:nvPr>
            <p:ph type="body" sz="quarter" idx="26"/>
          </p:nvPr>
        </p:nvSpPr>
        <p:spPr>
          <a:xfrm>
            <a:off x="863600" y="6151776"/>
            <a:ext cx="7759793" cy="216765"/>
          </a:xfrm>
          <a:noFill/>
        </p:spPr>
        <p:txBody>
          <a:bodyPr/>
          <a:lstStyle/>
          <a:p>
            <a:r>
              <a:rPr lang="en-GB"/>
              <a:t>*Detailed patient profiles in the appendix</a:t>
            </a:r>
          </a:p>
        </p:txBody>
      </p:sp>
      <p:sp>
        <p:nvSpPr>
          <p:cNvPr id="5" name="Text Placeholder 4">
            <a:extLst>
              <a:ext uri="{FF2B5EF4-FFF2-40B4-BE49-F238E27FC236}">
                <a16:creationId xmlns:a16="http://schemas.microsoft.com/office/drawing/2014/main" id="{ACD51BBE-0B13-46A2-A05C-A55FBA7B3FE6}"/>
              </a:ext>
            </a:extLst>
          </p:cNvPr>
          <p:cNvSpPr>
            <a:spLocks noGrp="1"/>
          </p:cNvSpPr>
          <p:nvPr>
            <p:ph type="body" sz="quarter" idx="13"/>
          </p:nvPr>
        </p:nvSpPr>
        <p:spPr/>
        <p:txBody>
          <a:bodyPr/>
          <a:lstStyle/>
          <a:p>
            <a:endParaRPr lang="en-GB"/>
          </a:p>
        </p:txBody>
      </p:sp>
      <p:sp>
        <p:nvSpPr>
          <p:cNvPr id="8" name="Title 1">
            <a:extLst>
              <a:ext uri="{FF2B5EF4-FFF2-40B4-BE49-F238E27FC236}">
                <a16:creationId xmlns:a16="http://schemas.microsoft.com/office/drawing/2014/main" id="{1118196B-8A52-479C-984E-A91EA9DC345B}"/>
              </a:ext>
            </a:extLst>
          </p:cNvPr>
          <p:cNvSpPr txBox="1">
            <a:spLocks/>
          </p:cNvSpPr>
          <p:nvPr/>
        </p:nvSpPr>
        <p:spPr>
          <a:xfrm>
            <a:off x="714685" y="359032"/>
            <a:ext cx="10320867"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Patient portraits – short*</a:t>
            </a:r>
          </a:p>
        </p:txBody>
      </p:sp>
      <p:sp>
        <p:nvSpPr>
          <p:cNvPr id="10" name="Rectangle 9">
            <a:extLst>
              <a:ext uri="{FF2B5EF4-FFF2-40B4-BE49-F238E27FC236}">
                <a16:creationId xmlns:a16="http://schemas.microsoft.com/office/drawing/2014/main" id="{46F98B53-25A3-4232-AE78-E599F09A2125}"/>
              </a:ext>
            </a:extLst>
          </p:cNvPr>
          <p:cNvSpPr/>
          <p:nvPr/>
        </p:nvSpPr>
        <p:spPr>
          <a:xfrm>
            <a:off x="7105875" y="947416"/>
            <a:ext cx="4798259" cy="50345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Review the market research results locally to understand which portraits resonated best &amp; adapt as needed. We recommend incorporating only 1 or 2 portraits within the story flow. More guidance will be provided on completion of the market research testing on the portraits. These portraits provide an opportunity to stimulate the customer to identify a patient who may be appropriate for JYSELECA aligned to where JYSELECA provides the most benefit &amp; our strategy. This also provides an opportunity to probe further on a number of levels:</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spcBef>
                <a:spcPts val="800"/>
              </a:spcBef>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Is this a patient you see commonly?</a:t>
            </a:r>
          </a:p>
          <a:p>
            <a:pPr marL="228594" indent="-228594" defTabSz="914377">
              <a:lnSpc>
                <a:spcPct val="112000"/>
              </a:lnSpc>
              <a:spcBef>
                <a:spcPts val="800"/>
              </a:spcBef>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treatment would this type of patient typically be on? Why is that? What stimulates you to review their treatment in this situation – clinical markers or patient feedback?</a:t>
            </a:r>
          </a:p>
          <a:p>
            <a:pPr marL="228594" indent="-228594" defTabSz="914377">
              <a:lnSpc>
                <a:spcPct val="112000"/>
              </a:lnSpc>
              <a:spcBef>
                <a:spcPts val="800"/>
              </a:spcBef>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are your concerns for the future with this patient? What is most important to them?</a:t>
            </a:r>
            <a:endParaRPr lang="en-US" sz="1200" i="1">
              <a:solidFill>
                <a:srgbClr val="585858"/>
              </a:solidFill>
              <a:latin typeface="Arial" panose="020B0604020202020204" pitchFamily="34" charset="0"/>
              <a:cs typeface="Arial" panose="020B0604020202020204" pitchFamily="34" charset="0"/>
            </a:endParaRP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As I share more with you about the profile of JYSELECA, I would love to hear your opinion on how JYSELECA may benefit patients like XXX and you may choose to use JYSELECA in your treatment decisions with this type of patient.</a:t>
            </a:r>
          </a:p>
        </p:txBody>
      </p:sp>
      <p:sp>
        <p:nvSpPr>
          <p:cNvPr id="3" name="Slide Number Placeholder 1">
            <a:extLst>
              <a:ext uri="{FF2B5EF4-FFF2-40B4-BE49-F238E27FC236}">
                <a16:creationId xmlns:a16="http://schemas.microsoft.com/office/drawing/2014/main" id="{A4CACF99-C071-46A0-8AEB-B7A2422CCB4C}"/>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54</a:t>
            </a:fld>
            <a:endParaRPr lang="en-US" sz="933">
              <a:solidFill>
                <a:srgbClr val="A5A6A5"/>
              </a:solidFill>
              <a:latin typeface="Calibri" panose="020F0502020204030204"/>
            </a:endParaRPr>
          </a:p>
        </p:txBody>
      </p:sp>
      <p:pic>
        <p:nvPicPr>
          <p:cNvPr id="7" name="Picture 6">
            <a:extLst>
              <a:ext uri="{FF2B5EF4-FFF2-40B4-BE49-F238E27FC236}">
                <a16:creationId xmlns:a16="http://schemas.microsoft.com/office/drawing/2014/main" id="{51CFF459-8A0A-42EC-9245-1F62AD13A927}"/>
              </a:ext>
            </a:extLst>
          </p:cNvPr>
          <p:cNvPicPr>
            <a:picLocks noChangeAspect="1"/>
          </p:cNvPicPr>
          <p:nvPr/>
        </p:nvPicPr>
        <p:blipFill>
          <a:blip r:embed="rId2"/>
          <a:stretch>
            <a:fillRect/>
          </a:stretch>
        </p:blipFill>
        <p:spPr>
          <a:xfrm>
            <a:off x="2804295" y="1006666"/>
            <a:ext cx="1944951" cy="1308993"/>
          </a:xfrm>
          <a:prstGeom prst="rect">
            <a:avLst/>
          </a:prstGeom>
        </p:spPr>
      </p:pic>
      <p:pic>
        <p:nvPicPr>
          <p:cNvPr id="2" name="Picture 1">
            <a:extLst>
              <a:ext uri="{FF2B5EF4-FFF2-40B4-BE49-F238E27FC236}">
                <a16:creationId xmlns:a16="http://schemas.microsoft.com/office/drawing/2014/main" id="{519F9D1D-00F6-4BE8-8A10-AF8A16D8D439}"/>
              </a:ext>
            </a:extLst>
          </p:cNvPr>
          <p:cNvPicPr>
            <a:picLocks noChangeAspect="1"/>
          </p:cNvPicPr>
          <p:nvPr/>
        </p:nvPicPr>
        <p:blipFill>
          <a:blip r:embed="rId3"/>
          <a:stretch>
            <a:fillRect/>
          </a:stretch>
        </p:blipFill>
        <p:spPr>
          <a:xfrm>
            <a:off x="4935370" y="875685"/>
            <a:ext cx="1879497" cy="1462380"/>
          </a:xfrm>
          <a:prstGeom prst="rect">
            <a:avLst/>
          </a:prstGeom>
        </p:spPr>
      </p:pic>
      <p:pic>
        <p:nvPicPr>
          <p:cNvPr id="6" name="Picture 5">
            <a:extLst>
              <a:ext uri="{FF2B5EF4-FFF2-40B4-BE49-F238E27FC236}">
                <a16:creationId xmlns:a16="http://schemas.microsoft.com/office/drawing/2014/main" id="{E8276B34-03AC-4522-B90B-705CE3ACBB80}"/>
              </a:ext>
            </a:extLst>
          </p:cNvPr>
          <p:cNvPicPr>
            <a:picLocks noChangeAspect="1"/>
          </p:cNvPicPr>
          <p:nvPr/>
        </p:nvPicPr>
        <p:blipFill>
          <a:blip r:embed="rId4"/>
          <a:stretch>
            <a:fillRect/>
          </a:stretch>
        </p:blipFill>
        <p:spPr>
          <a:xfrm>
            <a:off x="762207" y="1006666"/>
            <a:ext cx="1803928" cy="1344169"/>
          </a:xfrm>
          <a:prstGeom prst="rect">
            <a:avLst/>
          </a:prstGeom>
        </p:spPr>
      </p:pic>
      <p:sp>
        <p:nvSpPr>
          <p:cNvPr id="9" name="TextBox 8">
            <a:extLst>
              <a:ext uri="{FF2B5EF4-FFF2-40B4-BE49-F238E27FC236}">
                <a16:creationId xmlns:a16="http://schemas.microsoft.com/office/drawing/2014/main" id="{677CF30E-2623-4CAE-8A8B-9A5043250739}"/>
              </a:ext>
            </a:extLst>
          </p:cNvPr>
          <p:cNvSpPr txBox="1"/>
          <p:nvPr/>
        </p:nvSpPr>
        <p:spPr>
          <a:xfrm>
            <a:off x="762207" y="2372189"/>
            <a:ext cx="1803928" cy="502573"/>
          </a:xfrm>
          <a:prstGeom prst="rect">
            <a:avLst/>
          </a:prstGeom>
          <a:solidFill>
            <a:srgbClr val="4F81BD"/>
          </a:solidFill>
        </p:spPr>
        <p:txBody>
          <a:bodyPr wrap="square" rtlCol="0">
            <a:spAutoFit/>
          </a:bodyPr>
          <a:lstStyle/>
          <a:p>
            <a:pPr algn="ctr" defTabSz="914377"/>
            <a:r>
              <a:rPr lang="en-GB" sz="1333">
                <a:solidFill>
                  <a:srgbClr val="FFFFFF"/>
                </a:solidFill>
                <a:latin typeface="Arial" panose="020B0604020202020204" pitchFamily="34" charset="0"/>
                <a:cs typeface="Arial" panose="020B0604020202020204" pitchFamily="34" charset="0"/>
              </a:rPr>
              <a:t>In pain/rapidly progressing</a:t>
            </a:r>
          </a:p>
        </p:txBody>
      </p:sp>
      <p:sp>
        <p:nvSpPr>
          <p:cNvPr id="11" name="TextBox 10">
            <a:extLst>
              <a:ext uri="{FF2B5EF4-FFF2-40B4-BE49-F238E27FC236}">
                <a16:creationId xmlns:a16="http://schemas.microsoft.com/office/drawing/2014/main" id="{7D5059E0-AFDF-40C4-B1DC-CC1941D219B2}"/>
              </a:ext>
            </a:extLst>
          </p:cNvPr>
          <p:cNvSpPr txBox="1"/>
          <p:nvPr/>
        </p:nvSpPr>
        <p:spPr>
          <a:xfrm>
            <a:off x="762207" y="2913053"/>
            <a:ext cx="1803928" cy="3019866"/>
          </a:xfrm>
          <a:prstGeom prst="rect">
            <a:avLst/>
          </a:prstGeom>
          <a:noFill/>
        </p:spPr>
        <p:txBody>
          <a:bodyPr wrap="square" rtlCol="0">
            <a:spAutoFit/>
          </a:bodyPr>
          <a:lstStyle/>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Female in 40s</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No plans to have (more) children</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Increasing pain severely impacts work and home life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Expressed interest in oral treatment as compatible with active lifestyle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Concerned about day-to-day tolerability</a:t>
            </a:r>
          </a:p>
          <a:p>
            <a:pPr marL="228594" indent="-228594" defTabSz="914377">
              <a:lnSpc>
                <a:spcPct val="112000"/>
              </a:lnSpc>
              <a:buClr>
                <a:srgbClr val="4F81BD"/>
              </a:buClr>
              <a:buFont typeface="Wingdings" panose="05000000000000000000" pitchFamily="2" charset="2"/>
              <a:buChar char="§"/>
            </a:pPr>
            <a:endParaRPr lang="en-GB" sz="1067">
              <a:solidFill>
                <a:srgbClr val="585858"/>
              </a:solidFill>
              <a:latin typeface="Arial" panose="020B0604020202020204" pitchFamily="34" charset="0"/>
              <a:cs typeface="Arial" panose="020B0604020202020204" pitchFamily="34" charset="0"/>
            </a:endParaRPr>
          </a:p>
          <a:p>
            <a:pPr defTabSz="914377">
              <a:lnSpc>
                <a:spcPct val="112000"/>
              </a:lnSpc>
              <a:buClr>
                <a:srgbClr val="4F81BD"/>
              </a:buClr>
            </a:pPr>
            <a:r>
              <a:rPr lang="en-GB" sz="1067">
                <a:solidFill>
                  <a:srgbClr val="585858"/>
                </a:solidFill>
                <a:latin typeface="Arial" panose="020B0604020202020204" pitchFamily="34" charset="0"/>
                <a:cs typeface="Arial" panose="020B0604020202020204" pitchFamily="34" charset="0"/>
              </a:rPr>
              <a:t>Seeking </a:t>
            </a:r>
            <a:r>
              <a:rPr lang="en-GB" sz="1067" b="1">
                <a:solidFill>
                  <a:srgbClr val="4F81BD"/>
                </a:solidFill>
                <a:latin typeface="Arial" panose="020B0604020202020204" pitchFamily="34" charset="0"/>
                <a:cs typeface="Arial" panose="020B0604020202020204" pitchFamily="34" charset="0"/>
              </a:rPr>
              <a:t>fast, lasting efficacy </a:t>
            </a:r>
            <a:r>
              <a:rPr lang="en-GB" sz="1067">
                <a:solidFill>
                  <a:srgbClr val="585858"/>
                </a:solidFill>
                <a:latin typeface="Arial" panose="020B0604020202020204" pitchFamily="34" charset="0"/>
                <a:cs typeface="Arial" panose="020B0604020202020204" pitchFamily="34" charset="0"/>
              </a:rPr>
              <a:t>in the</a:t>
            </a:r>
            <a:r>
              <a:rPr lang="en-GB" sz="1067">
                <a:solidFill>
                  <a:srgbClr val="4F81BD"/>
                </a:solidFill>
                <a:latin typeface="Arial" panose="020B0604020202020204" pitchFamily="34" charset="0"/>
                <a:cs typeface="Arial" panose="020B0604020202020204" pitchFamily="34" charset="0"/>
              </a:rPr>
              <a:t> </a:t>
            </a:r>
            <a:r>
              <a:rPr lang="en-GB" sz="1067" b="1">
                <a:solidFill>
                  <a:srgbClr val="4F81BD"/>
                </a:solidFill>
                <a:latin typeface="Arial" panose="020B0604020202020204" pitchFamily="34" charset="0"/>
                <a:cs typeface="Arial" panose="020B0604020202020204" pitchFamily="34" charset="0"/>
              </a:rPr>
              <a:t>simplicity of an oral</a:t>
            </a:r>
          </a:p>
        </p:txBody>
      </p:sp>
      <p:sp>
        <p:nvSpPr>
          <p:cNvPr id="16" name="TextBox 15">
            <a:extLst>
              <a:ext uri="{FF2B5EF4-FFF2-40B4-BE49-F238E27FC236}">
                <a16:creationId xmlns:a16="http://schemas.microsoft.com/office/drawing/2014/main" id="{F34A008B-8789-4E3E-9BD1-314E8CC041F4}"/>
              </a:ext>
            </a:extLst>
          </p:cNvPr>
          <p:cNvSpPr txBox="1"/>
          <p:nvPr/>
        </p:nvSpPr>
        <p:spPr>
          <a:xfrm>
            <a:off x="2758386" y="2372188"/>
            <a:ext cx="2017193" cy="502573"/>
          </a:xfrm>
          <a:prstGeom prst="rect">
            <a:avLst/>
          </a:prstGeom>
          <a:solidFill>
            <a:srgbClr val="4F81BD"/>
          </a:solidFill>
        </p:spPr>
        <p:txBody>
          <a:bodyPr wrap="square" rtlCol="0">
            <a:spAutoFit/>
          </a:bodyPr>
          <a:lstStyle/>
          <a:p>
            <a:pPr algn="ctr" defTabSz="914377"/>
            <a:r>
              <a:rPr lang="en-GB" sz="1333">
                <a:solidFill>
                  <a:srgbClr val="FFFFFF"/>
                </a:solidFill>
                <a:latin typeface="Arial" panose="020B0604020202020204" pitchFamily="34" charset="0"/>
                <a:cs typeface="Arial" panose="020B0604020202020204" pitchFamily="34" charset="0"/>
              </a:rPr>
              <a:t>Need for monotherapy or convenience</a:t>
            </a:r>
          </a:p>
        </p:txBody>
      </p:sp>
      <p:sp>
        <p:nvSpPr>
          <p:cNvPr id="17" name="TextBox 16">
            <a:extLst>
              <a:ext uri="{FF2B5EF4-FFF2-40B4-BE49-F238E27FC236}">
                <a16:creationId xmlns:a16="http://schemas.microsoft.com/office/drawing/2014/main" id="{253016DA-A44E-42A5-A23D-33A500088D75}"/>
              </a:ext>
            </a:extLst>
          </p:cNvPr>
          <p:cNvSpPr txBox="1"/>
          <p:nvPr/>
        </p:nvSpPr>
        <p:spPr>
          <a:xfrm>
            <a:off x="2758180" y="2913053"/>
            <a:ext cx="2017192" cy="3019866"/>
          </a:xfrm>
          <a:prstGeom prst="rect">
            <a:avLst/>
          </a:prstGeom>
          <a:noFill/>
        </p:spPr>
        <p:txBody>
          <a:bodyPr wrap="square" rtlCol="0">
            <a:spAutoFit/>
          </a:bodyPr>
          <a:lstStyle/>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Middle-aged female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Inadequate pain relief and SEs from current treatment</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Would prefer oral treatment to better fit with busy work schedule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Wants to avoid multiple drug regimens</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Finds adherence challenging due to side effects</a:t>
            </a:r>
          </a:p>
          <a:p>
            <a:pPr marL="228594" indent="-228594" defTabSz="914377">
              <a:lnSpc>
                <a:spcPct val="112000"/>
              </a:lnSpc>
              <a:buClr>
                <a:srgbClr val="4F81BD"/>
              </a:buClr>
              <a:buFont typeface="Wingdings" panose="05000000000000000000" pitchFamily="2" charset="2"/>
              <a:buChar char="§"/>
            </a:pPr>
            <a:endParaRPr lang="en-GB" sz="1067">
              <a:solidFill>
                <a:srgbClr val="585858"/>
              </a:solidFill>
              <a:latin typeface="Arial" panose="020B0604020202020204" pitchFamily="34" charset="0"/>
              <a:cs typeface="Arial" panose="020B0604020202020204" pitchFamily="34" charset="0"/>
            </a:endParaRPr>
          </a:p>
          <a:p>
            <a:pPr defTabSz="914377">
              <a:lnSpc>
                <a:spcPct val="112000"/>
              </a:lnSpc>
              <a:buClr>
                <a:srgbClr val="4F81BD"/>
              </a:buClr>
            </a:pPr>
            <a:r>
              <a:rPr lang="en-GB" sz="1067">
                <a:solidFill>
                  <a:srgbClr val="585858"/>
                </a:solidFill>
                <a:latin typeface="Arial" panose="020B0604020202020204" pitchFamily="34" charset="0"/>
                <a:cs typeface="Arial" panose="020B0604020202020204" pitchFamily="34" charset="0"/>
              </a:rPr>
              <a:t>Seeking </a:t>
            </a:r>
            <a:r>
              <a:rPr lang="en-GB" sz="1067" b="1">
                <a:solidFill>
                  <a:srgbClr val="4F81BD"/>
                </a:solidFill>
                <a:latin typeface="Arial" panose="020B0604020202020204" pitchFamily="34" charset="0"/>
                <a:cs typeface="Arial" panose="020B0604020202020204" pitchFamily="34" charset="0"/>
              </a:rPr>
              <a:t>convenience, efficacy </a:t>
            </a:r>
            <a:r>
              <a:rPr lang="en-GB" sz="1067">
                <a:solidFill>
                  <a:srgbClr val="585858"/>
                </a:solidFill>
                <a:latin typeface="Arial" panose="020B0604020202020204" pitchFamily="34" charset="0"/>
                <a:cs typeface="Arial" panose="020B0604020202020204" pitchFamily="34" charset="0"/>
              </a:rPr>
              <a:t>&amp; </a:t>
            </a:r>
            <a:r>
              <a:rPr lang="en-GB" sz="1067" b="1">
                <a:solidFill>
                  <a:srgbClr val="4F81BD"/>
                </a:solidFill>
                <a:latin typeface="Arial" panose="020B0604020202020204" pitchFamily="34" charset="0"/>
                <a:cs typeface="Arial" panose="020B0604020202020204" pitchFamily="34" charset="0"/>
              </a:rPr>
              <a:t>safety without MTX</a:t>
            </a:r>
          </a:p>
        </p:txBody>
      </p:sp>
      <p:sp>
        <p:nvSpPr>
          <p:cNvPr id="18" name="TextBox 17">
            <a:extLst>
              <a:ext uri="{FF2B5EF4-FFF2-40B4-BE49-F238E27FC236}">
                <a16:creationId xmlns:a16="http://schemas.microsoft.com/office/drawing/2014/main" id="{EBB35BCA-3106-4D8F-BC1E-37B64ABB0E2F}"/>
              </a:ext>
            </a:extLst>
          </p:cNvPr>
          <p:cNvSpPr txBox="1"/>
          <p:nvPr/>
        </p:nvSpPr>
        <p:spPr>
          <a:xfrm>
            <a:off x="4908290" y="2372188"/>
            <a:ext cx="1906577" cy="502573"/>
          </a:xfrm>
          <a:prstGeom prst="rect">
            <a:avLst/>
          </a:prstGeom>
          <a:solidFill>
            <a:srgbClr val="4F81BD"/>
          </a:solidFill>
        </p:spPr>
        <p:txBody>
          <a:bodyPr wrap="square" rtlCol="0">
            <a:spAutoFit/>
          </a:bodyPr>
          <a:lstStyle/>
          <a:p>
            <a:pPr algn="ctr" defTabSz="914377"/>
            <a:r>
              <a:rPr lang="en-GB" sz="1333">
                <a:solidFill>
                  <a:srgbClr val="FFFFFF"/>
                </a:solidFill>
                <a:latin typeface="Arial" panose="020B0604020202020204" pitchFamily="34" charset="0"/>
                <a:cs typeface="Arial" panose="020B0604020202020204" pitchFamily="34" charset="0"/>
              </a:rPr>
              <a:t>Essential to maintain physical function</a:t>
            </a:r>
          </a:p>
        </p:txBody>
      </p:sp>
      <p:sp>
        <p:nvSpPr>
          <p:cNvPr id="19" name="TextBox 18">
            <a:extLst>
              <a:ext uri="{FF2B5EF4-FFF2-40B4-BE49-F238E27FC236}">
                <a16:creationId xmlns:a16="http://schemas.microsoft.com/office/drawing/2014/main" id="{2C41B2D4-857B-4C95-8E2A-C14DB5FC0E6C}"/>
              </a:ext>
            </a:extLst>
          </p:cNvPr>
          <p:cNvSpPr txBox="1"/>
          <p:nvPr/>
        </p:nvSpPr>
        <p:spPr>
          <a:xfrm>
            <a:off x="4908855" y="2905669"/>
            <a:ext cx="1906012" cy="2652073"/>
          </a:xfrm>
          <a:prstGeom prst="rect">
            <a:avLst/>
          </a:prstGeom>
          <a:noFill/>
        </p:spPr>
        <p:txBody>
          <a:bodyPr wrap="square" rtlCol="0">
            <a:spAutoFit/>
          </a:bodyPr>
          <a:lstStyle/>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Male over 50</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Poor response to current treatment</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Reduced joint function would severely impact livelihood</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Hypertensive but no other comorbidities</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Would like alternative to injections</a:t>
            </a:r>
          </a:p>
          <a:p>
            <a:pPr marL="228594" indent="-228594" defTabSz="914377">
              <a:lnSpc>
                <a:spcPct val="112000"/>
              </a:lnSpc>
              <a:buClr>
                <a:srgbClr val="4F81BD"/>
              </a:buClr>
              <a:buFont typeface="Wingdings" panose="05000000000000000000" pitchFamily="2" charset="2"/>
              <a:buChar char="§"/>
            </a:pPr>
            <a:endParaRPr lang="en-GB" sz="1067">
              <a:solidFill>
                <a:srgbClr val="585858"/>
              </a:solidFill>
              <a:latin typeface="Arial" panose="020B0604020202020204" pitchFamily="34" charset="0"/>
              <a:cs typeface="Arial" panose="020B0604020202020204" pitchFamily="34" charset="0"/>
            </a:endParaRPr>
          </a:p>
          <a:p>
            <a:pPr defTabSz="914377">
              <a:lnSpc>
                <a:spcPct val="112000"/>
              </a:lnSpc>
              <a:buClr>
                <a:srgbClr val="4F81BD"/>
              </a:buClr>
            </a:pPr>
            <a:r>
              <a:rPr lang="en-GB" sz="1067">
                <a:solidFill>
                  <a:srgbClr val="585858"/>
                </a:solidFill>
                <a:latin typeface="Arial" panose="020B0604020202020204" pitchFamily="34" charset="0"/>
                <a:cs typeface="Arial" panose="020B0604020202020204" pitchFamily="34" charset="0"/>
              </a:rPr>
              <a:t>Seeking to </a:t>
            </a:r>
            <a:r>
              <a:rPr lang="en-GB" sz="1067" b="1">
                <a:solidFill>
                  <a:srgbClr val="4F81BD"/>
                </a:solidFill>
                <a:latin typeface="Arial" panose="020B0604020202020204" pitchFamily="34" charset="0"/>
                <a:cs typeface="Arial" panose="020B0604020202020204" pitchFamily="34" charset="0"/>
              </a:rPr>
              <a:t>prevent progression</a:t>
            </a:r>
            <a:r>
              <a:rPr lang="en-GB" sz="1067">
                <a:solidFill>
                  <a:srgbClr val="585858"/>
                </a:solidFill>
                <a:latin typeface="Arial" panose="020B0604020202020204" pitchFamily="34" charset="0"/>
                <a:cs typeface="Arial" panose="020B0604020202020204" pitchFamily="34" charset="0"/>
              </a:rPr>
              <a:t> with an </a:t>
            </a:r>
            <a:r>
              <a:rPr lang="en-GB" sz="1067" b="1">
                <a:solidFill>
                  <a:srgbClr val="4F81BD"/>
                </a:solidFill>
                <a:latin typeface="Arial" panose="020B0604020202020204" pitchFamily="34" charset="0"/>
                <a:cs typeface="Arial" panose="020B0604020202020204" pitchFamily="34" charset="0"/>
              </a:rPr>
              <a:t>easy to manage </a:t>
            </a:r>
            <a:r>
              <a:rPr lang="en-GB" sz="1067">
                <a:solidFill>
                  <a:srgbClr val="585858"/>
                </a:solidFill>
                <a:latin typeface="Arial" panose="020B0604020202020204" pitchFamily="34" charset="0"/>
                <a:cs typeface="Arial" panose="020B0604020202020204" pitchFamily="34" charset="0"/>
              </a:rPr>
              <a:t>treatment</a:t>
            </a:r>
            <a:endParaRPr lang="en-GB" sz="1067" b="1">
              <a:solidFill>
                <a:srgbClr val="4F81BD"/>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161B1D8D-B8AD-4AC0-B5B7-F296EC3D486C}"/>
              </a:ext>
            </a:extLst>
          </p:cNvPr>
          <p:cNvCxnSpPr>
            <a:cxnSpLocks/>
          </p:cNvCxnSpPr>
          <p:nvPr/>
        </p:nvCxnSpPr>
        <p:spPr>
          <a:xfrm>
            <a:off x="872066" y="5274733"/>
            <a:ext cx="1625601"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B060AA-2133-4E38-A92A-3FAEDFA428AD}"/>
              </a:ext>
            </a:extLst>
          </p:cNvPr>
          <p:cNvCxnSpPr>
            <a:cxnSpLocks/>
          </p:cNvCxnSpPr>
          <p:nvPr/>
        </p:nvCxnSpPr>
        <p:spPr>
          <a:xfrm>
            <a:off x="2855096" y="5274733"/>
            <a:ext cx="1847761"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B27F3B-7904-40FE-876B-7F24A898202B}"/>
              </a:ext>
            </a:extLst>
          </p:cNvPr>
          <p:cNvCxnSpPr/>
          <p:nvPr/>
        </p:nvCxnSpPr>
        <p:spPr>
          <a:xfrm>
            <a:off x="5010309" y="4885267"/>
            <a:ext cx="1702536"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C561058-A185-4E5A-9344-0BB8733B67EE}"/>
              </a:ext>
            </a:extLst>
          </p:cNvPr>
          <p:cNvSpPr/>
          <p:nvPr/>
        </p:nvSpPr>
        <p:spPr>
          <a:xfrm rot="20331117">
            <a:off x="2053865" y="2879507"/>
            <a:ext cx="8683291" cy="16073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FINAL PATIENT PORTRAITS UNDER REVIEW TO GET GLOBAL ALIGNEMENT  </a:t>
            </a:r>
          </a:p>
        </p:txBody>
      </p:sp>
    </p:spTree>
    <p:extLst>
      <p:ext uri="{BB962C8B-B14F-4D97-AF65-F5344CB8AC3E}">
        <p14:creationId xmlns:p14="http://schemas.microsoft.com/office/powerpoint/2010/main" val="113722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414037" y="1001031"/>
            <a:ext cx="7490096" cy="40476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provides the reason to believe that JYSELECA is different to other JAKs. Different customer segments will have different levels of interest in the precise </a:t>
            </a:r>
            <a:r>
              <a:rPr lang="en-GB" sz="1200" err="1">
                <a:solidFill>
                  <a:srgbClr val="585858"/>
                </a:solidFill>
                <a:latin typeface="Arial" panose="020B0604020202020204" pitchFamily="34" charset="0"/>
                <a:cs typeface="Arial" panose="020B0604020202020204" pitchFamily="34" charset="0"/>
              </a:rPr>
              <a:t>MoA</a:t>
            </a:r>
            <a:r>
              <a:rPr lang="en-GB" sz="1200">
                <a:solidFill>
                  <a:srgbClr val="585858"/>
                </a:solidFill>
                <a:latin typeface="Arial" panose="020B0604020202020204" pitchFamily="34" charset="0"/>
                <a:cs typeface="Arial" panose="020B0604020202020204" pitchFamily="34" charset="0"/>
              </a:rPr>
              <a:t> details. Ensure that regardless of segment the message is clear that there is a high degree of selectivity &amp; that JAK 1 was chosen on purpose as a new treatment </a:t>
            </a:r>
            <a:r>
              <a:rPr lang="en-GB" sz="1200" err="1">
                <a:solidFill>
                  <a:srgbClr val="585858"/>
                </a:solidFill>
                <a:latin typeface="Arial" panose="020B0604020202020204" pitchFamily="34" charset="0"/>
                <a:cs typeface="Arial" panose="020B0604020202020204" pitchFamily="34" charset="0"/>
              </a:rPr>
              <a:t>MoA</a:t>
            </a:r>
            <a:r>
              <a:rPr lang="en-GB" sz="1200">
                <a:solidFill>
                  <a:srgbClr val="585858"/>
                </a:solidFill>
                <a:latin typeface="Arial" panose="020B0604020202020204" pitchFamily="34" charset="0"/>
                <a:cs typeface="Arial" panose="020B0604020202020204" pitchFamily="34" charset="0"/>
              </a:rPr>
              <a:t> in RA (language refinement to come following finalisation of research). JYSELECA’s JAK-1 selectivity is key to leverage as a point of difference.</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is your takeaway from this </a:t>
            </a:r>
            <a:r>
              <a:rPr lang="en-GB" sz="1200" i="1" err="1">
                <a:solidFill>
                  <a:srgbClr val="585858"/>
                </a:solidFill>
                <a:latin typeface="Arial" panose="020B0604020202020204" pitchFamily="34" charset="0"/>
                <a:cs typeface="Arial" panose="020B0604020202020204" pitchFamily="34" charset="0"/>
              </a:rPr>
              <a:t>MoA</a:t>
            </a:r>
            <a:r>
              <a:rPr lang="en-GB" sz="1200" i="1">
                <a:solidFill>
                  <a:srgbClr val="585858"/>
                </a:solidFill>
                <a:latin typeface="Arial" panose="020B0604020202020204" pitchFamily="34" charset="0"/>
                <a:cs typeface="Arial" panose="020B0604020202020204" pitchFamily="34" charset="0"/>
              </a:rPr>
              <a:t>? What implications could it have for patients?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role does </a:t>
            </a:r>
            <a:r>
              <a:rPr lang="en-GB" sz="1200" i="1" err="1">
                <a:solidFill>
                  <a:srgbClr val="585858"/>
                </a:solidFill>
                <a:latin typeface="Arial" panose="020B0604020202020204" pitchFamily="34" charset="0"/>
                <a:cs typeface="Arial" panose="020B0604020202020204" pitchFamily="34" charset="0"/>
              </a:rPr>
              <a:t>MoA</a:t>
            </a:r>
            <a:r>
              <a:rPr lang="en-GB" sz="1200" i="1">
                <a:solidFill>
                  <a:srgbClr val="585858"/>
                </a:solidFill>
                <a:latin typeface="Arial" panose="020B0604020202020204" pitchFamily="34" charset="0"/>
                <a:cs typeface="Arial" panose="020B0604020202020204" pitchFamily="34" charset="0"/>
              </a:rPr>
              <a:t> play in your treatment decision making process?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Would you like to receive the </a:t>
            </a:r>
            <a:r>
              <a:rPr lang="en-GB" sz="1200" i="1" err="1">
                <a:solidFill>
                  <a:srgbClr val="585858"/>
                </a:solidFill>
                <a:latin typeface="Arial" panose="020B0604020202020204" pitchFamily="34" charset="0"/>
                <a:cs typeface="Arial" panose="020B0604020202020204" pitchFamily="34" charset="0"/>
              </a:rPr>
              <a:t>MoA</a:t>
            </a:r>
            <a:r>
              <a:rPr lang="en-GB" sz="1200" i="1">
                <a:solidFill>
                  <a:srgbClr val="585858"/>
                </a:solidFill>
                <a:latin typeface="Arial" panose="020B0604020202020204" pitchFamily="34" charset="0"/>
                <a:cs typeface="Arial" panose="020B0604020202020204" pitchFamily="34" charset="0"/>
              </a:rPr>
              <a:t> video? (reason to get consent, follow-up)</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Let’s explore which patients could benefit from JYSELECA treatment </a:t>
            </a:r>
          </a:p>
        </p:txBody>
      </p:sp>
      <p:sp>
        <p:nvSpPr>
          <p:cNvPr id="7" name="Text Placeholder 6">
            <a:extLst>
              <a:ext uri="{FF2B5EF4-FFF2-40B4-BE49-F238E27FC236}">
                <a16:creationId xmlns:a16="http://schemas.microsoft.com/office/drawing/2014/main" id="{D89EFC8A-189B-4F7C-8A92-E90C9B9DD4BC}"/>
              </a:ext>
            </a:extLst>
          </p:cNvPr>
          <p:cNvSpPr>
            <a:spLocks noGrp="1"/>
          </p:cNvSpPr>
          <p:nvPr>
            <p:ph type="body" sz="quarter" idx="26"/>
          </p:nvPr>
        </p:nvSpPr>
        <p:spPr/>
        <p:txBody>
          <a:bodyPr/>
          <a:lstStyle/>
          <a:p>
            <a:endParaRPr lang="en-GB"/>
          </a:p>
        </p:txBody>
      </p:sp>
      <p:sp>
        <p:nvSpPr>
          <p:cNvPr id="6" name="Text Placeholder 5">
            <a:extLst>
              <a:ext uri="{FF2B5EF4-FFF2-40B4-BE49-F238E27FC236}">
                <a16:creationId xmlns:a16="http://schemas.microsoft.com/office/drawing/2014/main" id="{9100816E-3BB3-4ABC-8FA4-271CB25EDD08}"/>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7791" y="428646"/>
            <a:ext cx="10464800" cy="853017"/>
          </a:xfrm>
          <a:prstGeom prst="rect">
            <a:avLst/>
          </a:prstGeom>
        </p:spPr>
        <p:txBody>
          <a:bodyPr>
            <a:normAutofit/>
          </a:bodyPr>
          <a:lstStyle/>
          <a:p>
            <a:r>
              <a:rPr lang="en-GB" sz="2933">
                <a:solidFill>
                  <a:schemeClr val="accent1"/>
                </a:solidFill>
                <a:latin typeface="Arial" panose="020B0604020202020204" pitchFamily="34" charset="0"/>
                <a:cs typeface="Arial" panose="020B0604020202020204" pitchFamily="34" charset="0"/>
              </a:rPr>
              <a:t>Mode of action – Introduction </a:t>
            </a:r>
          </a:p>
        </p:txBody>
      </p:sp>
      <p:sp>
        <p:nvSpPr>
          <p:cNvPr id="11" name="Rectangle 10">
            <a:extLst>
              <a:ext uri="{FF2B5EF4-FFF2-40B4-BE49-F238E27FC236}">
                <a16:creationId xmlns:a16="http://schemas.microsoft.com/office/drawing/2014/main" id="{6721B435-6DD2-4F13-9867-DFC80054A2F2}"/>
              </a:ext>
            </a:extLst>
          </p:cNvPr>
          <p:cNvSpPr/>
          <p:nvPr/>
        </p:nvSpPr>
        <p:spPr>
          <a:xfrm>
            <a:off x="863599" y="3078525"/>
            <a:ext cx="3404979" cy="1970129"/>
          </a:xfrm>
          <a:prstGeom prst="rect">
            <a:avLst/>
          </a:prstGeom>
          <a:solidFill>
            <a:srgbClr val="1163BA"/>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 </a:t>
            </a:r>
          </a:p>
          <a:p>
            <a:pPr algn="ctr" defTabSz="914377"/>
            <a:br>
              <a:rPr lang="en-GB" sz="800" b="1">
                <a:solidFill>
                  <a:srgbClr val="FFFFFF"/>
                </a:solidFill>
                <a:latin typeface="Arial" panose="020B0604020202020204" pitchFamily="34" charset="0"/>
                <a:cs typeface="Arial" panose="020B0604020202020204" pitchFamily="34" charset="0"/>
              </a:rPr>
            </a:br>
            <a:r>
              <a:rPr lang="en-GB" sz="1200">
                <a:solidFill>
                  <a:srgbClr val="FFFFFF"/>
                </a:solidFill>
                <a:latin typeface="Arial" panose="020B0604020202020204" pitchFamily="34" charset="0"/>
                <a:cs typeface="Arial" panose="020B0604020202020204" pitchFamily="34" charset="0"/>
              </a:rPr>
              <a:t>Introduce JYSELECA </a:t>
            </a:r>
            <a:r>
              <a:rPr lang="en-GB" sz="1200" err="1">
                <a:solidFill>
                  <a:srgbClr val="FFFFFF"/>
                </a:solidFill>
                <a:latin typeface="Arial" panose="020B0604020202020204" pitchFamily="34" charset="0"/>
                <a:cs typeface="Arial" panose="020B0604020202020204" pitchFamily="34" charset="0"/>
              </a:rPr>
              <a:t>MoA</a:t>
            </a:r>
            <a:r>
              <a:rPr lang="en-GB" sz="1200">
                <a:solidFill>
                  <a:srgbClr val="FFFFFF"/>
                </a:solidFill>
                <a:latin typeface="Arial" panose="020B0604020202020204" pitchFamily="34" charset="0"/>
                <a:cs typeface="Arial" panose="020B0604020202020204" pitchFamily="34" charset="0"/>
              </a:rPr>
              <a:t> &amp; level of selectivity for JAK1-dependent signalling over JAK2-dependent signalling</a:t>
            </a:r>
          </a:p>
        </p:txBody>
      </p:sp>
      <p:sp>
        <p:nvSpPr>
          <p:cNvPr id="17" name="Rectangle 16">
            <a:extLst>
              <a:ext uri="{FF2B5EF4-FFF2-40B4-BE49-F238E27FC236}">
                <a16:creationId xmlns:a16="http://schemas.microsoft.com/office/drawing/2014/main" id="{5FDD1434-035E-4D81-8BC3-D77E3801BA18}"/>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pic>
        <p:nvPicPr>
          <p:cNvPr id="13" name="Picture 12" descr="A picture containing clock, drawing, room&#10;&#10;Description automatically generated">
            <a:extLst>
              <a:ext uri="{FF2B5EF4-FFF2-40B4-BE49-F238E27FC236}">
                <a16:creationId xmlns:a16="http://schemas.microsoft.com/office/drawing/2014/main" id="{51835666-6F99-4159-8A58-F5416F533E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7379" y="5198325"/>
            <a:ext cx="336000" cy="336000"/>
          </a:xfrm>
          <a:prstGeom prst="rect">
            <a:avLst/>
          </a:prstGeom>
        </p:spPr>
      </p:pic>
      <p:sp>
        <p:nvSpPr>
          <p:cNvPr id="5" name="TextBox 4">
            <a:extLst>
              <a:ext uri="{FF2B5EF4-FFF2-40B4-BE49-F238E27FC236}">
                <a16:creationId xmlns:a16="http://schemas.microsoft.com/office/drawing/2014/main" id="{C8C5038A-2790-45C2-A2A0-9126F3570717}"/>
              </a:ext>
            </a:extLst>
          </p:cNvPr>
          <p:cNvSpPr txBox="1"/>
          <p:nvPr/>
        </p:nvSpPr>
        <p:spPr>
          <a:xfrm>
            <a:off x="1210213" y="5321865"/>
            <a:ext cx="2592288" cy="369332"/>
          </a:xfrm>
          <a:prstGeom prst="rect">
            <a:avLst/>
          </a:prstGeom>
          <a:noFill/>
        </p:spPr>
        <p:txBody>
          <a:bodyPr wrap="square" rtlCol="0">
            <a:spAutoFit/>
          </a:bodyPr>
          <a:lstStyle/>
          <a:p>
            <a:pPr defTabSz="914377"/>
            <a:endParaRPr lang="en-GB">
              <a:solidFill>
                <a:srgbClr val="000000"/>
              </a:solidFill>
              <a:latin typeface="Calibri" panose="020F0502020204030204"/>
            </a:endParaRPr>
          </a:p>
        </p:txBody>
      </p:sp>
      <p:sp>
        <p:nvSpPr>
          <p:cNvPr id="15" name="TextBox 14">
            <a:extLst>
              <a:ext uri="{FF2B5EF4-FFF2-40B4-BE49-F238E27FC236}">
                <a16:creationId xmlns:a16="http://schemas.microsoft.com/office/drawing/2014/main" id="{D3F64813-3821-432F-9016-81A578BF6496}"/>
              </a:ext>
            </a:extLst>
          </p:cNvPr>
          <p:cNvSpPr txBox="1"/>
          <p:nvPr/>
        </p:nvSpPr>
        <p:spPr>
          <a:xfrm>
            <a:off x="1613179" y="5266237"/>
            <a:ext cx="5422444"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The video might resonate better with Mavericks &amp; Pragmatists than other segments. Mavericks especially have strong belief in selectivity leading to clinically significant differences. If possible, call out positive differences over </a:t>
            </a:r>
            <a:r>
              <a:rPr lang="en-GB" sz="1067" err="1">
                <a:solidFill>
                  <a:srgbClr val="585858"/>
                </a:solidFill>
                <a:latin typeface="Arial" panose="020B0604020202020204" pitchFamily="34" charset="0"/>
                <a:cs typeface="Arial" panose="020B0604020202020204" pitchFamily="34" charset="0"/>
              </a:rPr>
              <a:t>Rinvoq</a:t>
            </a:r>
            <a:r>
              <a:rPr lang="en-GB" sz="1067">
                <a:solidFill>
                  <a:srgbClr val="585858"/>
                </a:solidFill>
                <a:latin typeface="Arial" panose="020B0604020202020204" pitchFamily="34" charset="0"/>
                <a:cs typeface="Arial" panose="020B0604020202020204" pitchFamily="34" charset="0"/>
              </a:rPr>
              <a:t> regarding selectivity </a:t>
            </a:r>
          </a:p>
        </p:txBody>
      </p:sp>
      <p:pic>
        <p:nvPicPr>
          <p:cNvPr id="20" name="Picture 19" descr="A close up of a sign&#10;&#10;Description automatically generated">
            <a:extLst>
              <a:ext uri="{FF2B5EF4-FFF2-40B4-BE49-F238E27FC236}">
                <a16:creationId xmlns:a16="http://schemas.microsoft.com/office/drawing/2014/main" id="{66416F04-2D15-424F-8D74-43C0154E65F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75" y="5200727"/>
            <a:ext cx="336000" cy="336000"/>
          </a:xfrm>
          <a:prstGeom prst="rect">
            <a:avLst/>
          </a:prstGeom>
        </p:spPr>
      </p:pic>
      <p:pic>
        <p:nvPicPr>
          <p:cNvPr id="21" name="Picture 20" descr="A picture containing drawing, sign&#10;&#10;Description automatically generated">
            <a:extLst>
              <a:ext uri="{FF2B5EF4-FFF2-40B4-BE49-F238E27FC236}">
                <a16:creationId xmlns:a16="http://schemas.microsoft.com/office/drawing/2014/main" id="{254F85F3-1531-4AF1-A8B1-9C08F0128C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0228" y="5196405"/>
            <a:ext cx="336000" cy="336283"/>
          </a:xfrm>
          <a:prstGeom prst="rect">
            <a:avLst/>
          </a:prstGeom>
        </p:spPr>
      </p:pic>
      <p:sp>
        <p:nvSpPr>
          <p:cNvPr id="24" name="TextBox 23">
            <a:extLst>
              <a:ext uri="{FF2B5EF4-FFF2-40B4-BE49-F238E27FC236}">
                <a16:creationId xmlns:a16="http://schemas.microsoft.com/office/drawing/2014/main" id="{F1AD4911-58CD-4213-8E2B-8B2CACC07A40}"/>
              </a:ext>
            </a:extLst>
          </p:cNvPr>
          <p:cNvSpPr txBox="1"/>
          <p:nvPr/>
        </p:nvSpPr>
        <p:spPr>
          <a:xfrm>
            <a:off x="7820834" y="5270396"/>
            <a:ext cx="4083300"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Introduce the MOA to ensure clarity on selectivity as a differentiator but do not go into much detail at this stage – unlikely to be their priority</a:t>
            </a:r>
          </a:p>
        </p:txBody>
      </p:sp>
      <p:sp>
        <p:nvSpPr>
          <p:cNvPr id="19" name="Rectangle 18">
            <a:extLst>
              <a:ext uri="{FF2B5EF4-FFF2-40B4-BE49-F238E27FC236}">
                <a16:creationId xmlns:a16="http://schemas.microsoft.com/office/drawing/2014/main" id="{6EC5AD08-5C20-4E89-BFDA-50C59B44523E}"/>
              </a:ext>
            </a:extLst>
          </p:cNvPr>
          <p:cNvSpPr/>
          <p:nvPr/>
        </p:nvSpPr>
        <p:spPr>
          <a:xfrm>
            <a:off x="11108447" y="1266938"/>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pic>
        <p:nvPicPr>
          <p:cNvPr id="23" name="Picture 22" descr="A picture containing clipart&#10;&#10;Description automatically generated">
            <a:extLst>
              <a:ext uri="{FF2B5EF4-FFF2-40B4-BE49-F238E27FC236}">
                <a16:creationId xmlns:a16="http://schemas.microsoft.com/office/drawing/2014/main" id="{6644F3C4-3EDB-4612-9987-27632007E6A5}"/>
              </a:ext>
            </a:extLst>
          </p:cNvPr>
          <p:cNvPicPr>
            <a:picLocks noChangeAspect="1"/>
          </p:cNvPicPr>
          <p:nvPr/>
        </p:nvPicPr>
        <p:blipFill>
          <a:blip r:embed="rId6">
            <a:duotone>
              <a:schemeClr val="accent1">
                <a:shade val="45000"/>
                <a:satMod val="135000"/>
              </a:schemeClr>
              <a:prstClr val="white"/>
            </a:duotone>
          </a:blip>
          <a:stretch>
            <a:fillRect/>
          </a:stretch>
        </p:blipFill>
        <p:spPr>
          <a:xfrm>
            <a:off x="11094896" y="795972"/>
            <a:ext cx="498861" cy="432000"/>
          </a:xfrm>
          <a:prstGeom prst="rect">
            <a:avLst/>
          </a:prstGeom>
        </p:spPr>
      </p:pic>
      <p:pic>
        <p:nvPicPr>
          <p:cNvPr id="22" name="Picture 21" descr="A picture containing clock, room&#10;&#10;Description automatically generated">
            <a:extLst>
              <a:ext uri="{FF2B5EF4-FFF2-40B4-BE49-F238E27FC236}">
                <a16:creationId xmlns:a16="http://schemas.microsoft.com/office/drawing/2014/main" id="{AE43F4A1-529F-4B9B-AE2C-610974A00E6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45181" y="5198352"/>
            <a:ext cx="336000" cy="336000"/>
          </a:xfrm>
          <a:prstGeom prst="rect">
            <a:avLst/>
          </a:prstGeom>
        </p:spPr>
      </p:pic>
      <p:sp>
        <p:nvSpPr>
          <p:cNvPr id="4" name="Star: 5 Points 3">
            <a:extLst>
              <a:ext uri="{FF2B5EF4-FFF2-40B4-BE49-F238E27FC236}">
                <a16:creationId xmlns:a16="http://schemas.microsoft.com/office/drawing/2014/main" id="{AB93479B-6FFB-477A-A143-630B6A0E5133}"/>
              </a:ext>
            </a:extLst>
          </p:cNvPr>
          <p:cNvSpPr/>
          <p:nvPr/>
        </p:nvSpPr>
        <p:spPr>
          <a:xfrm>
            <a:off x="5782551" y="464127"/>
            <a:ext cx="437669" cy="36694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9" name="Picture 8">
            <a:extLst>
              <a:ext uri="{FF2B5EF4-FFF2-40B4-BE49-F238E27FC236}">
                <a16:creationId xmlns:a16="http://schemas.microsoft.com/office/drawing/2014/main" id="{17D0F847-5A29-4F9D-9374-002B912DF108}"/>
              </a:ext>
            </a:extLst>
          </p:cNvPr>
          <p:cNvPicPr>
            <a:picLocks noChangeAspect="1"/>
          </p:cNvPicPr>
          <p:nvPr/>
        </p:nvPicPr>
        <p:blipFill>
          <a:blip r:embed="rId8"/>
          <a:stretch>
            <a:fillRect/>
          </a:stretch>
        </p:blipFill>
        <p:spPr>
          <a:xfrm>
            <a:off x="882290" y="1016114"/>
            <a:ext cx="3377389" cy="1902596"/>
          </a:xfrm>
          <a:prstGeom prst="rect">
            <a:avLst/>
          </a:prstGeom>
          <a:ln w="12700">
            <a:solidFill>
              <a:schemeClr val="accent2"/>
            </a:solidFill>
          </a:ln>
        </p:spPr>
      </p:pic>
      <p:sp>
        <p:nvSpPr>
          <p:cNvPr id="26" name="Slide Number Placeholder 1">
            <a:extLst>
              <a:ext uri="{FF2B5EF4-FFF2-40B4-BE49-F238E27FC236}">
                <a16:creationId xmlns:a16="http://schemas.microsoft.com/office/drawing/2014/main" id="{8D8D5634-F557-48D4-ACE2-4DB0B7491B46}"/>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55</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4057471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91266" y="1017787"/>
            <a:ext cx="7612869" cy="38279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Provide an overview of the JYSELECA Phase 3 trials – especially in the initial calls and if country legislation requires this. The PYE for JYSELECA (Patient Years Experience) is shown on this page so it is important that the TS can confidently explain what this means. Highlight that ACR20 is statistically significant across all target populations (try not to spend too much time here as ACR20 is not the most important efficacy outcome) </a:t>
            </a:r>
          </a:p>
          <a:p>
            <a:pPr defTabSz="914377">
              <a:lnSpc>
                <a:spcPct val="112000"/>
              </a:lnSpc>
            </a:pPr>
            <a:endParaRPr lang="en-GB" sz="1200" b="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endParaRPr lang="en-GB" sz="1200" i="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a:solidFill>
                  <a:srgbClr val="585858"/>
                </a:solidFill>
                <a:latin typeface="Arial" panose="020B0604020202020204" pitchFamily="34" charset="0"/>
                <a:cs typeface="Arial" panose="020B0604020202020204" pitchFamily="34" charset="0"/>
              </a:rPr>
              <a:t>None recommended – focus more on responding to any queries that the customer may have and moving on to the harder to reach efficacy endpoints</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I would like to hear your perspective on the JYSELECA data for the more difficult to achieve outcomes, such as ACR 50 &amp; 70…</a:t>
            </a:r>
            <a:endParaRPr lang="en-GB" sz="1400" i="1">
              <a:solidFill>
                <a:srgbClr val="585858"/>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51F80A60-86A6-46E5-AEF7-5E131DBDC50E}"/>
              </a:ext>
            </a:extLst>
          </p:cNvPr>
          <p:cNvSpPr>
            <a:spLocks noGrp="1"/>
          </p:cNvSpPr>
          <p:nvPr>
            <p:ph type="body" sz="quarter" idx="26"/>
          </p:nvPr>
        </p:nvSpPr>
        <p:spPr/>
        <p:txBody>
          <a:bodyPr/>
          <a:lstStyle/>
          <a:p>
            <a:endParaRPr lang="en-GB"/>
          </a:p>
        </p:txBody>
      </p:sp>
      <p:sp>
        <p:nvSpPr>
          <p:cNvPr id="4" name="Text Placeholder 3">
            <a:extLst>
              <a:ext uri="{FF2B5EF4-FFF2-40B4-BE49-F238E27FC236}">
                <a16:creationId xmlns:a16="http://schemas.microsoft.com/office/drawing/2014/main" id="{7929C6AD-4FD7-4E4B-991E-EACD3EF424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3981" y="419385"/>
            <a:ext cx="10515600"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Efficacy -  Phase 3 program</a:t>
            </a:r>
          </a:p>
        </p:txBody>
      </p:sp>
      <p:sp>
        <p:nvSpPr>
          <p:cNvPr id="11" name="Rectangle 10">
            <a:extLst>
              <a:ext uri="{FF2B5EF4-FFF2-40B4-BE49-F238E27FC236}">
                <a16:creationId xmlns:a16="http://schemas.microsoft.com/office/drawing/2014/main" id="{6721B435-6DD2-4F13-9867-DFC80054A2F2}"/>
              </a:ext>
            </a:extLst>
          </p:cNvPr>
          <p:cNvSpPr/>
          <p:nvPr/>
        </p:nvSpPr>
        <p:spPr>
          <a:xfrm>
            <a:off x="886063" y="3023361"/>
            <a:ext cx="3233120" cy="1822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Explain the framework to the studies &amp; reassure that JYSELECA met its primary endpoint across all Phase 3 trials</a:t>
            </a:r>
          </a:p>
        </p:txBody>
      </p:sp>
      <p:sp>
        <p:nvSpPr>
          <p:cNvPr id="17" name="Rectangle 16">
            <a:extLst>
              <a:ext uri="{FF2B5EF4-FFF2-40B4-BE49-F238E27FC236}">
                <a16:creationId xmlns:a16="http://schemas.microsoft.com/office/drawing/2014/main" id="{5FDD1434-035E-4D81-8BC3-D77E3801BA18}"/>
              </a:ext>
            </a:extLst>
          </p:cNvPr>
          <p:cNvSpPr/>
          <p:nvPr/>
        </p:nvSpPr>
        <p:spPr>
          <a:xfrm>
            <a:off x="863600" y="6252537"/>
            <a:ext cx="7759792" cy="4010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333" b="1">
                <a:solidFill>
                  <a:srgbClr val="005DAB"/>
                </a:solidFill>
                <a:latin typeface="Arial" panose="020B0604020202020204" pitchFamily="34" charset="0"/>
                <a:cs typeface="Arial" panose="020B0604020202020204" pitchFamily="34" charset="0"/>
              </a:rPr>
              <a:t>Adaptation:</a:t>
            </a:r>
            <a:endParaRPr lang="en-GB" sz="1333">
              <a:solidFill>
                <a:srgbClr val="FF0000"/>
              </a:solidFill>
              <a:latin typeface="Arial" panose="020B0604020202020204" pitchFamily="34" charset="0"/>
              <a:cs typeface="Arial" panose="020B0604020202020204" pitchFamily="34" charset="0"/>
            </a:endParaRPr>
          </a:p>
          <a:p>
            <a:pPr algn="ctr" defTabSz="914377"/>
            <a:r>
              <a:rPr lang="en-GB" sz="1333">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pic>
        <p:nvPicPr>
          <p:cNvPr id="24" name="Picture 23">
            <a:extLst>
              <a:ext uri="{FF2B5EF4-FFF2-40B4-BE49-F238E27FC236}">
                <a16:creationId xmlns:a16="http://schemas.microsoft.com/office/drawing/2014/main" id="{14C67EE4-762E-4B6E-B92C-DF842DAE4E9C}"/>
              </a:ext>
            </a:extLst>
          </p:cNvPr>
          <p:cNvPicPr>
            <a:picLocks noChangeAspect="1"/>
          </p:cNvPicPr>
          <p:nvPr/>
        </p:nvPicPr>
        <p:blipFill>
          <a:blip r:embed="rId3">
            <a:duotone>
              <a:schemeClr val="accent1">
                <a:shade val="45000"/>
                <a:satMod val="135000"/>
              </a:schemeClr>
              <a:prstClr val="white"/>
            </a:duotone>
          </a:blip>
          <a:stretch>
            <a:fillRect/>
          </a:stretch>
        </p:blipFill>
        <p:spPr>
          <a:xfrm>
            <a:off x="11085449" y="799325"/>
            <a:ext cx="498859" cy="432000"/>
          </a:xfrm>
          <a:prstGeom prst="rect">
            <a:avLst/>
          </a:prstGeom>
        </p:spPr>
      </p:pic>
      <p:sp>
        <p:nvSpPr>
          <p:cNvPr id="26" name="Rectangle 25">
            <a:extLst>
              <a:ext uri="{FF2B5EF4-FFF2-40B4-BE49-F238E27FC236}">
                <a16:creationId xmlns:a16="http://schemas.microsoft.com/office/drawing/2014/main" id="{20C2AC7F-EFB7-4AB9-8474-67DF2A68F407}"/>
              </a:ext>
            </a:extLst>
          </p:cNvPr>
          <p:cNvSpPr/>
          <p:nvPr/>
        </p:nvSpPr>
        <p:spPr>
          <a:xfrm>
            <a:off x="11095235" y="126263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TextBox 6">
            <a:extLst>
              <a:ext uri="{FF2B5EF4-FFF2-40B4-BE49-F238E27FC236}">
                <a16:creationId xmlns:a16="http://schemas.microsoft.com/office/drawing/2014/main" id="{DD2CC179-6677-41A8-85C0-B465A98C4C85}"/>
              </a:ext>
            </a:extLst>
          </p:cNvPr>
          <p:cNvSpPr txBox="1"/>
          <p:nvPr/>
        </p:nvSpPr>
        <p:spPr>
          <a:xfrm>
            <a:off x="7942907" y="5164644"/>
            <a:ext cx="3961227"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Use as a foundation to highlight the weight of evidence through clinical trials conducted: A clear need to see that JYSELECA is built on a strong foundation (given the lack of personal experience) </a:t>
            </a:r>
          </a:p>
        </p:txBody>
      </p:sp>
      <p:sp>
        <p:nvSpPr>
          <p:cNvPr id="8" name="TextBox 7">
            <a:extLst>
              <a:ext uri="{FF2B5EF4-FFF2-40B4-BE49-F238E27FC236}">
                <a16:creationId xmlns:a16="http://schemas.microsoft.com/office/drawing/2014/main" id="{79E7EA07-4A93-477E-A375-C3ACEC808B3B}"/>
              </a:ext>
            </a:extLst>
          </p:cNvPr>
          <p:cNvSpPr txBox="1"/>
          <p:nvPr/>
        </p:nvSpPr>
        <p:spPr>
          <a:xfrm>
            <a:off x="1548657" y="5164645"/>
            <a:ext cx="2366880"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Minimal focus for these segments, move quickly to ACR50 and ACR70</a:t>
            </a:r>
          </a:p>
          <a:p>
            <a:pPr defTabSz="914377"/>
            <a:endParaRPr lang="en-GB" sz="1067">
              <a:solidFill>
                <a:srgbClr val="585858"/>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2B13565-9962-4F5C-86E3-3E70D9FE56F9}"/>
              </a:ext>
            </a:extLst>
          </p:cNvPr>
          <p:cNvSpPr txBox="1"/>
          <p:nvPr/>
        </p:nvSpPr>
        <p:spPr>
          <a:xfrm>
            <a:off x="4378441" y="5159277"/>
            <a:ext cx="2911451"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Demonstrating strong efficacy across multiple patient groups: can enable them to ‘solve problems’ across a wide group of patients</a:t>
            </a:r>
          </a:p>
        </p:txBody>
      </p:sp>
      <p:pic>
        <p:nvPicPr>
          <p:cNvPr id="19" name="Picture 18" descr="A picture containing clock, room&#10;&#10;Description automatically generated">
            <a:extLst>
              <a:ext uri="{FF2B5EF4-FFF2-40B4-BE49-F238E27FC236}">
                <a16:creationId xmlns:a16="http://schemas.microsoft.com/office/drawing/2014/main" id="{ACB4D9BC-86C2-49C5-AE4D-5DC842BAA4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23708" y="5086599"/>
            <a:ext cx="336000" cy="336000"/>
          </a:xfrm>
          <a:prstGeom prst="rect">
            <a:avLst/>
          </a:prstGeom>
        </p:spPr>
      </p:pic>
      <p:pic>
        <p:nvPicPr>
          <p:cNvPr id="16" name="Picture 15" descr="A close up of a sign&#10;&#10;Description automatically generated">
            <a:extLst>
              <a:ext uri="{FF2B5EF4-FFF2-40B4-BE49-F238E27FC236}">
                <a16:creationId xmlns:a16="http://schemas.microsoft.com/office/drawing/2014/main" id="{4C1FECD9-713C-4634-ADAC-54323C72533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65117" y="5094183"/>
            <a:ext cx="336000" cy="336000"/>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6B90D65C-77B7-4A3E-9791-B3DCE6AD6D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6260" y="5094183"/>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30C2BEEF-88E3-4262-B652-21F0AB63FF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72459" y="5094183"/>
            <a:ext cx="336000" cy="336283"/>
          </a:xfrm>
          <a:prstGeom prst="rect">
            <a:avLst/>
          </a:prstGeom>
        </p:spPr>
      </p:pic>
      <p:pic>
        <p:nvPicPr>
          <p:cNvPr id="5" name="Picture 4">
            <a:extLst>
              <a:ext uri="{FF2B5EF4-FFF2-40B4-BE49-F238E27FC236}">
                <a16:creationId xmlns:a16="http://schemas.microsoft.com/office/drawing/2014/main" id="{FCCC4E78-DDB7-4CC4-AE96-EBE8AD11C2D3}"/>
              </a:ext>
            </a:extLst>
          </p:cNvPr>
          <p:cNvPicPr>
            <a:picLocks noChangeAspect="1"/>
          </p:cNvPicPr>
          <p:nvPr/>
        </p:nvPicPr>
        <p:blipFill>
          <a:blip r:embed="rId8"/>
          <a:stretch>
            <a:fillRect/>
          </a:stretch>
        </p:blipFill>
        <p:spPr>
          <a:xfrm>
            <a:off x="886063" y="1026686"/>
            <a:ext cx="3233120" cy="1821324"/>
          </a:xfrm>
          <a:prstGeom prst="rect">
            <a:avLst/>
          </a:prstGeom>
          <a:ln w="12700">
            <a:solidFill>
              <a:schemeClr val="accent2"/>
            </a:solidFill>
          </a:ln>
        </p:spPr>
      </p:pic>
      <p:sp>
        <p:nvSpPr>
          <p:cNvPr id="9" name="Rectangle 8">
            <a:extLst>
              <a:ext uri="{FF2B5EF4-FFF2-40B4-BE49-F238E27FC236}">
                <a16:creationId xmlns:a16="http://schemas.microsoft.com/office/drawing/2014/main" id="{E63D85A2-BC59-4EFE-A7CA-68526DF2ABB7}"/>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21" name="Slide Number Placeholder 1">
            <a:extLst>
              <a:ext uri="{FF2B5EF4-FFF2-40B4-BE49-F238E27FC236}">
                <a16:creationId xmlns:a16="http://schemas.microsoft.com/office/drawing/2014/main" id="{1719CE03-6AB1-413F-AA06-7615754A9A14}"/>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56</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04247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98349" y="990725"/>
            <a:ext cx="7605785" cy="38645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is your efficacy ‘home page’ enabling you to move to the efficacy measure that is of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most importance to the physician. ACR 70 was most differentiating in market research so, where possible, focus on this page &amp; the FINCH 1 data. There is no need to go through all of the 3 efficacy pages here as engagement levels can drop &amp; the safety element of the story is a key differentiator and deserves time and focus.</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Which efficacy outcome is most important to you when choosing a new treatment for your moderate to severe RA patients?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makes you focus on that efficacy measure?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is your expectation of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efficacy across these efficacy endpoints?</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next page shows the remission outcomes that can be achieved with JYSELECA. Relate back to earlier questions about the goal of treatment – if they mentioned remission then link to that comment and move to the remission data. If remission hasn’t been discussed so far, segue by asking how they view these clinical measures in the context of remission</a:t>
            </a:r>
            <a:endParaRPr lang="en-GB" sz="1200" i="1">
              <a:solidFill>
                <a:srgbClr val="585858"/>
              </a:solidFill>
              <a:latin typeface="Arial" panose="020B0604020202020204" pitchFamily="34" charset="0"/>
              <a:cs typeface="Arial" panose="020B0604020202020204" pitchFamily="34" charset="0"/>
            </a:endParaRPr>
          </a:p>
        </p:txBody>
      </p:sp>
      <p:sp>
        <p:nvSpPr>
          <p:cNvPr id="20" name="Text Placeholder 19">
            <a:extLst>
              <a:ext uri="{FF2B5EF4-FFF2-40B4-BE49-F238E27FC236}">
                <a16:creationId xmlns:a16="http://schemas.microsoft.com/office/drawing/2014/main" id="{AF95D34A-CB8C-4680-8722-710F7B0AA840}"/>
              </a:ext>
            </a:extLst>
          </p:cNvPr>
          <p:cNvSpPr>
            <a:spLocks noGrp="1"/>
          </p:cNvSpPr>
          <p:nvPr>
            <p:ph type="body" sz="quarter" idx="26"/>
          </p:nvPr>
        </p:nvSpPr>
        <p:spPr/>
        <p:txBody>
          <a:bodyPr/>
          <a:lstStyle/>
          <a:p>
            <a:endParaRPr lang="en-GB"/>
          </a:p>
        </p:txBody>
      </p:sp>
      <p:sp>
        <p:nvSpPr>
          <p:cNvPr id="14" name="Text Placeholder 13">
            <a:extLst>
              <a:ext uri="{FF2B5EF4-FFF2-40B4-BE49-F238E27FC236}">
                <a16:creationId xmlns:a16="http://schemas.microsoft.com/office/drawing/2014/main" id="{EB069691-A9B6-4721-875C-865BC21459A4}"/>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2629" y="3010009"/>
            <a:ext cx="3264000" cy="1835033"/>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b="1">
              <a:solidFill>
                <a:srgbClr val="FFFFFF"/>
              </a:solidFill>
              <a:latin typeface="Arial" panose="020B0604020202020204" pitchFamily="34" charset="0"/>
              <a:cs typeface="Arial" panose="020B0604020202020204" pitchFamily="34" charset="0"/>
            </a:endParaRPr>
          </a:p>
          <a:p>
            <a:pPr algn="ctr" defTabSz="914377"/>
            <a:r>
              <a:rPr lang="en-GB" sz="800" b="1">
                <a:solidFill>
                  <a:srgbClr val="FFFFFF"/>
                </a:solidFill>
                <a:latin typeface="Arial" panose="020B0604020202020204" pitchFamily="34" charset="0"/>
                <a:cs typeface="Arial" panose="020B0604020202020204" pitchFamily="34" charset="0"/>
              </a:rPr>
              <a:t> </a:t>
            </a:r>
            <a:r>
              <a:rPr lang="en-GB" sz="1200">
                <a:solidFill>
                  <a:srgbClr val="FFFFFF"/>
                </a:solidFill>
                <a:latin typeface="Arial" panose="020B0604020202020204" pitchFamily="34" charset="0"/>
                <a:cs typeface="Arial" panose="020B0604020202020204" pitchFamily="34" charset="0"/>
              </a:rPr>
              <a:t>Show that JYSELECA provides fast and lasting efficacy across a variety of measures with demonstrable disease modification not just symptom relief </a:t>
            </a:r>
          </a:p>
          <a:p>
            <a:pPr algn="ctr" defTabSz="914377"/>
            <a:endParaRPr lang="en-GB" sz="800">
              <a:solidFill>
                <a:srgbClr val="FFFFFF"/>
              </a:solidFill>
              <a:latin typeface="Arial" panose="020B0604020202020204" pitchFamily="34" charset="0"/>
              <a:cs typeface="Arial" panose="020B0604020202020204" pitchFamily="34" charset="0"/>
            </a:endParaRPr>
          </a:p>
          <a:p>
            <a:pPr algn="ctr" defTabSz="914377"/>
            <a:endParaRPr lang="en-GB" sz="935">
              <a:solidFill>
                <a:srgbClr val="FFFFFF"/>
              </a:solidFill>
              <a:latin typeface="Calibri" panose="020F0502020204030204"/>
            </a:endParaRPr>
          </a:p>
        </p:txBody>
      </p:sp>
      <p:sp>
        <p:nvSpPr>
          <p:cNvPr id="4" name="TextBox 3">
            <a:extLst>
              <a:ext uri="{FF2B5EF4-FFF2-40B4-BE49-F238E27FC236}">
                <a16:creationId xmlns:a16="http://schemas.microsoft.com/office/drawing/2014/main" id="{84D9CC46-953D-4539-B905-A5A26D2C42EC}"/>
              </a:ext>
            </a:extLst>
          </p:cNvPr>
          <p:cNvSpPr txBox="1"/>
          <p:nvPr/>
        </p:nvSpPr>
        <p:spPr>
          <a:xfrm>
            <a:off x="1256537" y="5035034"/>
            <a:ext cx="231101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Top efficacy focus: FINCH 3 (esp. ACR50/70); Clinical remission; </a:t>
            </a:r>
          </a:p>
          <a:p>
            <a:pPr defTabSz="914377"/>
            <a:r>
              <a:rPr lang="en-GB" sz="1067">
                <a:solidFill>
                  <a:srgbClr val="A15699"/>
                </a:solidFill>
                <a:latin typeface="Arial" panose="020B0604020202020204" pitchFamily="34" charset="0"/>
                <a:cs typeface="Arial" panose="020B0604020202020204" pitchFamily="34" charset="0"/>
              </a:rPr>
              <a:t>Benefits of monotherapy in inhibition of radiographic progression </a:t>
            </a:r>
          </a:p>
        </p:txBody>
      </p:sp>
      <p:pic>
        <p:nvPicPr>
          <p:cNvPr id="5" name="Picture 4">
            <a:extLst>
              <a:ext uri="{FF2B5EF4-FFF2-40B4-BE49-F238E27FC236}">
                <a16:creationId xmlns:a16="http://schemas.microsoft.com/office/drawing/2014/main" id="{F76F382F-3937-4C83-AD7A-DF7C3CFE473E}"/>
              </a:ext>
            </a:extLst>
          </p:cNvPr>
          <p:cNvPicPr>
            <a:picLocks noChangeAspect="1"/>
          </p:cNvPicPr>
          <p:nvPr/>
        </p:nvPicPr>
        <p:blipFill>
          <a:blip r:embed="rId3">
            <a:duotone>
              <a:schemeClr val="accent1">
                <a:shade val="45000"/>
                <a:satMod val="135000"/>
              </a:schemeClr>
              <a:prstClr val="white"/>
            </a:duotone>
          </a:blip>
          <a:stretch>
            <a:fillRect/>
          </a:stretch>
        </p:blipFill>
        <p:spPr>
          <a:xfrm>
            <a:off x="11075857" y="785795"/>
            <a:ext cx="498859" cy="432000"/>
          </a:xfrm>
          <a:prstGeom prst="rect">
            <a:avLst/>
          </a:prstGeom>
        </p:spPr>
      </p:pic>
      <p:sp>
        <p:nvSpPr>
          <p:cNvPr id="6" name="Rectangle 5">
            <a:extLst>
              <a:ext uri="{FF2B5EF4-FFF2-40B4-BE49-F238E27FC236}">
                <a16:creationId xmlns:a16="http://schemas.microsoft.com/office/drawing/2014/main" id="{BA13AB6E-7684-4546-95E8-555D469281C2}"/>
              </a:ext>
            </a:extLst>
          </p:cNvPr>
          <p:cNvSpPr/>
          <p:nvPr/>
        </p:nvSpPr>
        <p:spPr>
          <a:xfrm>
            <a:off x="11085643" y="124910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3" name="TextBox 22">
            <a:extLst>
              <a:ext uri="{FF2B5EF4-FFF2-40B4-BE49-F238E27FC236}">
                <a16:creationId xmlns:a16="http://schemas.microsoft.com/office/drawing/2014/main" id="{8C912982-D563-40F2-B192-176CDA64B9D6}"/>
              </a:ext>
            </a:extLst>
          </p:cNvPr>
          <p:cNvSpPr txBox="1"/>
          <p:nvPr/>
        </p:nvSpPr>
        <p:spPr>
          <a:xfrm>
            <a:off x="4017792" y="5012626"/>
            <a:ext cx="228587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More likely to be interested in discussing ACR50/70 in detail</a:t>
            </a:r>
          </a:p>
          <a:p>
            <a:pPr defTabSz="914377"/>
            <a:endParaRPr lang="en-GB" sz="1067">
              <a:solidFill>
                <a:srgbClr val="008986"/>
              </a:solidFill>
              <a:latin typeface="Arial" panose="020B0604020202020204" pitchFamily="34" charset="0"/>
              <a:cs typeface="Arial" panose="020B0604020202020204" pitchFamily="34" charset="0"/>
            </a:endParaRPr>
          </a:p>
          <a:p>
            <a:pPr defTabSz="914377"/>
            <a:endParaRPr lang="en-GB" sz="1067">
              <a:solidFill>
                <a:srgbClr val="008986"/>
              </a:solidFill>
              <a:latin typeface="Arial" panose="020B0604020202020204" pitchFamily="34" charset="0"/>
              <a:cs typeface="Arial" panose="020B0604020202020204" pitchFamily="34" charset="0"/>
            </a:endParaRPr>
          </a:p>
          <a:p>
            <a:pPr defTabSz="914377"/>
            <a:r>
              <a:rPr lang="en-GB" sz="1067">
                <a:solidFill>
                  <a:srgbClr val="008986"/>
                </a:solidFill>
                <a:latin typeface="Arial" panose="020B0604020202020204" pitchFamily="34" charset="0"/>
                <a:cs typeface="Arial" panose="020B0604020202020204" pitchFamily="34" charset="0"/>
              </a:rPr>
              <a:t> </a:t>
            </a:r>
          </a:p>
        </p:txBody>
      </p:sp>
      <p:sp>
        <p:nvSpPr>
          <p:cNvPr id="22" name="Title 1">
            <a:extLst>
              <a:ext uri="{FF2B5EF4-FFF2-40B4-BE49-F238E27FC236}">
                <a16:creationId xmlns:a16="http://schemas.microsoft.com/office/drawing/2014/main" id="{C482C669-B02F-4341-B579-23B1BDD4785C}"/>
              </a:ext>
            </a:extLst>
          </p:cNvPr>
          <p:cNvSpPr txBox="1">
            <a:spLocks/>
          </p:cNvSpPr>
          <p:nvPr/>
        </p:nvSpPr>
        <p:spPr>
          <a:xfrm>
            <a:off x="712677" y="395244"/>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measures overview </a:t>
            </a:r>
          </a:p>
        </p:txBody>
      </p:sp>
      <p:sp>
        <p:nvSpPr>
          <p:cNvPr id="7" name="Star: 5 Points 6">
            <a:extLst>
              <a:ext uri="{FF2B5EF4-FFF2-40B4-BE49-F238E27FC236}">
                <a16:creationId xmlns:a16="http://schemas.microsoft.com/office/drawing/2014/main" id="{D65334A2-29C7-46A8-9C23-1ABFB134585F}"/>
              </a:ext>
            </a:extLst>
          </p:cNvPr>
          <p:cNvSpPr/>
          <p:nvPr/>
        </p:nvSpPr>
        <p:spPr>
          <a:xfrm>
            <a:off x="5662564" y="460253"/>
            <a:ext cx="418160" cy="35333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9" name="Rectangle 8">
            <a:extLst>
              <a:ext uri="{FF2B5EF4-FFF2-40B4-BE49-F238E27FC236}">
                <a16:creationId xmlns:a16="http://schemas.microsoft.com/office/drawing/2014/main" id="{F8CAF0EC-8EE0-43F4-9E53-41A9102E9358}"/>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B530DCE0-D7AB-40D9-A894-E5F1C26991EA}"/>
              </a:ext>
            </a:extLst>
          </p:cNvPr>
          <p:cNvSpPr txBox="1"/>
          <p:nvPr/>
        </p:nvSpPr>
        <p:spPr>
          <a:xfrm>
            <a:off x="6703106" y="5012626"/>
            <a:ext cx="228587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efficacy through the lens of patient outcomes &amp; patient benefits. Ensure time to reassure on safety as this is key for this segment</a:t>
            </a:r>
          </a:p>
        </p:txBody>
      </p:sp>
      <p:sp>
        <p:nvSpPr>
          <p:cNvPr id="31" name="TextBox 30">
            <a:extLst>
              <a:ext uri="{FF2B5EF4-FFF2-40B4-BE49-F238E27FC236}">
                <a16:creationId xmlns:a16="http://schemas.microsoft.com/office/drawing/2014/main" id="{39C9177E-30D6-4F6F-BC48-AEAB814D93B8}"/>
              </a:ext>
            </a:extLst>
          </p:cNvPr>
          <p:cNvSpPr txBox="1"/>
          <p:nvPr/>
        </p:nvSpPr>
        <p:spPr>
          <a:xfrm>
            <a:off x="9462687" y="5012626"/>
            <a:ext cx="2441448"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Will need personal experience to be convinced – remind them of early experiences with ADA and the confidence they now have, underlining the trial comparator</a:t>
            </a:r>
          </a:p>
        </p:txBody>
      </p:sp>
      <p:pic>
        <p:nvPicPr>
          <p:cNvPr id="2" name="Picture 1">
            <a:extLst>
              <a:ext uri="{FF2B5EF4-FFF2-40B4-BE49-F238E27FC236}">
                <a16:creationId xmlns:a16="http://schemas.microsoft.com/office/drawing/2014/main" id="{7237C161-797E-4254-9B3C-E0EC98704393}"/>
              </a:ext>
            </a:extLst>
          </p:cNvPr>
          <p:cNvPicPr>
            <a:picLocks noChangeAspect="1"/>
          </p:cNvPicPr>
          <p:nvPr/>
        </p:nvPicPr>
        <p:blipFill>
          <a:blip r:embed="rId4"/>
          <a:stretch>
            <a:fillRect/>
          </a:stretch>
        </p:blipFill>
        <p:spPr>
          <a:xfrm>
            <a:off x="872630" y="990725"/>
            <a:ext cx="3257455" cy="1835033"/>
          </a:xfrm>
          <a:prstGeom prst="rect">
            <a:avLst/>
          </a:prstGeom>
          <a:ln w="12700">
            <a:solidFill>
              <a:schemeClr val="accent2"/>
            </a:solidFill>
          </a:ln>
        </p:spPr>
      </p:pic>
      <p:pic>
        <p:nvPicPr>
          <p:cNvPr id="19" name="Picture 18" descr="A picture containing clock, room&#10;&#10;Description automatically generated">
            <a:extLst>
              <a:ext uri="{FF2B5EF4-FFF2-40B4-BE49-F238E27FC236}">
                <a16:creationId xmlns:a16="http://schemas.microsoft.com/office/drawing/2014/main" id="{91432161-6A65-495F-B32C-58BAC2ED28D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06129" y="4953221"/>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67808438-B3A7-4D59-B925-BC1B32F3A29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7824" y="4952939"/>
            <a:ext cx="336000" cy="336283"/>
          </a:xfrm>
          <a:prstGeom prst="rect">
            <a:avLst/>
          </a:prstGeom>
        </p:spPr>
      </p:pic>
      <p:pic>
        <p:nvPicPr>
          <p:cNvPr id="16" name="Picture 15" descr="A close up of a sign&#10;&#10;Description automatically generated">
            <a:extLst>
              <a:ext uri="{FF2B5EF4-FFF2-40B4-BE49-F238E27FC236}">
                <a16:creationId xmlns:a16="http://schemas.microsoft.com/office/drawing/2014/main" id="{572365E1-9268-40EA-BAF5-6D0F4DD75D9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51467" y="4952939"/>
            <a:ext cx="336000" cy="336000"/>
          </a:xfrm>
          <a:prstGeom prst="rect">
            <a:avLst/>
          </a:prstGeom>
        </p:spPr>
      </p:pic>
      <p:pic>
        <p:nvPicPr>
          <p:cNvPr id="13" name="Picture 12" descr="A picture containing clock, drawing, room&#10;&#10;Description automatically generated">
            <a:extLst>
              <a:ext uri="{FF2B5EF4-FFF2-40B4-BE49-F238E27FC236}">
                <a16:creationId xmlns:a16="http://schemas.microsoft.com/office/drawing/2014/main" id="{D815C527-BA1D-4EE6-92BE-05AF93EDB9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37099" y="4958628"/>
            <a:ext cx="336000" cy="336000"/>
          </a:xfrm>
          <a:prstGeom prst="rect">
            <a:avLst/>
          </a:prstGeom>
        </p:spPr>
      </p:pic>
      <p:sp>
        <p:nvSpPr>
          <p:cNvPr id="25" name="Slide Number Placeholder 1">
            <a:extLst>
              <a:ext uri="{FF2B5EF4-FFF2-40B4-BE49-F238E27FC236}">
                <a16:creationId xmlns:a16="http://schemas.microsoft.com/office/drawing/2014/main" id="{DB8ADDCE-2D9D-48CE-A146-B159620FBCC9}"/>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57</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96509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144341" y="1012803"/>
            <a:ext cx="7759793" cy="378727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Allow the HCP a moment to reflect on the data – be prepared to answer questions on trial design, try to move quickly to ACR70 as this is the page that was most interesting to HCPs in research out of the efficacy section. To avoid any confusion / suspicions about transparency ensure clear sign-posting of the comparison in combination with MTX and the significant difference relates to MTX, mono.</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is your perspective on these data? What is your experience with other treatments when aiming for ACR50?</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If they have already tried JYSELECA – </a:t>
            </a:r>
            <a:r>
              <a:rPr lang="en-GB" sz="1200" i="1">
                <a:solidFill>
                  <a:srgbClr val="585858"/>
                </a:solidFill>
                <a:latin typeface="Arial" panose="020B0604020202020204" pitchFamily="34" charset="0"/>
                <a:cs typeface="Arial" panose="020B0604020202020204" pitchFamily="34" charset="0"/>
              </a:rPr>
              <a:t>What is your experience with JYSELECA? </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are you looking for in terms of efficacy from a treatment for MTX-IR patients?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difference can fast and lasting efficacy have for them?</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Show ACR70 data: Let me show you now ACR70</a:t>
            </a:r>
          </a:p>
        </p:txBody>
      </p:sp>
      <p:sp>
        <p:nvSpPr>
          <p:cNvPr id="8" name="Text Placeholder 7">
            <a:extLst>
              <a:ext uri="{FF2B5EF4-FFF2-40B4-BE49-F238E27FC236}">
                <a16:creationId xmlns:a16="http://schemas.microsoft.com/office/drawing/2014/main" id="{02DF98C2-E7C8-4CB5-B75E-69B3C1C4D3D1}"/>
              </a:ext>
            </a:extLst>
          </p:cNvPr>
          <p:cNvSpPr>
            <a:spLocks noGrp="1"/>
          </p:cNvSpPr>
          <p:nvPr>
            <p:ph type="body" sz="quarter" idx="26"/>
          </p:nvPr>
        </p:nvSpPr>
        <p:spPr/>
        <p:txBody>
          <a:bodyPr/>
          <a:lstStyle/>
          <a:p>
            <a:endParaRPr lang="en-GB"/>
          </a:p>
        </p:txBody>
      </p:sp>
      <p:sp>
        <p:nvSpPr>
          <p:cNvPr id="6" name="Text Placeholder 5">
            <a:extLst>
              <a:ext uri="{FF2B5EF4-FFF2-40B4-BE49-F238E27FC236}">
                <a16:creationId xmlns:a16="http://schemas.microsoft.com/office/drawing/2014/main" id="{9D72DD22-6C32-4B71-9E78-3E856C640A13}"/>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5302" y="2917514"/>
            <a:ext cx="3072341" cy="18825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800">
              <a:solidFill>
                <a:srgbClr val="000000"/>
              </a:solidFill>
              <a:latin typeface="Arial" panose="020B0604020202020204" pitchFamily="34" charset="0"/>
              <a:cs typeface="Arial" panose="020B0604020202020204" pitchFamily="34" charset="0"/>
            </a:endParaRPr>
          </a:p>
          <a:p>
            <a:pPr algn="ctr" defTabSz="914377"/>
            <a:r>
              <a:rPr lang="en-US" sz="1200">
                <a:solidFill>
                  <a:srgbClr val="3F3F3F"/>
                </a:solidFill>
                <a:latin typeface="Arial" panose="020B0604020202020204" pitchFamily="34" charset="0"/>
                <a:ea typeface="华文中宋" panose="02010600040101010101" pitchFamily="2" charset="-122"/>
              </a:rPr>
              <a:t>Fast and lasting efficacy (ACR responses) from Week 2 to Week 52, with or without MTX</a:t>
            </a:r>
            <a:endParaRPr lang="en-GB" sz="400">
              <a:solidFill>
                <a:srgbClr val="585858"/>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F5ACDEB-5A35-4FD4-892D-1D4D42E7A19E}"/>
              </a:ext>
            </a:extLst>
          </p:cNvPr>
          <p:cNvPicPr>
            <a:picLocks noChangeAspect="1"/>
          </p:cNvPicPr>
          <p:nvPr/>
        </p:nvPicPr>
        <p:blipFill>
          <a:blip r:embed="rId3">
            <a:duotone>
              <a:schemeClr val="accent1">
                <a:shade val="45000"/>
                <a:satMod val="135000"/>
              </a:schemeClr>
              <a:prstClr val="white"/>
            </a:duotone>
          </a:blip>
          <a:stretch>
            <a:fillRect/>
          </a:stretch>
        </p:blipFill>
        <p:spPr>
          <a:xfrm>
            <a:off x="11084607" y="801693"/>
            <a:ext cx="498859" cy="432000"/>
          </a:xfrm>
          <a:prstGeom prst="rect">
            <a:avLst/>
          </a:prstGeom>
        </p:spPr>
      </p:pic>
      <p:sp>
        <p:nvSpPr>
          <p:cNvPr id="4" name="Rectangle 3">
            <a:extLst>
              <a:ext uri="{FF2B5EF4-FFF2-40B4-BE49-F238E27FC236}">
                <a16:creationId xmlns:a16="http://schemas.microsoft.com/office/drawing/2014/main" id="{BAA02556-447C-4BC0-8F49-EE7D59AC5CB0}"/>
              </a:ext>
            </a:extLst>
          </p:cNvPr>
          <p:cNvSpPr/>
          <p:nvPr/>
        </p:nvSpPr>
        <p:spPr>
          <a:xfrm>
            <a:off x="11094392" y="1265001"/>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1" name="Title 1">
            <a:extLst>
              <a:ext uri="{FF2B5EF4-FFF2-40B4-BE49-F238E27FC236}">
                <a16:creationId xmlns:a16="http://schemas.microsoft.com/office/drawing/2014/main" id="{AC24465E-2E45-4934-A352-2FAD59CC2E3E}"/>
              </a:ext>
            </a:extLst>
          </p:cNvPr>
          <p:cNvSpPr txBox="1">
            <a:spLocks/>
          </p:cNvSpPr>
          <p:nvPr/>
        </p:nvSpPr>
        <p:spPr>
          <a:xfrm>
            <a:off x="714588" y="407315"/>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ACR50</a:t>
            </a:r>
          </a:p>
        </p:txBody>
      </p:sp>
      <p:sp>
        <p:nvSpPr>
          <p:cNvPr id="2" name="Rectangle 1">
            <a:extLst>
              <a:ext uri="{FF2B5EF4-FFF2-40B4-BE49-F238E27FC236}">
                <a16:creationId xmlns:a16="http://schemas.microsoft.com/office/drawing/2014/main" id="{5740B70A-FC1F-45CF-9AD6-4EF3A98E8CAD}"/>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333">
              <a:solidFill>
                <a:srgbClr val="585858"/>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41A2E4-D167-4A06-A1E2-859B620178F7}"/>
              </a:ext>
            </a:extLst>
          </p:cNvPr>
          <p:cNvSpPr txBox="1"/>
          <p:nvPr/>
        </p:nvSpPr>
        <p:spPr>
          <a:xfrm>
            <a:off x="8923451" y="4985452"/>
            <a:ext cx="2980683"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An important page for all segments. Will need personal experience to be convinced – remind them of early experiences with ADA and the confidence they now have, underlining the trial comparator</a:t>
            </a:r>
          </a:p>
        </p:txBody>
      </p:sp>
      <p:sp>
        <p:nvSpPr>
          <p:cNvPr id="9" name="TextBox 8">
            <a:extLst>
              <a:ext uri="{FF2B5EF4-FFF2-40B4-BE49-F238E27FC236}">
                <a16:creationId xmlns:a16="http://schemas.microsoft.com/office/drawing/2014/main" id="{3A756EB2-667F-4589-A5A0-DC1160554669}"/>
              </a:ext>
            </a:extLst>
          </p:cNvPr>
          <p:cNvSpPr txBox="1"/>
          <p:nvPr/>
        </p:nvSpPr>
        <p:spPr>
          <a:xfrm>
            <a:off x="5419709" y="5002993"/>
            <a:ext cx="303538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An important page for all segments. Focus on efficacy through the lens of patient outcomes &amp; patient benefits. Ensure time to reassure on safety as this is key for this segment</a:t>
            </a:r>
          </a:p>
          <a:p>
            <a:pPr defTabSz="914377"/>
            <a:endParaRPr lang="en-GB" sz="1067">
              <a:solidFill>
                <a:srgbClr val="7B8C46"/>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93E97FB-C7DC-48A0-A748-D0144AA1DA50}"/>
              </a:ext>
            </a:extLst>
          </p:cNvPr>
          <p:cNvSpPr txBox="1"/>
          <p:nvPr/>
        </p:nvSpPr>
        <p:spPr>
          <a:xfrm>
            <a:off x="1520640" y="5002993"/>
            <a:ext cx="3430715"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An important page for all segments. Key words: Strong, fast, sustained. Focus on what </a:t>
            </a:r>
            <a:r>
              <a:rPr lang="en-GB" sz="1067" b="1">
                <a:solidFill>
                  <a:srgbClr val="585858"/>
                </a:solidFill>
                <a:latin typeface="Arial" panose="020B0604020202020204" pitchFamily="34" charset="0"/>
                <a:cs typeface="Arial" panose="020B0604020202020204" pitchFamily="34" charset="0"/>
              </a:rPr>
              <a:t>they</a:t>
            </a:r>
            <a:r>
              <a:rPr lang="en-GB" sz="1067">
                <a:solidFill>
                  <a:srgbClr val="585858"/>
                </a:solidFill>
                <a:latin typeface="Arial" panose="020B0604020202020204" pitchFamily="34" charset="0"/>
                <a:cs typeface="Arial" panose="020B0604020202020204" pitchFamily="34" charset="0"/>
              </a:rPr>
              <a:t> can achieve with JYSELECA. This will be an important page for all segments but Mavericks will be most interested in ACR70</a:t>
            </a:r>
          </a:p>
        </p:txBody>
      </p:sp>
      <p:pic>
        <p:nvPicPr>
          <p:cNvPr id="20" name="Picture 19" descr="A picture containing clock, room&#10;&#10;Description automatically generated">
            <a:extLst>
              <a:ext uri="{FF2B5EF4-FFF2-40B4-BE49-F238E27FC236}">
                <a16:creationId xmlns:a16="http://schemas.microsoft.com/office/drawing/2014/main" id="{F4C52480-C8F0-4679-AF70-9CE9D9DF0B4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4483" y="4923577"/>
            <a:ext cx="336000" cy="336000"/>
          </a:xfrm>
          <a:prstGeom prst="rect">
            <a:avLst/>
          </a:prstGeom>
        </p:spPr>
      </p:pic>
      <p:pic>
        <p:nvPicPr>
          <p:cNvPr id="19" name="Picture 18" descr="A picture containing drawing, sign&#10;&#10;Description automatically generated">
            <a:extLst>
              <a:ext uri="{FF2B5EF4-FFF2-40B4-BE49-F238E27FC236}">
                <a16:creationId xmlns:a16="http://schemas.microsoft.com/office/drawing/2014/main" id="{ED090092-22E3-45E2-A80F-B587405355C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53027" y="4923577"/>
            <a:ext cx="336000" cy="336283"/>
          </a:xfrm>
          <a:prstGeom prst="rect">
            <a:avLst/>
          </a:prstGeom>
        </p:spPr>
      </p:pic>
      <p:pic>
        <p:nvPicPr>
          <p:cNvPr id="16" name="Picture 15" descr="A picture containing clock, drawing, room&#10;&#10;Description automatically generated">
            <a:extLst>
              <a:ext uri="{FF2B5EF4-FFF2-40B4-BE49-F238E27FC236}">
                <a16:creationId xmlns:a16="http://schemas.microsoft.com/office/drawing/2014/main" id="{714ACA24-1161-438B-A1FF-03862921985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4900" y="4923577"/>
            <a:ext cx="336000" cy="336000"/>
          </a:xfrm>
          <a:prstGeom prst="rect">
            <a:avLst/>
          </a:prstGeom>
        </p:spPr>
      </p:pic>
      <p:pic>
        <p:nvPicPr>
          <p:cNvPr id="18" name="Picture 17" descr="A close up of a sign&#10;&#10;Description automatically generated">
            <a:extLst>
              <a:ext uri="{FF2B5EF4-FFF2-40B4-BE49-F238E27FC236}">
                <a16:creationId xmlns:a16="http://schemas.microsoft.com/office/drawing/2014/main" id="{80FC6B75-AA2B-4D15-8FA0-C53A29F60B7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13287" y="4923577"/>
            <a:ext cx="336000" cy="336000"/>
          </a:xfrm>
          <a:prstGeom prst="rect">
            <a:avLst/>
          </a:prstGeom>
        </p:spPr>
      </p:pic>
      <p:pic>
        <p:nvPicPr>
          <p:cNvPr id="14" name="Picture 13">
            <a:extLst>
              <a:ext uri="{FF2B5EF4-FFF2-40B4-BE49-F238E27FC236}">
                <a16:creationId xmlns:a16="http://schemas.microsoft.com/office/drawing/2014/main" id="{B732D3D2-E448-472C-B259-42B927DD50B4}"/>
              </a:ext>
            </a:extLst>
          </p:cNvPr>
          <p:cNvPicPr>
            <a:picLocks noChangeAspect="1"/>
          </p:cNvPicPr>
          <p:nvPr/>
        </p:nvPicPr>
        <p:blipFill>
          <a:blip r:embed="rId8"/>
          <a:stretch>
            <a:fillRect/>
          </a:stretch>
        </p:blipFill>
        <p:spPr>
          <a:xfrm>
            <a:off x="875302" y="1026645"/>
            <a:ext cx="3072341" cy="1705752"/>
          </a:xfrm>
          <a:prstGeom prst="rect">
            <a:avLst/>
          </a:prstGeom>
          <a:solidFill>
            <a:schemeClr val="accent2"/>
          </a:solidFill>
          <a:ln w="12700">
            <a:solidFill>
              <a:schemeClr val="accent2"/>
            </a:solidFill>
          </a:ln>
        </p:spPr>
      </p:pic>
      <p:sp>
        <p:nvSpPr>
          <p:cNvPr id="23" name="Slide Number Placeholder 1">
            <a:extLst>
              <a:ext uri="{FF2B5EF4-FFF2-40B4-BE49-F238E27FC236}">
                <a16:creationId xmlns:a16="http://schemas.microsoft.com/office/drawing/2014/main" id="{F859D245-1F0A-4E94-8BAD-61A66A50CAF0}"/>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58</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703482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69541" y="990725"/>
            <a:ext cx="7534592" cy="39135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was a key differentiator in market research and of great interest. Allow the HCP some time here to consider these data</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Do you agree that ACR70 is often a harder to reach endpoint in trials?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is your experience with other treatments when aiming to achieve ACR70?</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difference does fast &amp; lasting ACR70 make from a clinical perspective (compared with ACR20 /50)? When you use a treatment that enables the patient to achieve ACR70, what difference does that make to them (compared with ACR20 / 50)? What additional activities can they do as a result?</a:t>
            </a:r>
          </a:p>
          <a:p>
            <a:pPr marL="228594" indent="-228594" defTabSz="914377">
              <a:lnSpc>
                <a:spcPct val="112000"/>
              </a:lnSpc>
              <a:buFont typeface="Arial" panose="020B0604020202020204" pitchFamily="34" charset="0"/>
              <a:buChar char="•"/>
            </a:pPr>
            <a:endParaRPr lang="en-GB" sz="1200" i="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Depending on the time you have available with the customer, you may want to move directly to the remission data. However, where possible, link from this page to reassure the customer that as well as clinical outcomes achieved, JYSELECA is able to achieve disease modification, not just symptom relief.</a:t>
            </a:r>
          </a:p>
        </p:txBody>
      </p:sp>
      <p:sp>
        <p:nvSpPr>
          <p:cNvPr id="13" name="Text Placeholder 12">
            <a:extLst>
              <a:ext uri="{FF2B5EF4-FFF2-40B4-BE49-F238E27FC236}">
                <a16:creationId xmlns:a16="http://schemas.microsoft.com/office/drawing/2014/main" id="{0726D787-6CD7-4233-96C7-7264C4B38676}"/>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87695A45-4E3E-4385-8DFB-C60A178B564C}"/>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7816" y="3025519"/>
            <a:ext cx="3295299" cy="187872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333" b="1">
                <a:solidFill>
                  <a:srgbClr val="005DAB"/>
                </a:solidFill>
                <a:latin typeface="Arial" panose="020B0604020202020204" pitchFamily="34" charset="0"/>
                <a:cs typeface="Arial" panose="020B0604020202020204" pitchFamily="34" charset="0"/>
              </a:rPr>
              <a:t>Purpose of this page:</a:t>
            </a:r>
          </a:p>
          <a:p>
            <a:pPr algn="ctr" defTabSz="914377"/>
            <a:endParaRPr lang="en-GB" sz="935">
              <a:solidFill>
                <a:srgbClr val="000000"/>
              </a:solidFill>
              <a:latin typeface="Arial" panose="020B0604020202020204" pitchFamily="34" charset="0"/>
              <a:cs typeface="Arial" panose="020B0604020202020204" pitchFamily="34" charset="0"/>
            </a:endParaRPr>
          </a:p>
          <a:p>
            <a:pPr algn="ctr" defTabSz="914377"/>
            <a:r>
              <a:rPr lang="en-US" sz="1200">
                <a:solidFill>
                  <a:srgbClr val="3F3F3F"/>
                </a:solidFill>
                <a:latin typeface="Arial" panose="020B0604020202020204" pitchFamily="34" charset="0"/>
                <a:ea typeface="华文中宋" panose="02010600040101010101" pitchFamily="2" charset="-122"/>
              </a:rPr>
              <a:t>Fast and lasting efficacy (ACR responses) from Week 2 to Week 52, with or without MTX</a:t>
            </a:r>
            <a:endParaRPr lang="en-GB" sz="400">
              <a:solidFill>
                <a:srgbClr val="585858"/>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A901368-23D3-4F5B-8FC6-7A812BA4D864}"/>
              </a:ext>
            </a:extLst>
          </p:cNvPr>
          <p:cNvPicPr>
            <a:picLocks noChangeAspect="1"/>
          </p:cNvPicPr>
          <p:nvPr/>
        </p:nvPicPr>
        <p:blipFill>
          <a:blip r:embed="rId3">
            <a:duotone>
              <a:schemeClr val="accent1">
                <a:shade val="45000"/>
                <a:satMod val="135000"/>
              </a:schemeClr>
              <a:prstClr val="white"/>
            </a:duotone>
          </a:blip>
          <a:stretch>
            <a:fillRect/>
          </a:stretch>
        </p:blipFill>
        <p:spPr>
          <a:xfrm>
            <a:off x="11090081" y="780685"/>
            <a:ext cx="498859" cy="432000"/>
          </a:xfrm>
          <a:prstGeom prst="rect">
            <a:avLst/>
          </a:prstGeom>
        </p:spPr>
      </p:pic>
      <p:sp>
        <p:nvSpPr>
          <p:cNvPr id="5" name="Rectangle 4">
            <a:extLst>
              <a:ext uri="{FF2B5EF4-FFF2-40B4-BE49-F238E27FC236}">
                <a16:creationId xmlns:a16="http://schemas.microsoft.com/office/drawing/2014/main" id="{A6B68EBE-780C-421A-930C-F761E5F48856}"/>
              </a:ext>
            </a:extLst>
          </p:cNvPr>
          <p:cNvSpPr/>
          <p:nvPr/>
        </p:nvSpPr>
        <p:spPr>
          <a:xfrm>
            <a:off x="11099867" y="124399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1" name="Title 1">
            <a:extLst>
              <a:ext uri="{FF2B5EF4-FFF2-40B4-BE49-F238E27FC236}">
                <a16:creationId xmlns:a16="http://schemas.microsoft.com/office/drawing/2014/main" id="{70A0C13F-85FA-45B0-BD0C-B817E5B85B3F}"/>
              </a:ext>
            </a:extLst>
          </p:cNvPr>
          <p:cNvSpPr txBox="1">
            <a:spLocks/>
          </p:cNvSpPr>
          <p:nvPr/>
        </p:nvSpPr>
        <p:spPr>
          <a:xfrm>
            <a:off x="714588" y="383173"/>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ACR 70</a:t>
            </a:r>
          </a:p>
        </p:txBody>
      </p:sp>
      <p:sp>
        <p:nvSpPr>
          <p:cNvPr id="2" name="Rectangle 1">
            <a:extLst>
              <a:ext uri="{FF2B5EF4-FFF2-40B4-BE49-F238E27FC236}">
                <a16:creationId xmlns:a16="http://schemas.microsoft.com/office/drawing/2014/main" id="{D999EFF8-E980-4A64-B057-B9EB0CEEEABD}"/>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74B52E4-9AE3-4697-9B7D-9284D8473D9F}"/>
              </a:ext>
            </a:extLst>
          </p:cNvPr>
          <p:cNvSpPr txBox="1"/>
          <p:nvPr/>
        </p:nvSpPr>
        <p:spPr>
          <a:xfrm>
            <a:off x="8869160" y="5045805"/>
            <a:ext cx="3034973"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Will need personal experience to be convinced – remind them of early experiences with ADA and the confidence they now have, underlining the trial comparator. Least likely segment to be interested in ACR70</a:t>
            </a:r>
          </a:p>
        </p:txBody>
      </p:sp>
      <p:sp>
        <p:nvSpPr>
          <p:cNvPr id="9" name="TextBox 8">
            <a:extLst>
              <a:ext uri="{FF2B5EF4-FFF2-40B4-BE49-F238E27FC236}">
                <a16:creationId xmlns:a16="http://schemas.microsoft.com/office/drawing/2014/main" id="{23461FFA-F9D2-476C-8392-57C84DE32B2C}"/>
              </a:ext>
            </a:extLst>
          </p:cNvPr>
          <p:cNvSpPr txBox="1"/>
          <p:nvPr/>
        </p:nvSpPr>
        <p:spPr>
          <a:xfrm>
            <a:off x="5238694" y="5044589"/>
            <a:ext cx="3294900"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They will be convinced by ACR50 so ACR70 provides further credibility but not main interest. Focus on efficacy through the lens of patient outcomes &amp; patient benefits. Ensure time to reassure on safety as this is key for this segment</a:t>
            </a:r>
          </a:p>
        </p:txBody>
      </p:sp>
      <p:pic>
        <p:nvPicPr>
          <p:cNvPr id="27" name="Picture 26" descr="A picture containing clock, drawing, room&#10;&#10;Description automatically generated">
            <a:extLst>
              <a:ext uri="{FF2B5EF4-FFF2-40B4-BE49-F238E27FC236}">
                <a16:creationId xmlns:a16="http://schemas.microsoft.com/office/drawing/2014/main" id="{188309A7-5596-4479-86BD-1CE8466D73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3059" y="4985643"/>
            <a:ext cx="336000" cy="336000"/>
          </a:xfrm>
          <a:prstGeom prst="rect">
            <a:avLst/>
          </a:prstGeom>
        </p:spPr>
      </p:pic>
      <p:sp>
        <p:nvSpPr>
          <p:cNvPr id="29" name="TextBox 28">
            <a:extLst>
              <a:ext uri="{FF2B5EF4-FFF2-40B4-BE49-F238E27FC236}">
                <a16:creationId xmlns:a16="http://schemas.microsoft.com/office/drawing/2014/main" id="{398A0A27-8B63-49C2-8ACF-410C8E97052A}"/>
              </a:ext>
            </a:extLst>
          </p:cNvPr>
          <p:cNvSpPr txBox="1"/>
          <p:nvPr/>
        </p:nvSpPr>
        <p:spPr>
          <a:xfrm>
            <a:off x="1482901" y="5050642"/>
            <a:ext cx="3426625"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Important page especially for Mavericks</a:t>
            </a:r>
          </a:p>
          <a:p>
            <a:pPr defTabSz="914377"/>
            <a:r>
              <a:rPr lang="en-GB" sz="1067">
                <a:solidFill>
                  <a:srgbClr val="585858"/>
                </a:solidFill>
                <a:latin typeface="Arial" panose="020B0604020202020204" pitchFamily="34" charset="0"/>
                <a:cs typeface="Arial" panose="020B0604020202020204" pitchFamily="34" charset="0"/>
              </a:rPr>
              <a:t>Key words to use: Strong, fast, sustained</a:t>
            </a:r>
          </a:p>
          <a:p>
            <a:pPr defTabSz="914377"/>
            <a:r>
              <a:rPr lang="en-GB" sz="1067">
                <a:solidFill>
                  <a:srgbClr val="585858"/>
                </a:solidFill>
                <a:latin typeface="Arial" panose="020B0604020202020204" pitchFamily="34" charset="0"/>
                <a:cs typeface="Arial" panose="020B0604020202020204" pitchFamily="34" charset="0"/>
              </a:rPr>
              <a:t>Focus on what </a:t>
            </a:r>
            <a:r>
              <a:rPr lang="en-GB" sz="1067" b="1">
                <a:solidFill>
                  <a:srgbClr val="585858"/>
                </a:solidFill>
                <a:latin typeface="Arial" panose="020B0604020202020204" pitchFamily="34" charset="0"/>
                <a:cs typeface="Arial" panose="020B0604020202020204" pitchFamily="34" charset="0"/>
              </a:rPr>
              <a:t>they</a:t>
            </a:r>
            <a:r>
              <a:rPr lang="en-GB" sz="1067">
                <a:solidFill>
                  <a:srgbClr val="585858"/>
                </a:solidFill>
                <a:latin typeface="Arial" panose="020B0604020202020204" pitchFamily="34" charset="0"/>
                <a:cs typeface="Arial" panose="020B0604020202020204" pitchFamily="34" charset="0"/>
              </a:rPr>
              <a:t> can achieve with JYSELECA not just on what JYSELECA offers. Ensure both segments see ACR50 &amp; ACR70 data</a:t>
            </a:r>
          </a:p>
        </p:txBody>
      </p:sp>
      <p:pic>
        <p:nvPicPr>
          <p:cNvPr id="20" name="Picture 19" descr="A picture containing clock, room&#10;&#10;Description automatically generated">
            <a:extLst>
              <a:ext uri="{FF2B5EF4-FFF2-40B4-BE49-F238E27FC236}">
                <a16:creationId xmlns:a16="http://schemas.microsoft.com/office/drawing/2014/main" id="{6F51B1DF-4469-487E-9B23-A0D63A1E57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07843" y="4985643"/>
            <a:ext cx="336000" cy="336000"/>
          </a:xfrm>
          <a:prstGeom prst="rect">
            <a:avLst/>
          </a:prstGeom>
        </p:spPr>
      </p:pic>
      <p:pic>
        <p:nvPicPr>
          <p:cNvPr id="19" name="Picture 18" descr="A picture containing drawing, sign&#10;&#10;Description automatically generated">
            <a:extLst>
              <a:ext uri="{FF2B5EF4-FFF2-40B4-BE49-F238E27FC236}">
                <a16:creationId xmlns:a16="http://schemas.microsoft.com/office/drawing/2014/main" id="{41EC439A-AF65-4AF8-B27D-4FF566317DE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29031" y="4985643"/>
            <a:ext cx="336000" cy="336283"/>
          </a:xfrm>
          <a:prstGeom prst="rect">
            <a:avLst/>
          </a:prstGeom>
        </p:spPr>
      </p:pic>
      <p:pic>
        <p:nvPicPr>
          <p:cNvPr id="28" name="Picture 27" descr="A close up of a sign&#10;&#10;Description automatically generated">
            <a:extLst>
              <a:ext uri="{FF2B5EF4-FFF2-40B4-BE49-F238E27FC236}">
                <a16:creationId xmlns:a16="http://schemas.microsoft.com/office/drawing/2014/main" id="{AC7ACA40-0AFE-4F13-A693-59E44CE5F9A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31445" y="4985643"/>
            <a:ext cx="336000" cy="336000"/>
          </a:xfrm>
          <a:prstGeom prst="rect">
            <a:avLst/>
          </a:prstGeom>
        </p:spPr>
      </p:pic>
      <p:pic>
        <p:nvPicPr>
          <p:cNvPr id="3" name="Picture 2">
            <a:extLst>
              <a:ext uri="{FF2B5EF4-FFF2-40B4-BE49-F238E27FC236}">
                <a16:creationId xmlns:a16="http://schemas.microsoft.com/office/drawing/2014/main" id="{D094EA53-E6FD-4F93-B322-D173ABDAF5EB}"/>
              </a:ext>
            </a:extLst>
          </p:cNvPr>
          <p:cNvPicPr>
            <a:picLocks noChangeAspect="1"/>
          </p:cNvPicPr>
          <p:nvPr/>
        </p:nvPicPr>
        <p:blipFill>
          <a:blip r:embed="rId8"/>
          <a:stretch>
            <a:fillRect/>
          </a:stretch>
        </p:blipFill>
        <p:spPr>
          <a:xfrm>
            <a:off x="877816" y="990724"/>
            <a:ext cx="3284989" cy="1850544"/>
          </a:xfrm>
          <a:prstGeom prst="rect">
            <a:avLst/>
          </a:prstGeom>
          <a:ln w="12700">
            <a:solidFill>
              <a:schemeClr val="accent2"/>
            </a:solidFill>
          </a:ln>
        </p:spPr>
      </p:pic>
      <p:sp>
        <p:nvSpPr>
          <p:cNvPr id="23" name="Slide Number Placeholder 1">
            <a:extLst>
              <a:ext uri="{FF2B5EF4-FFF2-40B4-BE49-F238E27FC236}">
                <a16:creationId xmlns:a16="http://schemas.microsoft.com/office/drawing/2014/main" id="{9DB60ED9-5E64-44B5-BD89-8CC6E764A209}"/>
              </a:ext>
            </a:extLst>
          </p:cNvPr>
          <p:cNvSpPr>
            <a:spLocks noGrp="1"/>
          </p:cNvSpPr>
          <p:nvPr>
            <p:ph type="sldNum" sz="quarter" idx="11"/>
          </p:nvPr>
        </p:nvSpPr>
        <p:spPr>
          <a:xfrm>
            <a:off x="9730272" y="6376112"/>
            <a:ext cx="601133" cy="171449"/>
          </a:xfrm>
        </p:spPr>
        <p:txBody>
          <a:bodyPr/>
          <a:lstStyle/>
          <a:p>
            <a:pPr defTabSz="914377"/>
            <a:fld id="{72704E50-790F-004D-A3FC-F1A2CCAC1708}" type="slidenum">
              <a:rPr lang="en-US">
                <a:solidFill>
                  <a:srgbClr val="A5A6A5"/>
                </a:solidFill>
                <a:latin typeface="Calibri" panose="020F0502020204030204"/>
              </a:rPr>
              <a:pPr defTabSz="914377"/>
              <a:t>59</a:t>
            </a:fld>
            <a:endParaRPr lang="en-US">
              <a:solidFill>
                <a:srgbClr val="A5A6A5"/>
              </a:solidFill>
              <a:latin typeface="Calibri" panose="020F0502020204030204"/>
            </a:endParaRPr>
          </a:p>
        </p:txBody>
      </p:sp>
    </p:spTree>
    <p:extLst>
      <p:ext uri="{BB962C8B-B14F-4D97-AF65-F5344CB8AC3E}">
        <p14:creationId xmlns:p14="http://schemas.microsoft.com/office/powerpoint/2010/main" val="991956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92">
            <a:extLst>
              <a:ext uri="{FF2B5EF4-FFF2-40B4-BE49-F238E27FC236}">
                <a16:creationId xmlns:a16="http://schemas.microsoft.com/office/drawing/2014/main" id="{5B243D75-D8BD-4DD2-995E-F4F6F9002A7F}"/>
              </a:ext>
            </a:extLst>
          </p:cNvPr>
          <p:cNvSpPr>
            <a:spLocks/>
          </p:cNvSpPr>
          <p:nvPr/>
        </p:nvSpPr>
        <p:spPr bwMode="auto">
          <a:xfrm rot="6063237">
            <a:off x="6259795" y="3465783"/>
            <a:ext cx="866241" cy="736018"/>
          </a:xfrm>
          <a:custGeom>
            <a:avLst/>
            <a:gdLst>
              <a:gd name="T0" fmla="*/ 34 w 65"/>
              <a:gd name="T1" fmla="*/ 24 h 55"/>
              <a:gd name="T2" fmla="*/ 24 w 65"/>
              <a:gd name="T3" fmla="*/ 24 h 55"/>
              <a:gd name="T4" fmla="*/ 12 w 65"/>
              <a:gd name="T5" fmla="*/ 15 h 55"/>
              <a:gd name="T6" fmla="*/ 13 w 65"/>
              <a:gd name="T7" fmla="*/ 0 h 55"/>
              <a:gd name="T8" fmla="*/ 0 w 65"/>
              <a:gd name="T9" fmla="*/ 22 h 55"/>
              <a:gd name="T10" fmla="*/ 22 w 65"/>
              <a:gd name="T11" fmla="*/ 43 h 55"/>
              <a:gd name="T12" fmla="*/ 34 w 65"/>
              <a:gd name="T13" fmla="*/ 43 h 55"/>
              <a:gd name="T14" fmla="*/ 34 w 65"/>
              <a:gd name="T15" fmla="*/ 55 h 55"/>
              <a:gd name="T16" fmla="*/ 65 w 65"/>
              <a:gd name="T17" fmla="*/ 33 h 55"/>
              <a:gd name="T18" fmla="*/ 34 w 65"/>
              <a:gd name="T19" fmla="*/ 12 h 55"/>
              <a:gd name="T20" fmla="*/ 34 w 65"/>
              <a:gd name="T21"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4" y="24"/>
                </a:moveTo>
                <a:cubicBezTo>
                  <a:pt x="24" y="24"/>
                  <a:pt x="24" y="24"/>
                  <a:pt x="24" y="24"/>
                </a:cubicBezTo>
                <a:cubicBezTo>
                  <a:pt x="13" y="24"/>
                  <a:pt x="13" y="17"/>
                  <a:pt x="12" y="15"/>
                </a:cubicBezTo>
                <a:cubicBezTo>
                  <a:pt x="12" y="13"/>
                  <a:pt x="13" y="0"/>
                  <a:pt x="13" y="0"/>
                </a:cubicBezTo>
                <a:cubicBezTo>
                  <a:pt x="8" y="2"/>
                  <a:pt x="0" y="12"/>
                  <a:pt x="0" y="22"/>
                </a:cubicBezTo>
                <a:cubicBezTo>
                  <a:pt x="0" y="36"/>
                  <a:pt x="14" y="43"/>
                  <a:pt x="22" y="43"/>
                </a:cubicBezTo>
                <a:cubicBezTo>
                  <a:pt x="28" y="43"/>
                  <a:pt x="34" y="43"/>
                  <a:pt x="34" y="43"/>
                </a:cubicBezTo>
                <a:cubicBezTo>
                  <a:pt x="34" y="55"/>
                  <a:pt x="34" y="55"/>
                  <a:pt x="34" y="55"/>
                </a:cubicBezTo>
                <a:cubicBezTo>
                  <a:pt x="65" y="33"/>
                  <a:pt x="65" y="33"/>
                  <a:pt x="65" y="33"/>
                </a:cubicBezTo>
                <a:cubicBezTo>
                  <a:pt x="34" y="12"/>
                  <a:pt x="34" y="12"/>
                  <a:pt x="34" y="12"/>
                </a:cubicBezTo>
                <a:lnTo>
                  <a:pt x="34" y="24"/>
                </a:lnTo>
                <a:close/>
              </a:path>
            </a:pathLst>
          </a:custGeom>
          <a:solidFill>
            <a:srgbClr val="00463E"/>
          </a:solidFill>
          <a:ln>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D83E317E-9B60-4CC7-B093-494DB4040E1F}"/>
              </a:ext>
            </a:extLst>
          </p:cNvPr>
          <p:cNvSpPr>
            <a:spLocks noGrp="1"/>
          </p:cNvSpPr>
          <p:nvPr>
            <p:ph type="title"/>
          </p:nvPr>
        </p:nvSpPr>
        <p:spPr/>
        <p:txBody>
          <a:bodyPr/>
          <a:lstStyle/>
          <a:p>
            <a:r>
              <a:rPr lang="fr-FR" sz="3200" dirty="0" err="1"/>
              <a:t>Omnichannal</a:t>
            </a:r>
            <a:r>
              <a:rPr lang="fr-FR" sz="3200" dirty="0"/>
              <a:t> at </a:t>
            </a:r>
            <a:r>
              <a:rPr lang="fr-FR" sz="3200" dirty="0" err="1"/>
              <a:t>Galapagos</a:t>
            </a:r>
            <a:endParaRPr lang="fr-FR" sz="3200" dirty="0"/>
          </a:p>
        </p:txBody>
      </p:sp>
      <p:grpSp>
        <p:nvGrpSpPr>
          <p:cNvPr id="8" name="Group 7">
            <a:extLst>
              <a:ext uri="{FF2B5EF4-FFF2-40B4-BE49-F238E27FC236}">
                <a16:creationId xmlns:a16="http://schemas.microsoft.com/office/drawing/2014/main" id="{1C3FE6D6-C50C-4E9E-AC8C-3C21786B4F8F}"/>
              </a:ext>
            </a:extLst>
          </p:cNvPr>
          <p:cNvGrpSpPr/>
          <p:nvPr/>
        </p:nvGrpSpPr>
        <p:grpSpPr>
          <a:xfrm>
            <a:off x="541812" y="1067196"/>
            <a:ext cx="5335033" cy="2252961"/>
            <a:chOff x="649611" y="1069534"/>
            <a:chExt cx="5335033" cy="2252961"/>
          </a:xfrm>
        </p:grpSpPr>
        <p:sp>
          <p:nvSpPr>
            <p:cNvPr id="13" name="Rectangle 12">
              <a:extLst>
                <a:ext uri="{FF2B5EF4-FFF2-40B4-BE49-F238E27FC236}">
                  <a16:creationId xmlns:a16="http://schemas.microsoft.com/office/drawing/2014/main" id="{8E86DEBC-B8CF-4E8B-A3E7-770C1DD48EED}"/>
                </a:ext>
              </a:extLst>
            </p:cNvPr>
            <p:cNvSpPr/>
            <p:nvPr/>
          </p:nvSpPr>
          <p:spPr>
            <a:xfrm>
              <a:off x="649611" y="1069534"/>
              <a:ext cx="5335033" cy="2252961"/>
            </a:xfrm>
            <a:prstGeom prst="rect">
              <a:avLst/>
            </a:prstGeom>
            <a:solidFill>
              <a:srgbClr val="00463E"/>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Ins="468000" rtlCol="0" anchor="t"/>
            <a:lstStyle/>
            <a:p>
              <a:pPr algn="ctr">
                <a:spcBef>
                  <a:spcPts val="200"/>
                </a:spcBef>
                <a:spcAft>
                  <a:spcPts val="1200"/>
                </a:spcAft>
              </a:pPr>
              <a:r>
                <a:rPr lang="en-US" sz="1600" b="1" kern="0" dirty="0">
                  <a:solidFill>
                    <a:prstClr val="white"/>
                  </a:solidFill>
                  <a:latin typeface="+mj-lt"/>
                  <a:ea typeface="ＭＳ Ｐゴシック"/>
                  <a:sym typeface="Helvetica Light"/>
                </a:rPr>
                <a:t>OMNICHANNEL IS NOT DIGITAL ONLY</a:t>
              </a:r>
            </a:p>
            <a:p>
              <a:pPr algn="ctr">
                <a:spcBef>
                  <a:spcPts val="200"/>
                </a:spcBef>
                <a:spcAft>
                  <a:spcPts val="1200"/>
                </a:spcAft>
              </a:pPr>
              <a:r>
                <a:rPr lang="en-US" sz="1600" kern="0" dirty="0">
                  <a:solidFill>
                    <a:prstClr val="white"/>
                  </a:solidFill>
                  <a:latin typeface="+mj-lt"/>
                  <a:ea typeface="ＭＳ Ｐゴシック"/>
                  <a:sym typeface="Helvetica Light"/>
                </a:rPr>
                <a:t>It is the combination of the “good” message, through the “right channel”, at the “right frequency” resulting in the most satisfying experience in the journey of an HCP, a pharmacist, a nurse, a patient</a:t>
              </a:r>
              <a:endParaRPr lang="fr-FR" sz="1600" dirty="0">
                <a:solidFill>
                  <a:srgbClr val="FFFFFF"/>
                </a:solidFill>
                <a:latin typeface="+mj-lt"/>
              </a:endParaRPr>
            </a:p>
            <a:p>
              <a:pPr lvl="0" algn="ctr">
                <a:spcBef>
                  <a:spcPts val="200"/>
                </a:spcBef>
                <a:spcAft>
                  <a:spcPts val="1200"/>
                </a:spcAft>
              </a:pPr>
              <a:endParaRPr lang="fr-FR" sz="1600" dirty="0">
                <a:solidFill>
                  <a:srgbClr val="FFFFFF"/>
                </a:solidFill>
                <a:latin typeface="+mj-lt"/>
              </a:endParaRPr>
            </a:p>
          </p:txBody>
        </p:sp>
        <p:grpSp>
          <p:nvGrpSpPr>
            <p:cNvPr id="12" name="Groupe 720">
              <a:extLst>
                <a:ext uri="{FF2B5EF4-FFF2-40B4-BE49-F238E27FC236}">
                  <a16:creationId xmlns:a16="http://schemas.microsoft.com/office/drawing/2014/main" id="{0DF16CF7-649C-446A-A27B-0FA41489E471}"/>
                </a:ext>
              </a:extLst>
            </p:cNvPr>
            <p:cNvGrpSpPr/>
            <p:nvPr/>
          </p:nvGrpSpPr>
          <p:grpSpPr>
            <a:xfrm>
              <a:off x="661988" y="1125138"/>
              <a:ext cx="452326" cy="445169"/>
              <a:chOff x="6605588" y="2852738"/>
              <a:chExt cx="501650" cy="493712"/>
            </a:xfrm>
          </p:grpSpPr>
          <p:sp>
            <p:nvSpPr>
              <p:cNvPr id="16" name="Freeform 186">
                <a:extLst>
                  <a:ext uri="{FF2B5EF4-FFF2-40B4-BE49-F238E27FC236}">
                    <a16:creationId xmlns:a16="http://schemas.microsoft.com/office/drawing/2014/main" id="{FA35C8DC-088F-4F65-AB6E-4863ED883528}"/>
                  </a:ext>
                </a:extLst>
              </p:cNvPr>
              <p:cNvSpPr>
                <a:spLocks/>
              </p:cNvSpPr>
              <p:nvPr/>
            </p:nvSpPr>
            <p:spPr bwMode="auto">
              <a:xfrm>
                <a:off x="6734175" y="2852738"/>
                <a:ext cx="373063" cy="371475"/>
              </a:xfrm>
              <a:custGeom>
                <a:avLst/>
                <a:gdLst>
                  <a:gd name="T0" fmla="*/ 90 w 110"/>
                  <a:gd name="T1" fmla="*/ 90 h 109"/>
                  <a:gd name="T2" fmla="*/ 90 w 110"/>
                  <a:gd name="T3" fmla="*/ 19 h 109"/>
                  <a:gd name="T4" fmla="*/ 20 w 110"/>
                  <a:gd name="T5" fmla="*/ 19 h 109"/>
                  <a:gd name="T6" fmla="*/ 20 w 110"/>
                  <a:gd name="T7" fmla="*/ 90 h 109"/>
                  <a:gd name="T8" fmla="*/ 90 w 110"/>
                  <a:gd name="T9" fmla="*/ 90 h 109"/>
                </a:gdLst>
                <a:ahLst/>
                <a:cxnLst>
                  <a:cxn ang="0">
                    <a:pos x="T0" y="T1"/>
                  </a:cxn>
                  <a:cxn ang="0">
                    <a:pos x="T2" y="T3"/>
                  </a:cxn>
                  <a:cxn ang="0">
                    <a:pos x="T4" y="T5"/>
                  </a:cxn>
                  <a:cxn ang="0">
                    <a:pos x="T6" y="T7"/>
                  </a:cxn>
                  <a:cxn ang="0">
                    <a:pos x="T8" y="T9"/>
                  </a:cxn>
                </a:cxnLst>
                <a:rect l="0" t="0" r="r" b="b"/>
                <a:pathLst>
                  <a:path w="110" h="109">
                    <a:moveTo>
                      <a:pt x="90" y="90"/>
                    </a:moveTo>
                    <a:cubicBezTo>
                      <a:pt x="110" y="70"/>
                      <a:pt x="110" y="39"/>
                      <a:pt x="90" y="19"/>
                    </a:cubicBezTo>
                    <a:cubicBezTo>
                      <a:pt x="70" y="0"/>
                      <a:pt x="39" y="0"/>
                      <a:pt x="20" y="19"/>
                    </a:cubicBezTo>
                    <a:cubicBezTo>
                      <a:pt x="0" y="39"/>
                      <a:pt x="0" y="70"/>
                      <a:pt x="20" y="90"/>
                    </a:cubicBezTo>
                    <a:cubicBezTo>
                      <a:pt x="39" y="109"/>
                      <a:pt x="70" y="109"/>
                      <a:pt x="9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7">
                <a:extLst>
                  <a:ext uri="{FF2B5EF4-FFF2-40B4-BE49-F238E27FC236}">
                    <a16:creationId xmlns:a16="http://schemas.microsoft.com/office/drawing/2014/main" id="{138E9E13-229B-4A00-9D9C-C773533CD86A}"/>
                  </a:ext>
                </a:extLst>
              </p:cNvPr>
              <p:cNvSpPr>
                <a:spLocks/>
              </p:cNvSpPr>
              <p:nvPr/>
            </p:nvSpPr>
            <p:spPr bwMode="auto">
              <a:xfrm>
                <a:off x="6772275" y="2890838"/>
                <a:ext cx="293688" cy="295275"/>
              </a:xfrm>
              <a:custGeom>
                <a:avLst/>
                <a:gdLst>
                  <a:gd name="T0" fmla="*/ 71 w 87"/>
                  <a:gd name="T1" fmla="*/ 71 h 87"/>
                  <a:gd name="T2" fmla="*/ 71 w 87"/>
                  <a:gd name="T3" fmla="*/ 16 h 87"/>
                  <a:gd name="T4" fmla="*/ 16 w 87"/>
                  <a:gd name="T5" fmla="*/ 16 h 87"/>
                  <a:gd name="T6" fmla="*/ 16 w 87"/>
                  <a:gd name="T7" fmla="*/ 71 h 87"/>
                  <a:gd name="T8" fmla="*/ 71 w 87"/>
                  <a:gd name="T9" fmla="*/ 71 h 87"/>
                </a:gdLst>
                <a:ahLst/>
                <a:cxnLst>
                  <a:cxn ang="0">
                    <a:pos x="T0" y="T1"/>
                  </a:cxn>
                  <a:cxn ang="0">
                    <a:pos x="T2" y="T3"/>
                  </a:cxn>
                  <a:cxn ang="0">
                    <a:pos x="T4" y="T5"/>
                  </a:cxn>
                  <a:cxn ang="0">
                    <a:pos x="T6" y="T7"/>
                  </a:cxn>
                  <a:cxn ang="0">
                    <a:pos x="T8" y="T9"/>
                  </a:cxn>
                </a:cxnLst>
                <a:rect l="0" t="0" r="r" b="b"/>
                <a:pathLst>
                  <a:path w="87" h="87">
                    <a:moveTo>
                      <a:pt x="71" y="71"/>
                    </a:moveTo>
                    <a:cubicBezTo>
                      <a:pt x="87" y="56"/>
                      <a:pt x="87" y="31"/>
                      <a:pt x="71" y="16"/>
                    </a:cubicBezTo>
                    <a:cubicBezTo>
                      <a:pt x="56" y="0"/>
                      <a:pt x="31" y="0"/>
                      <a:pt x="16" y="16"/>
                    </a:cubicBezTo>
                    <a:cubicBezTo>
                      <a:pt x="0" y="31"/>
                      <a:pt x="0" y="56"/>
                      <a:pt x="16" y="71"/>
                    </a:cubicBezTo>
                    <a:cubicBezTo>
                      <a:pt x="31" y="87"/>
                      <a:pt x="56" y="87"/>
                      <a:pt x="71" y="71"/>
                    </a:cubicBezTo>
                    <a:close/>
                  </a:path>
                </a:pathLst>
              </a:custGeom>
              <a:solidFill>
                <a:srgbClr val="27A8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8">
                <a:extLst>
                  <a:ext uri="{FF2B5EF4-FFF2-40B4-BE49-F238E27FC236}">
                    <a16:creationId xmlns:a16="http://schemas.microsoft.com/office/drawing/2014/main" id="{5F616A68-8759-4AD8-8CB0-C4DFBA962B11}"/>
                  </a:ext>
                </a:extLst>
              </p:cNvPr>
              <p:cNvSpPr>
                <a:spLocks/>
              </p:cNvSpPr>
              <p:nvPr/>
            </p:nvSpPr>
            <p:spPr bwMode="auto">
              <a:xfrm>
                <a:off x="6764338" y="3128963"/>
                <a:ext cx="65088" cy="63500"/>
              </a:xfrm>
              <a:custGeom>
                <a:avLst/>
                <a:gdLst>
                  <a:gd name="T0" fmla="*/ 0 w 41"/>
                  <a:gd name="T1" fmla="*/ 17 h 40"/>
                  <a:gd name="T2" fmla="*/ 17 w 41"/>
                  <a:gd name="T3" fmla="*/ 0 h 40"/>
                  <a:gd name="T4" fmla="*/ 41 w 41"/>
                  <a:gd name="T5" fmla="*/ 23 h 40"/>
                  <a:gd name="T6" fmla="*/ 24 w 41"/>
                  <a:gd name="T7" fmla="*/ 40 h 40"/>
                  <a:gd name="T8" fmla="*/ 0 w 41"/>
                  <a:gd name="T9" fmla="*/ 17 h 40"/>
                </a:gdLst>
                <a:ahLst/>
                <a:cxnLst>
                  <a:cxn ang="0">
                    <a:pos x="T0" y="T1"/>
                  </a:cxn>
                  <a:cxn ang="0">
                    <a:pos x="T2" y="T3"/>
                  </a:cxn>
                  <a:cxn ang="0">
                    <a:pos x="T4" y="T5"/>
                  </a:cxn>
                  <a:cxn ang="0">
                    <a:pos x="T6" y="T7"/>
                  </a:cxn>
                  <a:cxn ang="0">
                    <a:pos x="T8" y="T9"/>
                  </a:cxn>
                </a:cxnLst>
                <a:rect l="0" t="0" r="r" b="b"/>
                <a:pathLst>
                  <a:path w="41" h="40">
                    <a:moveTo>
                      <a:pt x="0" y="17"/>
                    </a:moveTo>
                    <a:lnTo>
                      <a:pt x="17" y="0"/>
                    </a:lnTo>
                    <a:lnTo>
                      <a:pt x="41" y="23"/>
                    </a:lnTo>
                    <a:lnTo>
                      <a:pt x="24" y="40"/>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9">
                <a:extLst>
                  <a:ext uri="{FF2B5EF4-FFF2-40B4-BE49-F238E27FC236}">
                    <a16:creationId xmlns:a16="http://schemas.microsoft.com/office/drawing/2014/main" id="{1FA7FE26-9EB6-418B-A102-F88A7D633E05}"/>
                  </a:ext>
                </a:extLst>
              </p:cNvPr>
              <p:cNvSpPr>
                <a:spLocks/>
              </p:cNvSpPr>
              <p:nvPr/>
            </p:nvSpPr>
            <p:spPr bwMode="auto">
              <a:xfrm>
                <a:off x="6724650" y="3148013"/>
                <a:ext cx="84138" cy="82550"/>
              </a:xfrm>
              <a:custGeom>
                <a:avLst/>
                <a:gdLst>
                  <a:gd name="T0" fmla="*/ 0 w 53"/>
                  <a:gd name="T1" fmla="*/ 22 h 52"/>
                  <a:gd name="T2" fmla="*/ 23 w 53"/>
                  <a:gd name="T3" fmla="*/ 0 h 52"/>
                  <a:gd name="T4" fmla="*/ 53 w 53"/>
                  <a:gd name="T5" fmla="*/ 30 h 52"/>
                  <a:gd name="T6" fmla="*/ 32 w 53"/>
                  <a:gd name="T7" fmla="*/ 52 h 52"/>
                  <a:gd name="T8" fmla="*/ 0 w 53"/>
                  <a:gd name="T9" fmla="*/ 22 h 52"/>
                </a:gdLst>
                <a:ahLst/>
                <a:cxnLst>
                  <a:cxn ang="0">
                    <a:pos x="T0" y="T1"/>
                  </a:cxn>
                  <a:cxn ang="0">
                    <a:pos x="T2" y="T3"/>
                  </a:cxn>
                  <a:cxn ang="0">
                    <a:pos x="T4" y="T5"/>
                  </a:cxn>
                  <a:cxn ang="0">
                    <a:pos x="T6" y="T7"/>
                  </a:cxn>
                  <a:cxn ang="0">
                    <a:pos x="T8" y="T9"/>
                  </a:cxn>
                </a:cxnLst>
                <a:rect l="0" t="0" r="r" b="b"/>
                <a:pathLst>
                  <a:path w="53" h="52">
                    <a:moveTo>
                      <a:pt x="0" y="22"/>
                    </a:moveTo>
                    <a:lnTo>
                      <a:pt x="23" y="0"/>
                    </a:lnTo>
                    <a:lnTo>
                      <a:pt x="53" y="30"/>
                    </a:lnTo>
                    <a:lnTo>
                      <a:pt x="32" y="52"/>
                    </a:lnTo>
                    <a:lnTo>
                      <a:pt x="0" y="22"/>
                    </a:lnTo>
                    <a:close/>
                  </a:path>
                </a:pathLst>
              </a:custGeom>
              <a:solidFill>
                <a:srgbClr val="CFD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0">
                <a:extLst>
                  <a:ext uri="{FF2B5EF4-FFF2-40B4-BE49-F238E27FC236}">
                    <a16:creationId xmlns:a16="http://schemas.microsoft.com/office/drawing/2014/main" id="{C6A0E315-E9EF-4E21-8645-00C3995F9786}"/>
                  </a:ext>
                </a:extLst>
              </p:cNvPr>
              <p:cNvSpPr>
                <a:spLocks/>
              </p:cNvSpPr>
              <p:nvPr/>
            </p:nvSpPr>
            <p:spPr bwMode="auto">
              <a:xfrm>
                <a:off x="6946900" y="2930525"/>
                <a:ext cx="77788" cy="82550"/>
              </a:xfrm>
              <a:custGeom>
                <a:avLst/>
                <a:gdLst>
                  <a:gd name="T0" fmla="*/ 18 w 23"/>
                  <a:gd name="T1" fmla="*/ 22 h 24"/>
                  <a:gd name="T2" fmla="*/ 17 w 23"/>
                  <a:gd name="T3" fmla="*/ 21 h 24"/>
                  <a:gd name="T4" fmla="*/ 12 w 23"/>
                  <a:gd name="T5" fmla="*/ 12 h 24"/>
                  <a:gd name="T6" fmla="*/ 2 w 23"/>
                  <a:gd name="T7" fmla="*/ 6 h 24"/>
                  <a:gd name="T8" fmla="*/ 0 w 23"/>
                  <a:gd name="T9" fmla="*/ 2 h 24"/>
                  <a:gd name="T10" fmla="*/ 4 w 23"/>
                  <a:gd name="T11" fmla="*/ 0 h 24"/>
                  <a:gd name="T12" fmla="*/ 16 w 23"/>
                  <a:gd name="T13" fmla="*/ 7 h 24"/>
                  <a:gd name="T14" fmla="*/ 23 w 23"/>
                  <a:gd name="T15" fmla="*/ 19 h 24"/>
                  <a:gd name="T16" fmla="*/ 21 w 23"/>
                  <a:gd name="T17" fmla="*/ 23 h 24"/>
                  <a:gd name="T18" fmla="*/ 18 w 23"/>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8" y="22"/>
                    </a:moveTo>
                    <a:cubicBezTo>
                      <a:pt x="17" y="22"/>
                      <a:pt x="17" y="22"/>
                      <a:pt x="17" y="21"/>
                    </a:cubicBezTo>
                    <a:cubicBezTo>
                      <a:pt x="16" y="18"/>
                      <a:pt x="14" y="14"/>
                      <a:pt x="12" y="12"/>
                    </a:cubicBezTo>
                    <a:cubicBezTo>
                      <a:pt x="9" y="9"/>
                      <a:pt x="6" y="7"/>
                      <a:pt x="2" y="6"/>
                    </a:cubicBezTo>
                    <a:cubicBezTo>
                      <a:pt x="1" y="6"/>
                      <a:pt x="0" y="4"/>
                      <a:pt x="0" y="2"/>
                    </a:cubicBezTo>
                    <a:cubicBezTo>
                      <a:pt x="1" y="1"/>
                      <a:pt x="2" y="0"/>
                      <a:pt x="4" y="0"/>
                    </a:cubicBezTo>
                    <a:cubicBezTo>
                      <a:pt x="8" y="2"/>
                      <a:pt x="13" y="4"/>
                      <a:pt x="16" y="7"/>
                    </a:cubicBezTo>
                    <a:cubicBezTo>
                      <a:pt x="19" y="11"/>
                      <a:pt x="22" y="15"/>
                      <a:pt x="23" y="19"/>
                    </a:cubicBezTo>
                    <a:cubicBezTo>
                      <a:pt x="23" y="21"/>
                      <a:pt x="22" y="22"/>
                      <a:pt x="21" y="23"/>
                    </a:cubicBezTo>
                    <a:cubicBezTo>
                      <a:pt x="20" y="24"/>
                      <a:pt x="19" y="23"/>
                      <a:pt x="18"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1">
                <a:extLst>
                  <a:ext uri="{FF2B5EF4-FFF2-40B4-BE49-F238E27FC236}">
                    <a16:creationId xmlns:a16="http://schemas.microsoft.com/office/drawing/2014/main" id="{AE38D2A9-C3C2-46D1-97A8-5894E6E5397D}"/>
                  </a:ext>
                </a:extLst>
              </p:cNvPr>
              <p:cNvSpPr>
                <a:spLocks/>
              </p:cNvSpPr>
              <p:nvPr/>
            </p:nvSpPr>
            <p:spPr bwMode="auto">
              <a:xfrm>
                <a:off x="6605588" y="3182938"/>
                <a:ext cx="169863" cy="163512"/>
              </a:xfrm>
              <a:custGeom>
                <a:avLst/>
                <a:gdLst>
                  <a:gd name="T0" fmla="*/ 46 w 50"/>
                  <a:gd name="T1" fmla="*/ 10 h 48"/>
                  <a:gd name="T2" fmla="*/ 40 w 50"/>
                  <a:gd name="T3" fmla="*/ 4 h 48"/>
                  <a:gd name="T4" fmla="*/ 35 w 50"/>
                  <a:gd name="T5" fmla="*/ 0 h 48"/>
                  <a:gd name="T6" fmla="*/ 31 w 50"/>
                  <a:gd name="T7" fmla="*/ 4 h 48"/>
                  <a:gd name="T8" fmla="*/ 4 w 50"/>
                  <a:gd name="T9" fmla="*/ 31 h 48"/>
                  <a:gd name="T10" fmla="*/ 0 w 50"/>
                  <a:gd name="T11" fmla="*/ 35 h 48"/>
                  <a:gd name="T12" fmla="*/ 4 w 50"/>
                  <a:gd name="T13" fmla="*/ 40 h 48"/>
                  <a:gd name="T14" fmla="*/ 7 w 50"/>
                  <a:gd name="T15" fmla="*/ 43 h 48"/>
                  <a:gd name="T16" fmla="*/ 10 w 50"/>
                  <a:gd name="T17" fmla="*/ 46 h 48"/>
                  <a:gd name="T18" fmla="*/ 19 w 50"/>
                  <a:gd name="T19" fmla="*/ 46 h 48"/>
                  <a:gd name="T20" fmla="*/ 44 w 50"/>
                  <a:gd name="T21" fmla="*/ 21 h 48"/>
                  <a:gd name="T22" fmla="*/ 46 w 50"/>
                  <a:gd name="T23" fmla="*/ 19 h 48"/>
                  <a:gd name="T24" fmla="*/ 50 w 50"/>
                  <a:gd name="T25" fmla="*/ 15 h 48"/>
                  <a:gd name="T26" fmla="*/ 46 w 50"/>
                  <a:gd name="T27"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8">
                    <a:moveTo>
                      <a:pt x="46" y="10"/>
                    </a:moveTo>
                    <a:cubicBezTo>
                      <a:pt x="40" y="4"/>
                      <a:pt x="40" y="4"/>
                      <a:pt x="40" y="4"/>
                    </a:cubicBezTo>
                    <a:cubicBezTo>
                      <a:pt x="35" y="0"/>
                      <a:pt x="35" y="0"/>
                      <a:pt x="35" y="0"/>
                    </a:cubicBezTo>
                    <a:cubicBezTo>
                      <a:pt x="31" y="4"/>
                      <a:pt x="31" y="4"/>
                      <a:pt x="31" y="4"/>
                    </a:cubicBezTo>
                    <a:cubicBezTo>
                      <a:pt x="4" y="31"/>
                      <a:pt x="4" y="31"/>
                      <a:pt x="4" y="31"/>
                    </a:cubicBezTo>
                    <a:cubicBezTo>
                      <a:pt x="0" y="35"/>
                      <a:pt x="0" y="35"/>
                      <a:pt x="0" y="35"/>
                    </a:cubicBezTo>
                    <a:cubicBezTo>
                      <a:pt x="4" y="40"/>
                      <a:pt x="4" y="40"/>
                      <a:pt x="4" y="40"/>
                    </a:cubicBezTo>
                    <a:cubicBezTo>
                      <a:pt x="7" y="43"/>
                      <a:pt x="7" y="43"/>
                      <a:pt x="7" y="43"/>
                    </a:cubicBezTo>
                    <a:cubicBezTo>
                      <a:pt x="10" y="46"/>
                      <a:pt x="10" y="46"/>
                      <a:pt x="10" y="46"/>
                    </a:cubicBezTo>
                    <a:cubicBezTo>
                      <a:pt x="13" y="48"/>
                      <a:pt x="16" y="48"/>
                      <a:pt x="19" y="46"/>
                    </a:cubicBezTo>
                    <a:cubicBezTo>
                      <a:pt x="44" y="21"/>
                      <a:pt x="44" y="21"/>
                      <a:pt x="44" y="21"/>
                    </a:cubicBezTo>
                    <a:cubicBezTo>
                      <a:pt x="46" y="19"/>
                      <a:pt x="46" y="19"/>
                      <a:pt x="46" y="19"/>
                    </a:cubicBezTo>
                    <a:cubicBezTo>
                      <a:pt x="50" y="15"/>
                      <a:pt x="50" y="15"/>
                      <a:pt x="50" y="15"/>
                    </a:cubicBezTo>
                    <a:lnTo>
                      <a:pt x="46" y="10"/>
                    </a:lnTo>
                    <a:close/>
                  </a:path>
                </a:pathLst>
              </a:custGeom>
              <a:solidFill>
                <a:srgbClr val="2B1B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2E2FCE4E-14F6-42BE-9354-45FFA9455F3C}"/>
              </a:ext>
            </a:extLst>
          </p:cNvPr>
          <p:cNvGrpSpPr/>
          <p:nvPr/>
        </p:nvGrpSpPr>
        <p:grpSpPr>
          <a:xfrm>
            <a:off x="6340954" y="1069534"/>
            <a:ext cx="5335200" cy="2252961"/>
            <a:chOff x="6745611" y="1069534"/>
            <a:chExt cx="5335200" cy="2252961"/>
          </a:xfrm>
        </p:grpSpPr>
        <p:sp>
          <p:nvSpPr>
            <p:cNvPr id="14" name="Rectangle 13">
              <a:extLst>
                <a:ext uri="{FF2B5EF4-FFF2-40B4-BE49-F238E27FC236}">
                  <a16:creationId xmlns:a16="http://schemas.microsoft.com/office/drawing/2014/main" id="{942FD476-CD7E-4BCF-B762-654C934311A9}"/>
                </a:ext>
              </a:extLst>
            </p:cNvPr>
            <p:cNvSpPr/>
            <p:nvPr/>
          </p:nvSpPr>
          <p:spPr>
            <a:xfrm>
              <a:off x="6745611" y="1069534"/>
              <a:ext cx="5335200" cy="2252961"/>
            </a:xfrm>
            <a:prstGeom prst="rect">
              <a:avLst/>
            </a:prstGeom>
            <a:solidFill>
              <a:srgbClr val="00463E"/>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Ins="468000" rtlCol="0" anchor="t"/>
            <a:lstStyle/>
            <a:p>
              <a:pPr algn="ctr">
                <a:spcBef>
                  <a:spcPts val="200"/>
                </a:spcBef>
                <a:spcAft>
                  <a:spcPts val="1200"/>
                </a:spcAft>
              </a:pPr>
              <a:r>
                <a:rPr lang="fr-FR" sz="1600" b="1" kern="0" dirty="0">
                  <a:solidFill>
                    <a:prstClr val="white"/>
                  </a:solidFill>
                  <a:latin typeface="+mj-lt"/>
                  <a:ea typeface="ＭＳ Ｐゴシック"/>
                </a:rPr>
                <a:t>OBJECTIVES</a:t>
              </a:r>
            </a:p>
            <a:p>
              <a:pPr marL="446088" algn="ctr">
                <a:spcBef>
                  <a:spcPts val="200"/>
                </a:spcBef>
                <a:spcAft>
                  <a:spcPts val="1200"/>
                </a:spcAft>
              </a:pPr>
              <a:r>
                <a:rPr lang="fr-FR" sz="1600" b="1" kern="0" dirty="0">
                  <a:solidFill>
                    <a:prstClr val="white"/>
                  </a:solidFill>
                  <a:latin typeface="+mj-lt"/>
                  <a:ea typeface="ＭＳ Ｐゴシック"/>
                </a:rPr>
                <a:t>To </a:t>
              </a:r>
              <a:r>
                <a:rPr lang="fr-FR" sz="1600" b="1" kern="0" dirty="0" err="1">
                  <a:solidFill>
                    <a:prstClr val="white"/>
                  </a:solidFill>
                  <a:latin typeface="+mj-lt"/>
                  <a:ea typeface="ＭＳ Ｐゴシック"/>
                </a:rPr>
                <a:t>offer</a:t>
              </a:r>
              <a:r>
                <a:rPr lang="fr-FR" sz="1600" b="1" kern="0" dirty="0">
                  <a:solidFill>
                    <a:prstClr val="white"/>
                  </a:solidFill>
                  <a:latin typeface="+mj-lt"/>
                  <a:ea typeface="ＭＳ Ｐゴシック"/>
                </a:rPr>
                <a:t> a </a:t>
              </a:r>
              <a:r>
                <a:rPr lang="fr-FR" sz="1600" b="1" kern="0" dirty="0" err="1">
                  <a:solidFill>
                    <a:prstClr val="white"/>
                  </a:solidFill>
                  <a:latin typeface="+mj-lt"/>
                  <a:ea typeface="ＭＳ Ｐゴシック"/>
                </a:rPr>
                <a:t>personalized</a:t>
              </a:r>
              <a:r>
                <a:rPr lang="fr-FR" sz="1600" b="1" kern="0" dirty="0">
                  <a:solidFill>
                    <a:prstClr val="white"/>
                  </a:solidFill>
                  <a:latin typeface="+mj-lt"/>
                  <a:ea typeface="ＭＳ Ｐゴシック"/>
                </a:rPr>
                <a:t> and </a:t>
              </a:r>
              <a:r>
                <a:rPr lang="fr-FR" sz="1600" b="1" kern="0" dirty="0" err="1">
                  <a:solidFill>
                    <a:prstClr val="white"/>
                  </a:solidFill>
                  <a:latin typeface="+mj-lt"/>
                  <a:ea typeface="ＭＳ Ｐゴシック"/>
                </a:rPr>
                <a:t>differenciated</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experience</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focusing</a:t>
              </a:r>
              <a:r>
                <a:rPr lang="fr-FR" sz="1600" b="1" kern="0" dirty="0">
                  <a:solidFill>
                    <a:prstClr val="white"/>
                  </a:solidFill>
                  <a:latin typeface="+mj-lt"/>
                  <a:ea typeface="ＭＳ Ｐゴシック"/>
                </a:rPr>
                <a:t> on </a:t>
              </a:r>
              <a:r>
                <a:rPr lang="fr-FR" sz="1600" b="1" kern="0" dirty="0" err="1">
                  <a:solidFill>
                    <a:prstClr val="white"/>
                  </a:solidFill>
                  <a:latin typeface="+mj-lt"/>
                  <a:ea typeface="ＭＳ Ｐゴシック"/>
                </a:rPr>
                <a:t>customers</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needs</a:t>
              </a:r>
              <a:endParaRPr lang="fr-FR" sz="1600" b="1" kern="0" dirty="0">
                <a:solidFill>
                  <a:prstClr val="white"/>
                </a:solidFill>
                <a:latin typeface="+mj-lt"/>
                <a:ea typeface="ＭＳ Ｐゴシック"/>
              </a:endParaRPr>
            </a:p>
            <a:p>
              <a:pPr marL="446088" algn="ctr">
                <a:spcBef>
                  <a:spcPts val="200"/>
                </a:spcBef>
                <a:spcAft>
                  <a:spcPts val="1200"/>
                </a:spcAft>
              </a:pPr>
              <a:r>
                <a:rPr lang="fr-FR" sz="1600" b="1" kern="0" dirty="0">
                  <a:solidFill>
                    <a:prstClr val="white"/>
                  </a:solidFill>
                  <a:latin typeface="+mj-lt"/>
                  <a:ea typeface="ＭＳ Ｐゴシック"/>
                </a:rPr>
                <a:t>Seize the </a:t>
              </a:r>
              <a:r>
                <a:rPr lang="fr-FR" sz="1600" b="1" kern="0" dirty="0" err="1">
                  <a:solidFill>
                    <a:prstClr val="white"/>
                  </a:solidFill>
                  <a:latin typeface="+mj-lt"/>
                  <a:ea typeface="ＭＳ Ｐゴシック"/>
                </a:rPr>
                <a:t>opportunity</a:t>
              </a:r>
              <a:r>
                <a:rPr lang="fr-FR" sz="1600" b="1" kern="0" dirty="0">
                  <a:solidFill>
                    <a:prstClr val="white"/>
                  </a:solidFill>
                  <a:latin typeface="+mj-lt"/>
                  <a:ea typeface="ＭＳ Ｐゴシック"/>
                </a:rPr>
                <a:t> of </a:t>
              </a:r>
              <a:r>
                <a:rPr lang="fr-FR" sz="1600" b="1" kern="0" dirty="0" err="1">
                  <a:solidFill>
                    <a:prstClr val="white"/>
                  </a:solidFill>
                  <a:latin typeface="+mj-lt"/>
                  <a:ea typeface="ＭＳ Ｐゴシック"/>
                </a:rPr>
                <a:t>Galapagos</a:t>
              </a:r>
              <a:r>
                <a:rPr lang="fr-FR" sz="1600" b="1" kern="0" dirty="0">
                  <a:solidFill>
                    <a:prstClr val="white"/>
                  </a:solidFill>
                  <a:latin typeface="+mj-lt"/>
                  <a:ea typeface="ＭＳ Ｐゴシック"/>
                </a:rPr>
                <a:t>’ first </a:t>
              </a:r>
              <a:r>
                <a:rPr lang="fr-FR" sz="1600" b="1" kern="0" dirty="0" err="1">
                  <a:solidFill>
                    <a:prstClr val="white"/>
                  </a:solidFill>
                  <a:latin typeface="+mj-lt"/>
                  <a:ea typeface="ＭＳ Ｐゴシック"/>
                </a:rPr>
                <a:t>product</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launch</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Jeseleca</a:t>
              </a:r>
              <a:endParaRPr lang="fr-FR" sz="1600" b="1" kern="0" dirty="0">
                <a:solidFill>
                  <a:prstClr val="white"/>
                </a:solidFill>
                <a:latin typeface="+mj-lt"/>
                <a:ea typeface="ＭＳ Ｐゴシック"/>
              </a:endParaRPr>
            </a:p>
          </p:txBody>
        </p:sp>
        <p:grpSp>
          <p:nvGrpSpPr>
            <p:cNvPr id="24" name="Groupe 688">
              <a:extLst>
                <a:ext uri="{FF2B5EF4-FFF2-40B4-BE49-F238E27FC236}">
                  <a16:creationId xmlns:a16="http://schemas.microsoft.com/office/drawing/2014/main" id="{CC1E4BFA-25B4-4604-A879-082D98E439D2}"/>
                </a:ext>
              </a:extLst>
            </p:cNvPr>
            <p:cNvGrpSpPr/>
            <p:nvPr/>
          </p:nvGrpSpPr>
          <p:grpSpPr>
            <a:xfrm>
              <a:off x="6867060" y="1125138"/>
              <a:ext cx="475257" cy="476680"/>
              <a:chOff x="10334625" y="5621338"/>
              <a:chExt cx="530225" cy="531813"/>
            </a:xfrm>
          </p:grpSpPr>
          <p:sp>
            <p:nvSpPr>
              <p:cNvPr id="25" name="Freeform 404">
                <a:extLst>
                  <a:ext uri="{FF2B5EF4-FFF2-40B4-BE49-F238E27FC236}">
                    <a16:creationId xmlns:a16="http://schemas.microsoft.com/office/drawing/2014/main" id="{35A4B710-AED5-461B-A096-48E9195CBC2F}"/>
                  </a:ext>
                </a:extLst>
              </p:cNvPr>
              <p:cNvSpPr>
                <a:spLocks/>
              </p:cNvSpPr>
              <p:nvPr/>
            </p:nvSpPr>
            <p:spPr bwMode="auto">
              <a:xfrm>
                <a:off x="10334625" y="5621338"/>
                <a:ext cx="257175" cy="255588"/>
              </a:xfrm>
              <a:custGeom>
                <a:avLst/>
                <a:gdLst>
                  <a:gd name="T0" fmla="*/ 21 w 76"/>
                  <a:gd name="T1" fmla="*/ 72 h 75"/>
                  <a:gd name="T2" fmla="*/ 73 w 76"/>
                  <a:gd name="T3" fmla="*/ 21 h 75"/>
                  <a:gd name="T4" fmla="*/ 76 w 76"/>
                  <a:gd name="T5" fmla="*/ 18 h 75"/>
                  <a:gd name="T6" fmla="*/ 76 w 76"/>
                  <a:gd name="T7" fmla="*/ 3 h 75"/>
                  <a:gd name="T8" fmla="*/ 72 w 76"/>
                  <a:gd name="T9" fmla="*/ 0 h 75"/>
                  <a:gd name="T10" fmla="*/ 1 w 76"/>
                  <a:gd name="T11" fmla="*/ 72 h 75"/>
                  <a:gd name="T12" fmla="*/ 4 w 76"/>
                  <a:gd name="T13" fmla="*/ 75 h 75"/>
                  <a:gd name="T14" fmla="*/ 18 w 76"/>
                  <a:gd name="T15" fmla="*/ 75 h 75"/>
                  <a:gd name="T16" fmla="*/ 21 w 76"/>
                  <a:gd name="T17" fmla="*/ 7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21" y="72"/>
                    </a:moveTo>
                    <a:cubicBezTo>
                      <a:pt x="24" y="45"/>
                      <a:pt x="46" y="23"/>
                      <a:pt x="73" y="21"/>
                    </a:cubicBezTo>
                    <a:cubicBezTo>
                      <a:pt x="74" y="20"/>
                      <a:pt x="76" y="19"/>
                      <a:pt x="76" y="18"/>
                    </a:cubicBezTo>
                    <a:cubicBezTo>
                      <a:pt x="76" y="3"/>
                      <a:pt x="76" y="3"/>
                      <a:pt x="76" y="3"/>
                    </a:cubicBezTo>
                    <a:cubicBezTo>
                      <a:pt x="76" y="1"/>
                      <a:pt x="74" y="0"/>
                      <a:pt x="72" y="0"/>
                    </a:cubicBezTo>
                    <a:cubicBezTo>
                      <a:pt x="34" y="3"/>
                      <a:pt x="4" y="34"/>
                      <a:pt x="1" y="72"/>
                    </a:cubicBezTo>
                    <a:cubicBezTo>
                      <a:pt x="0" y="74"/>
                      <a:pt x="2" y="75"/>
                      <a:pt x="4" y="75"/>
                    </a:cubicBezTo>
                    <a:cubicBezTo>
                      <a:pt x="18" y="75"/>
                      <a:pt x="18" y="75"/>
                      <a:pt x="18" y="75"/>
                    </a:cubicBezTo>
                    <a:cubicBezTo>
                      <a:pt x="20" y="75"/>
                      <a:pt x="21" y="74"/>
                      <a:pt x="21" y="72"/>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5">
                <a:extLst>
                  <a:ext uri="{FF2B5EF4-FFF2-40B4-BE49-F238E27FC236}">
                    <a16:creationId xmlns:a16="http://schemas.microsoft.com/office/drawing/2014/main" id="{98694054-0251-458C-812A-54D82D2E58F6}"/>
                  </a:ext>
                </a:extLst>
              </p:cNvPr>
              <p:cNvSpPr>
                <a:spLocks/>
              </p:cNvSpPr>
              <p:nvPr/>
            </p:nvSpPr>
            <p:spPr bwMode="auto">
              <a:xfrm>
                <a:off x="10610850" y="5621338"/>
                <a:ext cx="254000" cy="255588"/>
              </a:xfrm>
              <a:custGeom>
                <a:avLst/>
                <a:gdLst>
                  <a:gd name="T0" fmla="*/ 3 w 75"/>
                  <a:gd name="T1" fmla="*/ 21 h 75"/>
                  <a:gd name="T2" fmla="*/ 54 w 75"/>
                  <a:gd name="T3" fmla="*/ 72 h 75"/>
                  <a:gd name="T4" fmla="*/ 58 w 75"/>
                  <a:gd name="T5" fmla="*/ 75 h 75"/>
                  <a:gd name="T6" fmla="*/ 71 w 75"/>
                  <a:gd name="T7" fmla="*/ 75 h 75"/>
                  <a:gd name="T8" fmla="*/ 74 w 75"/>
                  <a:gd name="T9" fmla="*/ 71 h 75"/>
                  <a:gd name="T10" fmla="*/ 4 w 75"/>
                  <a:gd name="T11" fmla="*/ 0 h 75"/>
                  <a:gd name="T12" fmla="*/ 0 w 75"/>
                  <a:gd name="T13" fmla="*/ 4 h 75"/>
                  <a:gd name="T14" fmla="*/ 0 w 75"/>
                  <a:gd name="T15" fmla="*/ 17 h 75"/>
                  <a:gd name="T16" fmla="*/ 3 w 75"/>
                  <a:gd name="T17"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 y="21"/>
                    </a:moveTo>
                    <a:cubicBezTo>
                      <a:pt x="30" y="24"/>
                      <a:pt x="51" y="45"/>
                      <a:pt x="54" y="72"/>
                    </a:cubicBezTo>
                    <a:cubicBezTo>
                      <a:pt x="54" y="74"/>
                      <a:pt x="56" y="75"/>
                      <a:pt x="58" y="75"/>
                    </a:cubicBezTo>
                    <a:cubicBezTo>
                      <a:pt x="71" y="75"/>
                      <a:pt x="71" y="75"/>
                      <a:pt x="71" y="75"/>
                    </a:cubicBezTo>
                    <a:cubicBezTo>
                      <a:pt x="73" y="75"/>
                      <a:pt x="75" y="73"/>
                      <a:pt x="74" y="71"/>
                    </a:cubicBezTo>
                    <a:cubicBezTo>
                      <a:pt x="71" y="33"/>
                      <a:pt x="41" y="4"/>
                      <a:pt x="4" y="0"/>
                    </a:cubicBezTo>
                    <a:cubicBezTo>
                      <a:pt x="2" y="0"/>
                      <a:pt x="0" y="2"/>
                      <a:pt x="0" y="4"/>
                    </a:cubicBezTo>
                    <a:cubicBezTo>
                      <a:pt x="0" y="17"/>
                      <a:pt x="0" y="17"/>
                      <a:pt x="0" y="17"/>
                    </a:cubicBezTo>
                    <a:cubicBezTo>
                      <a:pt x="0" y="19"/>
                      <a:pt x="1" y="20"/>
                      <a:pt x="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06">
                <a:extLst>
                  <a:ext uri="{FF2B5EF4-FFF2-40B4-BE49-F238E27FC236}">
                    <a16:creationId xmlns:a16="http://schemas.microsoft.com/office/drawing/2014/main" id="{4412D4A1-F101-4E8E-ADC3-1A0B442E54A8}"/>
                  </a:ext>
                </a:extLst>
              </p:cNvPr>
              <p:cNvSpPr>
                <a:spLocks/>
              </p:cNvSpPr>
              <p:nvPr/>
            </p:nvSpPr>
            <p:spPr bwMode="auto">
              <a:xfrm>
                <a:off x="10610850" y="5897563"/>
                <a:ext cx="254000" cy="255588"/>
              </a:xfrm>
              <a:custGeom>
                <a:avLst/>
                <a:gdLst>
                  <a:gd name="T0" fmla="*/ 54 w 75"/>
                  <a:gd name="T1" fmla="*/ 3 h 75"/>
                  <a:gd name="T2" fmla="*/ 3 w 75"/>
                  <a:gd name="T3" fmla="*/ 55 h 75"/>
                  <a:gd name="T4" fmla="*/ 0 w 75"/>
                  <a:gd name="T5" fmla="*/ 58 h 75"/>
                  <a:gd name="T6" fmla="*/ 0 w 75"/>
                  <a:gd name="T7" fmla="*/ 72 h 75"/>
                  <a:gd name="T8" fmla="*/ 3 w 75"/>
                  <a:gd name="T9" fmla="*/ 75 h 75"/>
                  <a:gd name="T10" fmla="*/ 75 w 75"/>
                  <a:gd name="T11" fmla="*/ 4 h 75"/>
                  <a:gd name="T12" fmla="*/ 72 w 75"/>
                  <a:gd name="T13" fmla="*/ 0 h 75"/>
                  <a:gd name="T14" fmla="*/ 57 w 75"/>
                  <a:gd name="T15" fmla="*/ 0 h 75"/>
                  <a:gd name="T16" fmla="*/ 54 w 75"/>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54" y="3"/>
                    </a:moveTo>
                    <a:cubicBezTo>
                      <a:pt x="52" y="30"/>
                      <a:pt x="30" y="52"/>
                      <a:pt x="3" y="55"/>
                    </a:cubicBezTo>
                    <a:cubicBezTo>
                      <a:pt x="1" y="55"/>
                      <a:pt x="0" y="56"/>
                      <a:pt x="0" y="58"/>
                    </a:cubicBezTo>
                    <a:cubicBezTo>
                      <a:pt x="0" y="72"/>
                      <a:pt x="0" y="72"/>
                      <a:pt x="0" y="72"/>
                    </a:cubicBezTo>
                    <a:cubicBezTo>
                      <a:pt x="0" y="74"/>
                      <a:pt x="1" y="75"/>
                      <a:pt x="3" y="75"/>
                    </a:cubicBezTo>
                    <a:cubicBezTo>
                      <a:pt x="41" y="72"/>
                      <a:pt x="72" y="42"/>
                      <a:pt x="75" y="4"/>
                    </a:cubicBezTo>
                    <a:cubicBezTo>
                      <a:pt x="75" y="2"/>
                      <a:pt x="73" y="0"/>
                      <a:pt x="72" y="0"/>
                    </a:cubicBezTo>
                    <a:cubicBezTo>
                      <a:pt x="57" y="0"/>
                      <a:pt x="57" y="0"/>
                      <a:pt x="57" y="0"/>
                    </a:cubicBezTo>
                    <a:cubicBezTo>
                      <a:pt x="56" y="1"/>
                      <a:pt x="55" y="2"/>
                      <a:pt x="54" y="3"/>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07">
                <a:extLst>
                  <a:ext uri="{FF2B5EF4-FFF2-40B4-BE49-F238E27FC236}">
                    <a16:creationId xmlns:a16="http://schemas.microsoft.com/office/drawing/2014/main" id="{20AE4266-04ED-4BF4-AEBF-B1E5A9D3C6FF}"/>
                  </a:ext>
                </a:extLst>
              </p:cNvPr>
              <p:cNvSpPr>
                <a:spLocks/>
              </p:cNvSpPr>
              <p:nvPr/>
            </p:nvSpPr>
            <p:spPr bwMode="auto">
              <a:xfrm>
                <a:off x="10334625" y="5897563"/>
                <a:ext cx="257175" cy="255588"/>
              </a:xfrm>
              <a:custGeom>
                <a:avLst/>
                <a:gdLst>
                  <a:gd name="T0" fmla="*/ 73 w 76"/>
                  <a:gd name="T1" fmla="*/ 55 h 75"/>
                  <a:gd name="T2" fmla="*/ 21 w 76"/>
                  <a:gd name="T3" fmla="*/ 3 h 75"/>
                  <a:gd name="T4" fmla="*/ 18 w 76"/>
                  <a:gd name="T5" fmla="*/ 0 h 75"/>
                  <a:gd name="T6" fmla="*/ 4 w 76"/>
                  <a:gd name="T7" fmla="*/ 0 h 75"/>
                  <a:gd name="T8" fmla="*/ 1 w 76"/>
                  <a:gd name="T9" fmla="*/ 4 h 75"/>
                  <a:gd name="T10" fmla="*/ 72 w 76"/>
                  <a:gd name="T11" fmla="*/ 75 h 75"/>
                  <a:gd name="T12" fmla="*/ 76 w 76"/>
                  <a:gd name="T13" fmla="*/ 72 h 75"/>
                  <a:gd name="T14" fmla="*/ 76 w 76"/>
                  <a:gd name="T15" fmla="*/ 58 h 75"/>
                  <a:gd name="T16" fmla="*/ 73 w 76"/>
                  <a:gd name="T17"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73" y="55"/>
                    </a:moveTo>
                    <a:cubicBezTo>
                      <a:pt x="46" y="52"/>
                      <a:pt x="24" y="30"/>
                      <a:pt x="21" y="3"/>
                    </a:cubicBezTo>
                    <a:cubicBezTo>
                      <a:pt x="21" y="1"/>
                      <a:pt x="20" y="0"/>
                      <a:pt x="18" y="0"/>
                    </a:cubicBezTo>
                    <a:cubicBezTo>
                      <a:pt x="4" y="0"/>
                      <a:pt x="4" y="0"/>
                      <a:pt x="4" y="0"/>
                    </a:cubicBezTo>
                    <a:cubicBezTo>
                      <a:pt x="2" y="0"/>
                      <a:pt x="0" y="2"/>
                      <a:pt x="1" y="4"/>
                    </a:cubicBezTo>
                    <a:cubicBezTo>
                      <a:pt x="4" y="42"/>
                      <a:pt x="34" y="72"/>
                      <a:pt x="72" y="75"/>
                    </a:cubicBezTo>
                    <a:cubicBezTo>
                      <a:pt x="74" y="75"/>
                      <a:pt x="76" y="74"/>
                      <a:pt x="76" y="72"/>
                    </a:cubicBezTo>
                    <a:cubicBezTo>
                      <a:pt x="76" y="58"/>
                      <a:pt x="76" y="58"/>
                      <a:pt x="76" y="58"/>
                    </a:cubicBezTo>
                    <a:cubicBezTo>
                      <a:pt x="76" y="56"/>
                      <a:pt x="74" y="55"/>
                      <a:pt x="73" y="55"/>
                    </a:cubicBezTo>
                    <a:close/>
                  </a:path>
                </a:pathLst>
              </a:custGeom>
              <a:solidFill>
                <a:srgbClr val="CC15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08">
                <a:extLst>
                  <a:ext uri="{FF2B5EF4-FFF2-40B4-BE49-F238E27FC236}">
                    <a16:creationId xmlns:a16="http://schemas.microsoft.com/office/drawing/2014/main" id="{4F54B35F-1942-4C63-A433-AAD316AA25E0}"/>
                  </a:ext>
                </a:extLst>
              </p:cNvPr>
              <p:cNvSpPr>
                <a:spLocks/>
              </p:cNvSpPr>
              <p:nvPr/>
            </p:nvSpPr>
            <p:spPr bwMode="auto">
              <a:xfrm>
                <a:off x="10448925" y="5737225"/>
                <a:ext cx="146050" cy="139700"/>
              </a:xfrm>
              <a:custGeom>
                <a:avLst/>
                <a:gdLst>
                  <a:gd name="T0" fmla="*/ 4 w 43"/>
                  <a:gd name="T1" fmla="*/ 41 h 41"/>
                  <a:gd name="T2" fmla="*/ 9 w 43"/>
                  <a:gd name="T3" fmla="*/ 41 h 41"/>
                  <a:gd name="T4" fmla="*/ 12 w 43"/>
                  <a:gd name="T5" fmla="*/ 39 h 41"/>
                  <a:gd name="T6" fmla="*/ 40 w 43"/>
                  <a:gd name="T7" fmla="*/ 12 h 41"/>
                  <a:gd name="T8" fmla="*/ 43 w 43"/>
                  <a:gd name="T9" fmla="*/ 9 h 41"/>
                  <a:gd name="T10" fmla="*/ 43 w 43"/>
                  <a:gd name="T11" fmla="*/ 3 h 41"/>
                  <a:gd name="T12" fmla="*/ 39 w 43"/>
                  <a:gd name="T13" fmla="*/ 0 h 41"/>
                  <a:gd name="T14" fmla="*/ 0 w 43"/>
                  <a:gd name="T15" fmla="*/ 38 h 41"/>
                  <a:gd name="T16" fmla="*/ 4 w 4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1">
                    <a:moveTo>
                      <a:pt x="4" y="41"/>
                    </a:moveTo>
                    <a:cubicBezTo>
                      <a:pt x="9" y="41"/>
                      <a:pt x="9" y="41"/>
                      <a:pt x="9" y="41"/>
                    </a:cubicBezTo>
                    <a:cubicBezTo>
                      <a:pt x="11" y="41"/>
                      <a:pt x="12" y="40"/>
                      <a:pt x="12" y="39"/>
                    </a:cubicBezTo>
                    <a:cubicBezTo>
                      <a:pt x="15" y="25"/>
                      <a:pt x="26" y="13"/>
                      <a:pt x="40" y="12"/>
                    </a:cubicBezTo>
                    <a:cubicBezTo>
                      <a:pt x="42" y="11"/>
                      <a:pt x="43" y="10"/>
                      <a:pt x="43" y="9"/>
                    </a:cubicBezTo>
                    <a:cubicBezTo>
                      <a:pt x="43" y="3"/>
                      <a:pt x="43" y="3"/>
                      <a:pt x="43" y="3"/>
                    </a:cubicBezTo>
                    <a:cubicBezTo>
                      <a:pt x="43" y="1"/>
                      <a:pt x="41" y="0"/>
                      <a:pt x="39" y="0"/>
                    </a:cubicBezTo>
                    <a:cubicBezTo>
                      <a:pt x="19" y="2"/>
                      <a:pt x="3" y="18"/>
                      <a:pt x="0" y="38"/>
                    </a:cubicBezTo>
                    <a:cubicBezTo>
                      <a:pt x="0" y="40"/>
                      <a:pt x="2" y="41"/>
                      <a:pt x="4" y="41"/>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09">
                <a:extLst>
                  <a:ext uri="{FF2B5EF4-FFF2-40B4-BE49-F238E27FC236}">
                    <a16:creationId xmlns:a16="http://schemas.microsoft.com/office/drawing/2014/main" id="{769FABD2-B117-4ABA-9429-93C1B140B3F2}"/>
                  </a:ext>
                </a:extLst>
              </p:cNvPr>
              <p:cNvSpPr>
                <a:spLocks/>
              </p:cNvSpPr>
              <p:nvPr/>
            </p:nvSpPr>
            <p:spPr bwMode="auto">
              <a:xfrm>
                <a:off x="10452100" y="5897563"/>
                <a:ext cx="139700" cy="139700"/>
              </a:xfrm>
              <a:custGeom>
                <a:avLst/>
                <a:gdLst>
                  <a:gd name="T0" fmla="*/ 38 w 41"/>
                  <a:gd name="T1" fmla="*/ 30 h 41"/>
                  <a:gd name="T2" fmla="*/ 11 w 41"/>
                  <a:gd name="T3" fmla="*/ 3 h 41"/>
                  <a:gd name="T4" fmla="*/ 8 w 41"/>
                  <a:gd name="T5" fmla="*/ 0 h 41"/>
                  <a:gd name="T6" fmla="*/ 3 w 41"/>
                  <a:gd name="T7" fmla="*/ 0 h 41"/>
                  <a:gd name="T8" fmla="*/ 0 w 41"/>
                  <a:gd name="T9" fmla="*/ 4 h 41"/>
                  <a:gd name="T10" fmla="*/ 37 w 41"/>
                  <a:gd name="T11" fmla="*/ 41 h 41"/>
                  <a:gd name="T12" fmla="*/ 41 w 41"/>
                  <a:gd name="T13" fmla="*/ 38 h 41"/>
                  <a:gd name="T14" fmla="*/ 41 w 41"/>
                  <a:gd name="T15" fmla="*/ 33 h 41"/>
                  <a:gd name="T16" fmla="*/ 38 w 41"/>
                  <a:gd name="T1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1">
                    <a:moveTo>
                      <a:pt x="38" y="30"/>
                    </a:moveTo>
                    <a:cubicBezTo>
                      <a:pt x="24" y="27"/>
                      <a:pt x="14" y="17"/>
                      <a:pt x="11" y="3"/>
                    </a:cubicBezTo>
                    <a:cubicBezTo>
                      <a:pt x="11" y="1"/>
                      <a:pt x="10" y="0"/>
                      <a:pt x="8" y="0"/>
                    </a:cubicBezTo>
                    <a:cubicBezTo>
                      <a:pt x="3" y="0"/>
                      <a:pt x="3" y="0"/>
                      <a:pt x="3" y="0"/>
                    </a:cubicBezTo>
                    <a:cubicBezTo>
                      <a:pt x="1" y="0"/>
                      <a:pt x="0" y="2"/>
                      <a:pt x="0" y="4"/>
                    </a:cubicBezTo>
                    <a:cubicBezTo>
                      <a:pt x="3" y="23"/>
                      <a:pt x="18" y="38"/>
                      <a:pt x="37" y="41"/>
                    </a:cubicBezTo>
                    <a:cubicBezTo>
                      <a:pt x="39" y="41"/>
                      <a:pt x="41" y="40"/>
                      <a:pt x="41" y="38"/>
                    </a:cubicBezTo>
                    <a:cubicBezTo>
                      <a:pt x="41" y="33"/>
                      <a:pt x="41" y="33"/>
                      <a:pt x="41" y="33"/>
                    </a:cubicBezTo>
                    <a:cubicBezTo>
                      <a:pt x="41" y="31"/>
                      <a:pt x="40" y="30"/>
                      <a:pt x="38"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10">
                <a:extLst>
                  <a:ext uri="{FF2B5EF4-FFF2-40B4-BE49-F238E27FC236}">
                    <a16:creationId xmlns:a16="http://schemas.microsoft.com/office/drawing/2014/main" id="{9255F06B-1C6F-4A93-A6FA-0E166AC5A64D}"/>
                  </a:ext>
                </a:extLst>
              </p:cNvPr>
              <p:cNvSpPr>
                <a:spLocks/>
              </p:cNvSpPr>
              <p:nvPr/>
            </p:nvSpPr>
            <p:spPr bwMode="auto">
              <a:xfrm>
                <a:off x="10610850" y="5894388"/>
                <a:ext cx="139700" cy="142875"/>
              </a:xfrm>
              <a:custGeom>
                <a:avLst/>
                <a:gdLst>
                  <a:gd name="T0" fmla="*/ 30 w 41"/>
                  <a:gd name="T1" fmla="*/ 3 h 42"/>
                  <a:gd name="T2" fmla="*/ 3 w 41"/>
                  <a:gd name="T3" fmla="*/ 31 h 42"/>
                  <a:gd name="T4" fmla="*/ 0 w 41"/>
                  <a:gd name="T5" fmla="*/ 34 h 42"/>
                  <a:gd name="T6" fmla="*/ 0 w 41"/>
                  <a:gd name="T7" fmla="*/ 39 h 42"/>
                  <a:gd name="T8" fmla="*/ 3 w 41"/>
                  <a:gd name="T9" fmla="*/ 42 h 42"/>
                  <a:gd name="T10" fmla="*/ 41 w 41"/>
                  <a:gd name="T11" fmla="*/ 3 h 42"/>
                  <a:gd name="T12" fmla="*/ 38 w 41"/>
                  <a:gd name="T13" fmla="*/ 0 h 42"/>
                  <a:gd name="T14" fmla="*/ 33 w 41"/>
                  <a:gd name="T15" fmla="*/ 0 h 42"/>
                  <a:gd name="T16" fmla="*/ 30 w 41"/>
                  <a:gd name="T17"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2">
                    <a:moveTo>
                      <a:pt x="30" y="3"/>
                    </a:moveTo>
                    <a:cubicBezTo>
                      <a:pt x="28" y="17"/>
                      <a:pt x="17" y="28"/>
                      <a:pt x="3" y="31"/>
                    </a:cubicBezTo>
                    <a:cubicBezTo>
                      <a:pt x="1" y="31"/>
                      <a:pt x="0" y="32"/>
                      <a:pt x="0" y="34"/>
                    </a:cubicBezTo>
                    <a:cubicBezTo>
                      <a:pt x="0" y="39"/>
                      <a:pt x="0" y="39"/>
                      <a:pt x="0" y="39"/>
                    </a:cubicBezTo>
                    <a:cubicBezTo>
                      <a:pt x="0" y="41"/>
                      <a:pt x="2" y="42"/>
                      <a:pt x="3" y="42"/>
                    </a:cubicBezTo>
                    <a:cubicBezTo>
                      <a:pt x="23" y="39"/>
                      <a:pt x="39" y="23"/>
                      <a:pt x="41" y="3"/>
                    </a:cubicBezTo>
                    <a:cubicBezTo>
                      <a:pt x="41" y="2"/>
                      <a:pt x="40" y="0"/>
                      <a:pt x="38" y="0"/>
                    </a:cubicBezTo>
                    <a:cubicBezTo>
                      <a:pt x="33" y="0"/>
                      <a:pt x="33" y="0"/>
                      <a:pt x="33" y="0"/>
                    </a:cubicBezTo>
                    <a:cubicBezTo>
                      <a:pt x="31" y="0"/>
                      <a:pt x="30" y="1"/>
                      <a:pt x="30" y="3"/>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11">
                <a:extLst>
                  <a:ext uri="{FF2B5EF4-FFF2-40B4-BE49-F238E27FC236}">
                    <a16:creationId xmlns:a16="http://schemas.microsoft.com/office/drawing/2014/main" id="{7D4BAB6B-F384-4450-B303-6DE94CD4DC9C}"/>
                  </a:ext>
                </a:extLst>
              </p:cNvPr>
              <p:cNvSpPr>
                <a:spLocks/>
              </p:cNvSpPr>
              <p:nvPr/>
            </p:nvSpPr>
            <p:spPr bwMode="auto">
              <a:xfrm>
                <a:off x="10506075" y="5684838"/>
                <a:ext cx="271463" cy="266700"/>
              </a:xfrm>
              <a:custGeom>
                <a:avLst/>
                <a:gdLst>
                  <a:gd name="T0" fmla="*/ 1 w 80"/>
                  <a:gd name="T1" fmla="*/ 40 h 78"/>
                  <a:gd name="T2" fmla="*/ 27 w 80"/>
                  <a:gd name="T3" fmla="*/ 78 h 78"/>
                  <a:gd name="T4" fmla="*/ 80 w 80"/>
                  <a:gd name="T5" fmla="*/ 0 h 78"/>
                  <a:gd name="T6" fmla="*/ 29 w 80"/>
                  <a:gd name="T7" fmla="*/ 56 h 78"/>
                  <a:gd name="T8" fmla="*/ 2 w 80"/>
                  <a:gd name="T9" fmla="*/ 38 h 78"/>
                  <a:gd name="T10" fmla="*/ 1 w 80"/>
                  <a:gd name="T11" fmla="*/ 40 h 78"/>
                </a:gdLst>
                <a:ahLst/>
                <a:cxnLst>
                  <a:cxn ang="0">
                    <a:pos x="T0" y="T1"/>
                  </a:cxn>
                  <a:cxn ang="0">
                    <a:pos x="T2" y="T3"/>
                  </a:cxn>
                  <a:cxn ang="0">
                    <a:pos x="T4" y="T5"/>
                  </a:cxn>
                  <a:cxn ang="0">
                    <a:pos x="T6" y="T7"/>
                  </a:cxn>
                  <a:cxn ang="0">
                    <a:pos x="T8" y="T9"/>
                  </a:cxn>
                  <a:cxn ang="0">
                    <a:pos x="T10" y="T11"/>
                  </a:cxn>
                </a:cxnLst>
                <a:rect l="0" t="0" r="r" b="b"/>
                <a:pathLst>
                  <a:path w="80" h="78">
                    <a:moveTo>
                      <a:pt x="1" y="40"/>
                    </a:moveTo>
                    <a:cubicBezTo>
                      <a:pt x="27" y="78"/>
                      <a:pt x="27" y="78"/>
                      <a:pt x="27" y="78"/>
                    </a:cubicBezTo>
                    <a:cubicBezTo>
                      <a:pt x="80" y="0"/>
                      <a:pt x="80" y="0"/>
                      <a:pt x="80" y="0"/>
                    </a:cubicBezTo>
                    <a:cubicBezTo>
                      <a:pt x="29" y="56"/>
                      <a:pt x="29" y="56"/>
                      <a:pt x="29" y="56"/>
                    </a:cubicBezTo>
                    <a:cubicBezTo>
                      <a:pt x="2" y="38"/>
                      <a:pt x="2" y="38"/>
                      <a:pt x="2" y="38"/>
                    </a:cubicBezTo>
                    <a:cubicBezTo>
                      <a:pt x="1" y="38"/>
                      <a:pt x="0" y="39"/>
                      <a:pt x="1" y="40"/>
                    </a:cubicBezTo>
                    <a:close/>
                  </a:path>
                </a:pathLst>
              </a:custGeom>
              <a:solidFill>
                <a:srgbClr val="A7C5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B0DE29F9-C7DC-4EE5-8EDB-E147C5F18B25}"/>
              </a:ext>
            </a:extLst>
          </p:cNvPr>
          <p:cNvGrpSpPr/>
          <p:nvPr/>
        </p:nvGrpSpPr>
        <p:grpSpPr>
          <a:xfrm>
            <a:off x="0" y="4308263"/>
            <a:ext cx="12191999" cy="2073944"/>
            <a:chOff x="0" y="4308263"/>
            <a:chExt cx="12191999" cy="2073944"/>
          </a:xfrm>
        </p:grpSpPr>
        <p:sp>
          <p:nvSpPr>
            <p:cNvPr id="18" name="TextBox 17">
              <a:extLst>
                <a:ext uri="{FF2B5EF4-FFF2-40B4-BE49-F238E27FC236}">
                  <a16:creationId xmlns:a16="http://schemas.microsoft.com/office/drawing/2014/main" id="{D59F80A3-22F3-48FB-8356-3CD2E7C3CB86}"/>
                </a:ext>
              </a:extLst>
            </p:cNvPr>
            <p:cNvSpPr txBox="1"/>
            <p:nvPr/>
          </p:nvSpPr>
          <p:spPr>
            <a:xfrm>
              <a:off x="0" y="4308263"/>
              <a:ext cx="12191999" cy="2073944"/>
            </a:xfrm>
            <a:prstGeom prst="rect">
              <a:avLst/>
            </a:prstGeom>
            <a:solidFill>
              <a:schemeClr val="bg1"/>
            </a:solidFill>
          </p:spPr>
          <p:txBody>
            <a:bodyPr wrap="square" rtlCol="0" anchor="ctr">
              <a:noAutofit/>
            </a:bodyPr>
            <a:lstStyle/>
            <a:p>
              <a:pPr algn="ctr"/>
              <a:r>
                <a:rPr lang="fr-FR" sz="1600" b="1" dirty="0">
                  <a:solidFill>
                    <a:srgbClr val="518D82"/>
                  </a:solidFill>
                </a:rPr>
                <a:t>AN EXPERIENCE CENTERED ON THE CUSTOMER :</a:t>
              </a:r>
            </a:p>
            <a:p>
              <a:r>
                <a:rPr lang="fr-FR" sz="1600" dirty="0">
                  <a:solidFill>
                    <a:srgbClr val="518D82"/>
                  </a:solidFill>
                </a:rPr>
                <a:t> </a:t>
              </a:r>
            </a:p>
            <a:p>
              <a:pPr marL="2865438"/>
              <a:r>
                <a:rPr lang="fr-FR" sz="1600" dirty="0" err="1">
                  <a:solidFill>
                    <a:srgbClr val="518D82"/>
                  </a:solidFill>
                </a:rPr>
                <a:t>Frequency</a:t>
              </a:r>
              <a:r>
                <a:rPr lang="fr-FR" sz="1600" dirty="0">
                  <a:solidFill>
                    <a:srgbClr val="518D82"/>
                  </a:solidFill>
                </a:rPr>
                <a:t> and </a:t>
              </a:r>
              <a:r>
                <a:rPr lang="fr-FR" sz="1600" dirty="0" err="1">
                  <a:solidFill>
                    <a:srgbClr val="518D82"/>
                  </a:solidFill>
                </a:rPr>
                <a:t>channel</a:t>
              </a:r>
              <a:r>
                <a:rPr lang="fr-FR" sz="1600" dirty="0">
                  <a:solidFill>
                    <a:srgbClr val="518D82"/>
                  </a:solidFill>
                </a:rPr>
                <a:t> </a:t>
              </a:r>
              <a:r>
                <a:rPr lang="fr-FR" sz="1600" dirty="0" err="1">
                  <a:solidFill>
                    <a:srgbClr val="518D82"/>
                  </a:solidFill>
                </a:rPr>
                <a:t>meet</a:t>
              </a:r>
              <a:r>
                <a:rPr lang="fr-FR" sz="1600" dirty="0">
                  <a:solidFill>
                    <a:srgbClr val="518D82"/>
                  </a:solidFill>
                </a:rPr>
                <a:t> </a:t>
              </a:r>
              <a:r>
                <a:rPr lang="fr-FR" sz="1600" dirty="0" err="1">
                  <a:solidFill>
                    <a:srgbClr val="518D82"/>
                  </a:solidFill>
                </a:rPr>
                <a:t>their</a:t>
              </a:r>
              <a:r>
                <a:rPr lang="fr-FR" sz="1600" dirty="0">
                  <a:solidFill>
                    <a:srgbClr val="518D82"/>
                  </a:solidFill>
                </a:rPr>
                <a:t> </a:t>
              </a:r>
              <a:r>
                <a:rPr lang="fr-FR" sz="1600" dirty="0" err="1">
                  <a:solidFill>
                    <a:srgbClr val="518D82"/>
                  </a:solidFill>
                </a:rPr>
                <a:t>needs</a:t>
              </a:r>
              <a:br>
                <a:rPr lang="fr-FR" sz="1600" dirty="0">
                  <a:solidFill>
                    <a:srgbClr val="518D82"/>
                  </a:solidFill>
                </a:rPr>
              </a:br>
              <a:endParaRPr lang="fr-FR" sz="1600" dirty="0">
                <a:solidFill>
                  <a:srgbClr val="518D82"/>
                </a:solidFill>
              </a:endParaRPr>
            </a:p>
            <a:p>
              <a:pPr marL="2865438"/>
              <a:r>
                <a:rPr lang="fr-FR" sz="1600" dirty="0">
                  <a:solidFill>
                    <a:srgbClr val="518D82"/>
                  </a:solidFill>
                </a:rPr>
                <a:t>Content </a:t>
              </a:r>
              <a:r>
                <a:rPr lang="fr-FR" sz="1600" dirty="0" err="1">
                  <a:solidFill>
                    <a:srgbClr val="518D82"/>
                  </a:solidFill>
                </a:rPr>
                <a:t>meets</a:t>
              </a:r>
              <a:r>
                <a:rPr lang="fr-FR" sz="1600" dirty="0">
                  <a:solidFill>
                    <a:srgbClr val="518D82"/>
                  </a:solidFill>
                </a:rPr>
                <a:t> </a:t>
              </a:r>
              <a:r>
                <a:rPr lang="fr-FR" sz="1600" dirty="0" err="1">
                  <a:solidFill>
                    <a:srgbClr val="518D82"/>
                  </a:solidFill>
                </a:rPr>
                <a:t>their</a:t>
              </a:r>
              <a:r>
                <a:rPr lang="fr-FR" sz="1600" dirty="0">
                  <a:solidFill>
                    <a:srgbClr val="518D82"/>
                  </a:solidFill>
                </a:rPr>
                <a:t> </a:t>
              </a:r>
              <a:r>
                <a:rPr lang="fr-FR" sz="1600" dirty="0" err="1">
                  <a:solidFill>
                    <a:srgbClr val="518D82"/>
                  </a:solidFill>
                </a:rPr>
                <a:t>needs</a:t>
              </a:r>
              <a:br>
                <a:rPr lang="fr-FR" sz="1600" dirty="0">
                  <a:solidFill>
                    <a:srgbClr val="518D82"/>
                  </a:solidFill>
                </a:rPr>
              </a:br>
              <a:endParaRPr lang="fr-FR" sz="1600" i="1" dirty="0">
                <a:solidFill>
                  <a:srgbClr val="518D82"/>
                </a:solidFill>
              </a:endParaRPr>
            </a:p>
            <a:p>
              <a:pPr marL="2865438"/>
              <a:r>
                <a:rPr lang="fr-FR" sz="1600" dirty="0">
                  <a:solidFill>
                    <a:srgbClr val="518D82"/>
                  </a:solidFill>
                </a:rPr>
                <a:t>Interactions are </a:t>
              </a:r>
              <a:r>
                <a:rPr lang="fr-FR" sz="1600" dirty="0" err="1">
                  <a:solidFill>
                    <a:srgbClr val="518D82"/>
                  </a:solidFill>
                </a:rPr>
                <a:t>built</a:t>
              </a:r>
              <a:r>
                <a:rPr lang="fr-FR" sz="1600" dirty="0">
                  <a:solidFill>
                    <a:srgbClr val="518D82"/>
                  </a:solidFill>
                </a:rPr>
                <a:t> </a:t>
              </a:r>
              <a:r>
                <a:rPr lang="fr-FR" sz="1600" dirty="0" err="1">
                  <a:solidFill>
                    <a:srgbClr val="518D82"/>
                  </a:solidFill>
                </a:rPr>
                <a:t>into</a:t>
              </a:r>
              <a:r>
                <a:rPr lang="fr-FR" sz="1600" dirty="0">
                  <a:solidFill>
                    <a:srgbClr val="518D82"/>
                  </a:solidFill>
                </a:rPr>
                <a:t> a </a:t>
              </a:r>
              <a:r>
                <a:rPr lang="fr-FR" sz="1600" dirty="0" err="1">
                  <a:solidFill>
                    <a:srgbClr val="518D82"/>
                  </a:solidFill>
                </a:rPr>
                <a:t>coherent</a:t>
              </a:r>
              <a:r>
                <a:rPr lang="fr-FR" sz="1600" dirty="0">
                  <a:solidFill>
                    <a:srgbClr val="518D82"/>
                  </a:solidFill>
                </a:rPr>
                <a:t> </a:t>
              </a:r>
              <a:r>
                <a:rPr lang="fr-FR" sz="1600" dirty="0" err="1">
                  <a:solidFill>
                    <a:srgbClr val="518D82"/>
                  </a:solidFill>
                </a:rPr>
                <a:t>customer</a:t>
              </a:r>
              <a:r>
                <a:rPr lang="fr-FR" sz="1600" dirty="0">
                  <a:solidFill>
                    <a:srgbClr val="518D82"/>
                  </a:solidFill>
                </a:rPr>
                <a:t> </a:t>
              </a:r>
              <a:r>
                <a:rPr lang="fr-FR" sz="1600" dirty="0" err="1">
                  <a:solidFill>
                    <a:srgbClr val="518D82"/>
                  </a:solidFill>
                </a:rPr>
                <a:t>journey</a:t>
              </a:r>
              <a:br>
                <a:rPr lang="fr-FR" sz="1600" dirty="0">
                  <a:solidFill>
                    <a:srgbClr val="518D82"/>
                  </a:solidFill>
                </a:rPr>
              </a:br>
              <a:endParaRPr lang="fr-FR" sz="1600" i="1" dirty="0">
                <a:solidFill>
                  <a:srgbClr val="518D82"/>
                </a:solidFill>
              </a:endParaRPr>
            </a:p>
          </p:txBody>
        </p:sp>
        <p:grpSp>
          <p:nvGrpSpPr>
            <p:cNvPr id="5" name="Group 4">
              <a:extLst>
                <a:ext uri="{FF2B5EF4-FFF2-40B4-BE49-F238E27FC236}">
                  <a16:creationId xmlns:a16="http://schemas.microsoft.com/office/drawing/2014/main" id="{7ED843DE-93D1-4A61-90DC-87D555D00397}"/>
                </a:ext>
              </a:extLst>
            </p:cNvPr>
            <p:cNvGrpSpPr/>
            <p:nvPr/>
          </p:nvGrpSpPr>
          <p:grpSpPr>
            <a:xfrm>
              <a:off x="2272257" y="4772672"/>
              <a:ext cx="465630" cy="361271"/>
              <a:chOff x="9933145" y="5508652"/>
              <a:chExt cx="465630" cy="361271"/>
            </a:xfrm>
          </p:grpSpPr>
          <p:sp>
            <p:nvSpPr>
              <p:cNvPr id="33" name="Freeform 87">
                <a:extLst>
                  <a:ext uri="{FF2B5EF4-FFF2-40B4-BE49-F238E27FC236}">
                    <a16:creationId xmlns:a16="http://schemas.microsoft.com/office/drawing/2014/main" id="{13B11780-2E3E-4DC4-84C4-FC0AD3741DEF}"/>
                  </a:ext>
                </a:extLst>
              </p:cNvPr>
              <p:cNvSpPr>
                <a:spLocks/>
              </p:cNvSpPr>
              <p:nvPr/>
            </p:nvSpPr>
            <p:spPr bwMode="auto">
              <a:xfrm rot="20004553">
                <a:off x="10165216" y="5508652"/>
                <a:ext cx="233559" cy="236672"/>
              </a:xfrm>
              <a:custGeom>
                <a:avLst/>
                <a:gdLst>
                  <a:gd name="T0" fmla="*/ 27 w 32"/>
                  <a:gd name="T1" fmla="*/ 15 h 32"/>
                  <a:gd name="T2" fmla="*/ 29 w 32"/>
                  <a:gd name="T3" fmla="*/ 16 h 32"/>
                  <a:gd name="T4" fmla="*/ 31 w 32"/>
                  <a:gd name="T5" fmla="*/ 17 h 32"/>
                  <a:gd name="T6" fmla="*/ 32 w 32"/>
                  <a:gd name="T7" fmla="*/ 15 h 32"/>
                  <a:gd name="T8" fmla="*/ 32 w 32"/>
                  <a:gd name="T9" fmla="*/ 10 h 32"/>
                  <a:gd name="T10" fmla="*/ 30 w 32"/>
                  <a:gd name="T11" fmla="*/ 9 h 32"/>
                  <a:gd name="T12" fmla="*/ 24 w 32"/>
                  <a:gd name="T13" fmla="*/ 9 h 32"/>
                  <a:gd name="T14" fmla="*/ 22 w 32"/>
                  <a:gd name="T15" fmla="*/ 8 h 32"/>
                  <a:gd name="T16" fmla="*/ 23 w 32"/>
                  <a:gd name="T17" fmla="*/ 6 h 32"/>
                  <a:gd name="T18" fmla="*/ 24 w 32"/>
                  <a:gd name="T19" fmla="*/ 4 h 32"/>
                  <a:gd name="T20" fmla="*/ 20 w 32"/>
                  <a:gd name="T21" fmla="*/ 0 h 32"/>
                  <a:gd name="T22" fmla="*/ 20 w 32"/>
                  <a:gd name="T23" fmla="*/ 0 h 32"/>
                  <a:gd name="T24" fmla="*/ 17 w 32"/>
                  <a:gd name="T25" fmla="*/ 4 h 32"/>
                  <a:gd name="T26" fmla="*/ 17 w 32"/>
                  <a:gd name="T27" fmla="*/ 6 h 32"/>
                  <a:gd name="T28" fmla="*/ 19 w 32"/>
                  <a:gd name="T29" fmla="*/ 7 h 32"/>
                  <a:gd name="T30" fmla="*/ 17 w 32"/>
                  <a:gd name="T31" fmla="*/ 9 h 32"/>
                  <a:gd name="T32" fmla="*/ 10 w 32"/>
                  <a:gd name="T33" fmla="*/ 9 h 32"/>
                  <a:gd name="T34" fmla="*/ 9 w 32"/>
                  <a:gd name="T35" fmla="*/ 10 h 32"/>
                  <a:gd name="T36" fmla="*/ 9 w 32"/>
                  <a:gd name="T37" fmla="*/ 16 h 32"/>
                  <a:gd name="T38" fmla="*/ 8 w 32"/>
                  <a:gd name="T39" fmla="*/ 17 h 32"/>
                  <a:gd name="T40" fmla="*/ 6 w 32"/>
                  <a:gd name="T41" fmla="*/ 16 h 32"/>
                  <a:gd name="T42" fmla="*/ 4 w 32"/>
                  <a:gd name="T43" fmla="*/ 15 h 32"/>
                  <a:gd name="T44" fmla="*/ 0 w 32"/>
                  <a:gd name="T45" fmla="*/ 19 h 32"/>
                  <a:gd name="T46" fmla="*/ 4 w 32"/>
                  <a:gd name="T47" fmla="*/ 22 h 32"/>
                  <a:gd name="T48" fmla="*/ 6 w 32"/>
                  <a:gd name="T49" fmla="*/ 22 h 32"/>
                  <a:gd name="T50" fmla="*/ 8 w 32"/>
                  <a:gd name="T51" fmla="*/ 20 h 32"/>
                  <a:gd name="T52" fmla="*/ 9 w 32"/>
                  <a:gd name="T53" fmla="*/ 22 h 32"/>
                  <a:gd name="T54" fmla="*/ 9 w 32"/>
                  <a:gd name="T55" fmla="*/ 31 h 32"/>
                  <a:gd name="T56" fmla="*/ 10 w 32"/>
                  <a:gd name="T57" fmla="*/ 32 h 32"/>
                  <a:gd name="T58" fmla="*/ 17 w 32"/>
                  <a:gd name="T59" fmla="*/ 32 h 32"/>
                  <a:gd name="T60" fmla="*/ 19 w 32"/>
                  <a:gd name="T61" fmla="*/ 31 h 32"/>
                  <a:gd name="T62" fmla="*/ 17 w 32"/>
                  <a:gd name="T63" fmla="*/ 29 h 32"/>
                  <a:gd name="T64" fmla="*/ 17 w 32"/>
                  <a:gd name="T65" fmla="*/ 27 h 32"/>
                  <a:gd name="T66" fmla="*/ 20 w 32"/>
                  <a:gd name="T67" fmla="*/ 23 h 32"/>
                  <a:gd name="T68" fmla="*/ 20 w 32"/>
                  <a:gd name="T69" fmla="*/ 23 h 32"/>
                  <a:gd name="T70" fmla="*/ 24 w 32"/>
                  <a:gd name="T71" fmla="*/ 27 h 32"/>
                  <a:gd name="T72" fmla="*/ 23 w 32"/>
                  <a:gd name="T73" fmla="*/ 29 h 32"/>
                  <a:gd name="T74" fmla="*/ 22 w 32"/>
                  <a:gd name="T75" fmla="*/ 31 h 32"/>
                  <a:gd name="T76" fmla="*/ 24 w 32"/>
                  <a:gd name="T77" fmla="*/ 32 h 32"/>
                  <a:gd name="T78" fmla="*/ 30 w 32"/>
                  <a:gd name="T79" fmla="*/ 32 h 32"/>
                  <a:gd name="T80" fmla="*/ 32 w 32"/>
                  <a:gd name="T81" fmla="*/ 31 h 32"/>
                  <a:gd name="T82" fmla="*/ 32 w 32"/>
                  <a:gd name="T83" fmla="*/ 22 h 32"/>
                  <a:gd name="T84" fmla="*/ 31 w 32"/>
                  <a:gd name="T85" fmla="*/ 20 h 32"/>
                  <a:gd name="T86" fmla="*/ 29 w 32"/>
                  <a:gd name="T87" fmla="*/ 22 h 32"/>
                  <a:gd name="T88" fmla="*/ 27 w 32"/>
                  <a:gd name="T89" fmla="*/ 22 h 32"/>
                  <a:gd name="T90" fmla="*/ 23 w 32"/>
                  <a:gd name="T91" fmla="*/ 19 h 32"/>
                  <a:gd name="T92" fmla="*/ 27 w 32"/>
                  <a:gd name="T93"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32">
                    <a:moveTo>
                      <a:pt x="27" y="15"/>
                    </a:moveTo>
                    <a:cubicBezTo>
                      <a:pt x="28" y="15"/>
                      <a:pt x="29" y="16"/>
                      <a:pt x="29" y="16"/>
                    </a:cubicBezTo>
                    <a:cubicBezTo>
                      <a:pt x="29" y="16"/>
                      <a:pt x="30" y="17"/>
                      <a:pt x="31" y="17"/>
                    </a:cubicBezTo>
                    <a:cubicBezTo>
                      <a:pt x="31" y="17"/>
                      <a:pt x="32" y="16"/>
                      <a:pt x="32" y="15"/>
                    </a:cubicBezTo>
                    <a:cubicBezTo>
                      <a:pt x="32" y="10"/>
                      <a:pt x="32" y="10"/>
                      <a:pt x="32" y="10"/>
                    </a:cubicBezTo>
                    <a:cubicBezTo>
                      <a:pt x="32" y="9"/>
                      <a:pt x="31" y="9"/>
                      <a:pt x="30" y="9"/>
                    </a:cubicBezTo>
                    <a:cubicBezTo>
                      <a:pt x="24" y="9"/>
                      <a:pt x="24" y="9"/>
                      <a:pt x="24" y="9"/>
                    </a:cubicBezTo>
                    <a:cubicBezTo>
                      <a:pt x="23" y="9"/>
                      <a:pt x="22" y="8"/>
                      <a:pt x="22" y="8"/>
                    </a:cubicBezTo>
                    <a:cubicBezTo>
                      <a:pt x="22" y="8"/>
                      <a:pt x="23" y="6"/>
                      <a:pt x="23" y="6"/>
                    </a:cubicBezTo>
                    <a:cubicBezTo>
                      <a:pt x="23" y="6"/>
                      <a:pt x="24" y="5"/>
                      <a:pt x="24" y="4"/>
                    </a:cubicBezTo>
                    <a:cubicBezTo>
                      <a:pt x="24" y="1"/>
                      <a:pt x="22" y="0"/>
                      <a:pt x="20" y="0"/>
                    </a:cubicBezTo>
                    <a:cubicBezTo>
                      <a:pt x="20" y="0"/>
                      <a:pt x="20" y="0"/>
                      <a:pt x="20" y="0"/>
                    </a:cubicBezTo>
                    <a:cubicBezTo>
                      <a:pt x="18" y="0"/>
                      <a:pt x="17" y="2"/>
                      <a:pt x="17" y="4"/>
                    </a:cubicBezTo>
                    <a:cubicBezTo>
                      <a:pt x="17" y="5"/>
                      <a:pt x="17" y="6"/>
                      <a:pt x="17" y="6"/>
                    </a:cubicBezTo>
                    <a:cubicBezTo>
                      <a:pt x="18" y="6"/>
                      <a:pt x="18" y="7"/>
                      <a:pt x="19" y="7"/>
                    </a:cubicBezTo>
                    <a:cubicBezTo>
                      <a:pt x="19" y="8"/>
                      <a:pt x="18" y="9"/>
                      <a:pt x="17" y="9"/>
                    </a:cubicBezTo>
                    <a:cubicBezTo>
                      <a:pt x="10" y="9"/>
                      <a:pt x="10" y="9"/>
                      <a:pt x="10" y="9"/>
                    </a:cubicBezTo>
                    <a:cubicBezTo>
                      <a:pt x="9" y="9"/>
                      <a:pt x="9" y="9"/>
                      <a:pt x="9" y="10"/>
                    </a:cubicBezTo>
                    <a:cubicBezTo>
                      <a:pt x="9" y="16"/>
                      <a:pt x="9" y="16"/>
                      <a:pt x="9" y="16"/>
                    </a:cubicBezTo>
                    <a:cubicBezTo>
                      <a:pt x="9" y="16"/>
                      <a:pt x="8" y="17"/>
                      <a:pt x="8" y="17"/>
                    </a:cubicBezTo>
                    <a:cubicBezTo>
                      <a:pt x="8" y="17"/>
                      <a:pt x="7" y="16"/>
                      <a:pt x="6" y="16"/>
                    </a:cubicBezTo>
                    <a:cubicBezTo>
                      <a:pt x="6" y="16"/>
                      <a:pt x="5" y="15"/>
                      <a:pt x="4" y="15"/>
                    </a:cubicBezTo>
                    <a:cubicBezTo>
                      <a:pt x="2" y="15"/>
                      <a:pt x="0" y="17"/>
                      <a:pt x="0" y="19"/>
                    </a:cubicBezTo>
                    <a:cubicBezTo>
                      <a:pt x="0" y="21"/>
                      <a:pt x="2" y="22"/>
                      <a:pt x="4" y="22"/>
                    </a:cubicBezTo>
                    <a:cubicBezTo>
                      <a:pt x="5" y="22"/>
                      <a:pt x="6" y="22"/>
                      <a:pt x="6" y="22"/>
                    </a:cubicBezTo>
                    <a:cubicBezTo>
                      <a:pt x="7" y="21"/>
                      <a:pt x="7" y="21"/>
                      <a:pt x="8" y="20"/>
                    </a:cubicBezTo>
                    <a:cubicBezTo>
                      <a:pt x="8" y="20"/>
                      <a:pt x="9" y="21"/>
                      <a:pt x="9" y="22"/>
                    </a:cubicBezTo>
                    <a:cubicBezTo>
                      <a:pt x="9" y="31"/>
                      <a:pt x="9" y="31"/>
                      <a:pt x="9" y="31"/>
                    </a:cubicBezTo>
                    <a:cubicBezTo>
                      <a:pt x="9" y="31"/>
                      <a:pt x="9" y="32"/>
                      <a:pt x="10" y="32"/>
                    </a:cubicBezTo>
                    <a:cubicBezTo>
                      <a:pt x="17" y="32"/>
                      <a:pt x="17" y="32"/>
                      <a:pt x="17" y="32"/>
                    </a:cubicBezTo>
                    <a:cubicBezTo>
                      <a:pt x="18" y="32"/>
                      <a:pt x="18" y="32"/>
                      <a:pt x="19" y="31"/>
                    </a:cubicBezTo>
                    <a:cubicBezTo>
                      <a:pt x="19" y="31"/>
                      <a:pt x="18" y="30"/>
                      <a:pt x="17" y="29"/>
                    </a:cubicBezTo>
                    <a:cubicBezTo>
                      <a:pt x="17" y="29"/>
                      <a:pt x="17" y="28"/>
                      <a:pt x="17" y="27"/>
                    </a:cubicBezTo>
                    <a:cubicBezTo>
                      <a:pt x="17" y="25"/>
                      <a:pt x="18" y="23"/>
                      <a:pt x="20" y="23"/>
                    </a:cubicBezTo>
                    <a:cubicBezTo>
                      <a:pt x="20" y="23"/>
                      <a:pt x="20" y="23"/>
                      <a:pt x="20" y="23"/>
                    </a:cubicBezTo>
                    <a:cubicBezTo>
                      <a:pt x="22" y="23"/>
                      <a:pt x="24" y="25"/>
                      <a:pt x="24" y="27"/>
                    </a:cubicBezTo>
                    <a:cubicBezTo>
                      <a:pt x="24" y="28"/>
                      <a:pt x="23" y="29"/>
                      <a:pt x="23" y="29"/>
                    </a:cubicBezTo>
                    <a:cubicBezTo>
                      <a:pt x="23" y="30"/>
                      <a:pt x="22" y="30"/>
                      <a:pt x="22" y="31"/>
                    </a:cubicBezTo>
                    <a:cubicBezTo>
                      <a:pt x="22" y="31"/>
                      <a:pt x="23" y="32"/>
                      <a:pt x="24" y="32"/>
                    </a:cubicBezTo>
                    <a:cubicBezTo>
                      <a:pt x="30" y="32"/>
                      <a:pt x="30" y="32"/>
                      <a:pt x="30" y="32"/>
                    </a:cubicBezTo>
                    <a:cubicBezTo>
                      <a:pt x="31" y="32"/>
                      <a:pt x="32" y="31"/>
                      <a:pt x="32" y="31"/>
                    </a:cubicBezTo>
                    <a:cubicBezTo>
                      <a:pt x="32" y="22"/>
                      <a:pt x="32" y="22"/>
                      <a:pt x="32" y="22"/>
                    </a:cubicBezTo>
                    <a:cubicBezTo>
                      <a:pt x="32" y="21"/>
                      <a:pt x="32" y="21"/>
                      <a:pt x="31" y="20"/>
                    </a:cubicBezTo>
                    <a:cubicBezTo>
                      <a:pt x="31" y="20"/>
                      <a:pt x="29" y="21"/>
                      <a:pt x="29" y="22"/>
                    </a:cubicBezTo>
                    <a:cubicBezTo>
                      <a:pt x="29" y="22"/>
                      <a:pt x="28" y="22"/>
                      <a:pt x="27" y="22"/>
                    </a:cubicBezTo>
                    <a:cubicBezTo>
                      <a:pt x="25" y="22"/>
                      <a:pt x="23" y="21"/>
                      <a:pt x="23" y="19"/>
                    </a:cubicBezTo>
                    <a:cubicBezTo>
                      <a:pt x="23" y="17"/>
                      <a:pt x="25" y="15"/>
                      <a:pt x="27" y="15"/>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latin typeface="+mj-lt"/>
                </a:endParaRPr>
              </a:p>
            </p:txBody>
          </p:sp>
          <p:sp>
            <p:nvSpPr>
              <p:cNvPr id="34" name="Freeform 91">
                <a:extLst>
                  <a:ext uri="{FF2B5EF4-FFF2-40B4-BE49-F238E27FC236}">
                    <a16:creationId xmlns:a16="http://schemas.microsoft.com/office/drawing/2014/main" id="{19B959ED-3732-47EA-B647-AE83F6C75A96}"/>
                  </a:ext>
                </a:extLst>
              </p:cNvPr>
              <p:cNvSpPr>
                <a:spLocks/>
              </p:cNvSpPr>
              <p:nvPr/>
            </p:nvSpPr>
            <p:spPr bwMode="auto">
              <a:xfrm rot="20004553">
                <a:off x="9933145" y="5633251"/>
                <a:ext cx="233559" cy="236672"/>
              </a:xfrm>
              <a:custGeom>
                <a:avLst/>
                <a:gdLst>
                  <a:gd name="T0" fmla="*/ 26 w 32"/>
                  <a:gd name="T1" fmla="*/ 15 h 32"/>
                  <a:gd name="T2" fmla="*/ 28 w 32"/>
                  <a:gd name="T3" fmla="*/ 16 h 32"/>
                  <a:gd name="T4" fmla="*/ 30 w 32"/>
                  <a:gd name="T5" fmla="*/ 17 h 32"/>
                  <a:gd name="T6" fmla="*/ 32 w 32"/>
                  <a:gd name="T7" fmla="*/ 15 h 32"/>
                  <a:gd name="T8" fmla="*/ 32 w 32"/>
                  <a:gd name="T9" fmla="*/ 10 h 32"/>
                  <a:gd name="T10" fmla="*/ 30 w 32"/>
                  <a:gd name="T11" fmla="*/ 9 h 32"/>
                  <a:gd name="T12" fmla="*/ 23 w 32"/>
                  <a:gd name="T13" fmla="*/ 9 h 32"/>
                  <a:gd name="T14" fmla="*/ 22 w 32"/>
                  <a:gd name="T15" fmla="*/ 8 h 32"/>
                  <a:gd name="T16" fmla="*/ 23 w 32"/>
                  <a:gd name="T17" fmla="*/ 6 h 32"/>
                  <a:gd name="T18" fmla="*/ 24 w 32"/>
                  <a:gd name="T19" fmla="*/ 4 h 32"/>
                  <a:gd name="T20" fmla="*/ 20 w 32"/>
                  <a:gd name="T21" fmla="*/ 0 h 32"/>
                  <a:gd name="T22" fmla="*/ 20 w 32"/>
                  <a:gd name="T23" fmla="*/ 0 h 32"/>
                  <a:gd name="T24" fmla="*/ 16 w 32"/>
                  <a:gd name="T25" fmla="*/ 4 h 32"/>
                  <a:gd name="T26" fmla="*/ 17 w 32"/>
                  <a:gd name="T27" fmla="*/ 6 h 32"/>
                  <a:gd name="T28" fmla="*/ 18 w 32"/>
                  <a:gd name="T29" fmla="*/ 7 h 32"/>
                  <a:gd name="T30" fmla="*/ 17 w 32"/>
                  <a:gd name="T31" fmla="*/ 9 h 32"/>
                  <a:gd name="T32" fmla="*/ 10 w 32"/>
                  <a:gd name="T33" fmla="*/ 9 h 32"/>
                  <a:gd name="T34" fmla="*/ 8 w 32"/>
                  <a:gd name="T35" fmla="*/ 10 h 32"/>
                  <a:gd name="T36" fmla="*/ 8 w 32"/>
                  <a:gd name="T37" fmla="*/ 16 h 32"/>
                  <a:gd name="T38" fmla="*/ 8 w 32"/>
                  <a:gd name="T39" fmla="*/ 17 h 32"/>
                  <a:gd name="T40" fmla="*/ 6 w 32"/>
                  <a:gd name="T41" fmla="*/ 16 h 32"/>
                  <a:gd name="T42" fmla="*/ 3 w 32"/>
                  <a:gd name="T43" fmla="*/ 15 h 32"/>
                  <a:gd name="T44" fmla="*/ 0 w 32"/>
                  <a:gd name="T45" fmla="*/ 19 h 32"/>
                  <a:gd name="T46" fmla="*/ 3 w 32"/>
                  <a:gd name="T47" fmla="*/ 22 h 32"/>
                  <a:gd name="T48" fmla="*/ 6 w 32"/>
                  <a:gd name="T49" fmla="*/ 22 h 32"/>
                  <a:gd name="T50" fmla="*/ 7 w 32"/>
                  <a:gd name="T51" fmla="*/ 20 h 32"/>
                  <a:gd name="T52" fmla="*/ 8 w 32"/>
                  <a:gd name="T53" fmla="*/ 22 h 32"/>
                  <a:gd name="T54" fmla="*/ 8 w 32"/>
                  <a:gd name="T55" fmla="*/ 31 h 32"/>
                  <a:gd name="T56" fmla="*/ 10 w 32"/>
                  <a:gd name="T57" fmla="*/ 32 h 32"/>
                  <a:gd name="T58" fmla="*/ 17 w 32"/>
                  <a:gd name="T59" fmla="*/ 32 h 32"/>
                  <a:gd name="T60" fmla="*/ 18 w 32"/>
                  <a:gd name="T61" fmla="*/ 31 h 32"/>
                  <a:gd name="T62" fmla="*/ 17 w 32"/>
                  <a:gd name="T63" fmla="*/ 29 h 32"/>
                  <a:gd name="T64" fmla="*/ 16 w 32"/>
                  <a:gd name="T65" fmla="*/ 27 h 32"/>
                  <a:gd name="T66" fmla="*/ 20 w 32"/>
                  <a:gd name="T67" fmla="*/ 23 h 32"/>
                  <a:gd name="T68" fmla="*/ 20 w 32"/>
                  <a:gd name="T69" fmla="*/ 23 h 32"/>
                  <a:gd name="T70" fmla="*/ 24 w 32"/>
                  <a:gd name="T71" fmla="*/ 27 h 32"/>
                  <a:gd name="T72" fmla="*/ 23 w 32"/>
                  <a:gd name="T73" fmla="*/ 29 h 32"/>
                  <a:gd name="T74" fmla="*/ 22 w 32"/>
                  <a:gd name="T75" fmla="*/ 31 h 32"/>
                  <a:gd name="T76" fmla="*/ 23 w 32"/>
                  <a:gd name="T77" fmla="*/ 32 h 32"/>
                  <a:gd name="T78" fmla="*/ 30 w 32"/>
                  <a:gd name="T79" fmla="*/ 32 h 32"/>
                  <a:gd name="T80" fmla="*/ 32 w 32"/>
                  <a:gd name="T81" fmla="*/ 31 h 32"/>
                  <a:gd name="T82" fmla="*/ 32 w 32"/>
                  <a:gd name="T83" fmla="*/ 22 h 32"/>
                  <a:gd name="T84" fmla="*/ 31 w 32"/>
                  <a:gd name="T85" fmla="*/ 20 h 32"/>
                  <a:gd name="T86" fmla="*/ 28 w 32"/>
                  <a:gd name="T87" fmla="*/ 22 h 32"/>
                  <a:gd name="T88" fmla="*/ 26 w 32"/>
                  <a:gd name="T89" fmla="*/ 22 h 32"/>
                  <a:gd name="T90" fmla="*/ 23 w 32"/>
                  <a:gd name="T91" fmla="*/ 19 h 32"/>
                  <a:gd name="T92" fmla="*/ 26 w 32"/>
                  <a:gd name="T93"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32">
                    <a:moveTo>
                      <a:pt x="26" y="15"/>
                    </a:moveTo>
                    <a:cubicBezTo>
                      <a:pt x="28" y="15"/>
                      <a:pt x="28" y="16"/>
                      <a:pt x="28" y="16"/>
                    </a:cubicBezTo>
                    <a:cubicBezTo>
                      <a:pt x="29" y="16"/>
                      <a:pt x="30" y="17"/>
                      <a:pt x="30" y="17"/>
                    </a:cubicBezTo>
                    <a:cubicBezTo>
                      <a:pt x="31" y="17"/>
                      <a:pt x="32" y="16"/>
                      <a:pt x="32" y="15"/>
                    </a:cubicBezTo>
                    <a:cubicBezTo>
                      <a:pt x="32" y="10"/>
                      <a:pt x="32" y="10"/>
                      <a:pt x="32" y="10"/>
                    </a:cubicBezTo>
                    <a:cubicBezTo>
                      <a:pt x="32" y="9"/>
                      <a:pt x="31" y="9"/>
                      <a:pt x="30" y="9"/>
                    </a:cubicBezTo>
                    <a:cubicBezTo>
                      <a:pt x="23" y="9"/>
                      <a:pt x="23" y="9"/>
                      <a:pt x="23" y="9"/>
                    </a:cubicBezTo>
                    <a:cubicBezTo>
                      <a:pt x="23" y="9"/>
                      <a:pt x="22" y="8"/>
                      <a:pt x="22" y="8"/>
                    </a:cubicBezTo>
                    <a:cubicBezTo>
                      <a:pt x="21" y="8"/>
                      <a:pt x="22" y="6"/>
                      <a:pt x="23" y="6"/>
                    </a:cubicBezTo>
                    <a:cubicBezTo>
                      <a:pt x="23" y="6"/>
                      <a:pt x="24" y="5"/>
                      <a:pt x="24" y="4"/>
                    </a:cubicBezTo>
                    <a:cubicBezTo>
                      <a:pt x="24" y="1"/>
                      <a:pt x="22" y="0"/>
                      <a:pt x="20" y="0"/>
                    </a:cubicBezTo>
                    <a:cubicBezTo>
                      <a:pt x="20" y="0"/>
                      <a:pt x="20" y="0"/>
                      <a:pt x="20" y="0"/>
                    </a:cubicBezTo>
                    <a:cubicBezTo>
                      <a:pt x="18" y="0"/>
                      <a:pt x="16" y="1"/>
                      <a:pt x="16" y="4"/>
                    </a:cubicBezTo>
                    <a:cubicBezTo>
                      <a:pt x="16" y="5"/>
                      <a:pt x="17" y="6"/>
                      <a:pt x="17" y="6"/>
                    </a:cubicBezTo>
                    <a:cubicBezTo>
                      <a:pt x="18" y="6"/>
                      <a:pt x="18" y="7"/>
                      <a:pt x="18" y="7"/>
                    </a:cubicBezTo>
                    <a:cubicBezTo>
                      <a:pt x="18" y="8"/>
                      <a:pt x="17" y="9"/>
                      <a:pt x="17" y="9"/>
                    </a:cubicBezTo>
                    <a:cubicBezTo>
                      <a:pt x="10" y="9"/>
                      <a:pt x="10" y="9"/>
                      <a:pt x="10" y="9"/>
                    </a:cubicBezTo>
                    <a:cubicBezTo>
                      <a:pt x="9" y="9"/>
                      <a:pt x="8" y="9"/>
                      <a:pt x="8" y="10"/>
                    </a:cubicBezTo>
                    <a:cubicBezTo>
                      <a:pt x="8" y="16"/>
                      <a:pt x="8" y="16"/>
                      <a:pt x="8" y="16"/>
                    </a:cubicBezTo>
                    <a:cubicBezTo>
                      <a:pt x="8" y="16"/>
                      <a:pt x="8" y="17"/>
                      <a:pt x="8" y="17"/>
                    </a:cubicBezTo>
                    <a:cubicBezTo>
                      <a:pt x="7" y="17"/>
                      <a:pt x="6" y="16"/>
                      <a:pt x="6" y="16"/>
                    </a:cubicBezTo>
                    <a:cubicBezTo>
                      <a:pt x="6" y="16"/>
                      <a:pt x="5" y="15"/>
                      <a:pt x="3" y="15"/>
                    </a:cubicBezTo>
                    <a:cubicBezTo>
                      <a:pt x="1" y="15"/>
                      <a:pt x="0" y="17"/>
                      <a:pt x="0" y="19"/>
                    </a:cubicBezTo>
                    <a:cubicBezTo>
                      <a:pt x="0" y="21"/>
                      <a:pt x="1" y="22"/>
                      <a:pt x="3" y="22"/>
                    </a:cubicBezTo>
                    <a:cubicBezTo>
                      <a:pt x="5" y="22"/>
                      <a:pt x="6" y="22"/>
                      <a:pt x="6" y="22"/>
                    </a:cubicBezTo>
                    <a:cubicBezTo>
                      <a:pt x="6" y="21"/>
                      <a:pt x="7" y="21"/>
                      <a:pt x="7" y="20"/>
                    </a:cubicBezTo>
                    <a:cubicBezTo>
                      <a:pt x="7" y="20"/>
                      <a:pt x="8" y="21"/>
                      <a:pt x="8" y="22"/>
                    </a:cubicBezTo>
                    <a:cubicBezTo>
                      <a:pt x="8" y="31"/>
                      <a:pt x="8" y="31"/>
                      <a:pt x="8" y="31"/>
                    </a:cubicBezTo>
                    <a:cubicBezTo>
                      <a:pt x="8" y="31"/>
                      <a:pt x="9" y="32"/>
                      <a:pt x="10" y="32"/>
                    </a:cubicBezTo>
                    <a:cubicBezTo>
                      <a:pt x="17" y="32"/>
                      <a:pt x="17" y="32"/>
                      <a:pt x="17" y="32"/>
                    </a:cubicBezTo>
                    <a:cubicBezTo>
                      <a:pt x="17" y="32"/>
                      <a:pt x="18" y="32"/>
                      <a:pt x="18" y="31"/>
                    </a:cubicBezTo>
                    <a:cubicBezTo>
                      <a:pt x="18" y="31"/>
                      <a:pt x="18" y="30"/>
                      <a:pt x="17" y="29"/>
                    </a:cubicBezTo>
                    <a:cubicBezTo>
                      <a:pt x="17" y="29"/>
                      <a:pt x="16" y="28"/>
                      <a:pt x="16" y="27"/>
                    </a:cubicBezTo>
                    <a:cubicBezTo>
                      <a:pt x="16" y="25"/>
                      <a:pt x="18" y="23"/>
                      <a:pt x="20" y="23"/>
                    </a:cubicBezTo>
                    <a:cubicBezTo>
                      <a:pt x="20" y="23"/>
                      <a:pt x="20" y="23"/>
                      <a:pt x="20" y="23"/>
                    </a:cubicBezTo>
                    <a:cubicBezTo>
                      <a:pt x="22" y="23"/>
                      <a:pt x="24" y="25"/>
                      <a:pt x="24" y="27"/>
                    </a:cubicBezTo>
                    <a:cubicBezTo>
                      <a:pt x="24" y="28"/>
                      <a:pt x="23" y="29"/>
                      <a:pt x="23" y="29"/>
                    </a:cubicBezTo>
                    <a:cubicBezTo>
                      <a:pt x="22" y="30"/>
                      <a:pt x="22" y="30"/>
                      <a:pt x="22" y="31"/>
                    </a:cubicBezTo>
                    <a:cubicBezTo>
                      <a:pt x="21" y="31"/>
                      <a:pt x="23" y="32"/>
                      <a:pt x="23" y="32"/>
                    </a:cubicBezTo>
                    <a:cubicBezTo>
                      <a:pt x="30" y="32"/>
                      <a:pt x="30" y="32"/>
                      <a:pt x="30" y="32"/>
                    </a:cubicBezTo>
                    <a:cubicBezTo>
                      <a:pt x="31" y="32"/>
                      <a:pt x="32" y="31"/>
                      <a:pt x="32" y="31"/>
                    </a:cubicBezTo>
                    <a:cubicBezTo>
                      <a:pt x="32" y="22"/>
                      <a:pt x="32" y="22"/>
                      <a:pt x="32" y="22"/>
                    </a:cubicBezTo>
                    <a:cubicBezTo>
                      <a:pt x="32" y="21"/>
                      <a:pt x="31" y="21"/>
                      <a:pt x="31" y="20"/>
                    </a:cubicBezTo>
                    <a:cubicBezTo>
                      <a:pt x="30" y="20"/>
                      <a:pt x="29" y="21"/>
                      <a:pt x="28" y="22"/>
                    </a:cubicBezTo>
                    <a:cubicBezTo>
                      <a:pt x="28" y="22"/>
                      <a:pt x="28" y="22"/>
                      <a:pt x="26" y="22"/>
                    </a:cubicBezTo>
                    <a:cubicBezTo>
                      <a:pt x="24" y="22"/>
                      <a:pt x="23" y="21"/>
                      <a:pt x="23" y="19"/>
                    </a:cubicBezTo>
                    <a:cubicBezTo>
                      <a:pt x="23" y="17"/>
                      <a:pt x="24" y="15"/>
                      <a:pt x="26" y="15"/>
                    </a:cubicBezTo>
                    <a:close/>
                  </a:path>
                </a:pathLst>
              </a:custGeom>
              <a:solidFill>
                <a:srgbClr val="EA6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latin typeface="+mj-lt"/>
                </a:endParaRPr>
              </a:p>
            </p:txBody>
          </p:sp>
        </p:grpSp>
        <p:grpSp>
          <p:nvGrpSpPr>
            <p:cNvPr id="35" name="Groupe 387">
              <a:extLst>
                <a:ext uri="{FF2B5EF4-FFF2-40B4-BE49-F238E27FC236}">
                  <a16:creationId xmlns:a16="http://schemas.microsoft.com/office/drawing/2014/main" id="{C990CB7F-41CB-4C34-93C4-B7019439E390}"/>
                </a:ext>
              </a:extLst>
            </p:cNvPr>
            <p:cNvGrpSpPr/>
            <p:nvPr/>
          </p:nvGrpSpPr>
          <p:grpSpPr>
            <a:xfrm>
              <a:off x="2428957" y="5298299"/>
              <a:ext cx="234951" cy="366184"/>
              <a:chOff x="9078913" y="4414838"/>
              <a:chExt cx="352426" cy="549276"/>
            </a:xfrm>
          </p:grpSpPr>
          <p:sp>
            <p:nvSpPr>
              <p:cNvPr id="36" name="Freeform 272">
                <a:extLst>
                  <a:ext uri="{FF2B5EF4-FFF2-40B4-BE49-F238E27FC236}">
                    <a16:creationId xmlns:a16="http://schemas.microsoft.com/office/drawing/2014/main" id="{7B9E7CBC-9D99-4E83-B2BB-5770564C8ED4}"/>
                  </a:ext>
                </a:extLst>
              </p:cNvPr>
              <p:cNvSpPr>
                <a:spLocks/>
              </p:cNvSpPr>
              <p:nvPr/>
            </p:nvSpPr>
            <p:spPr bwMode="auto">
              <a:xfrm>
                <a:off x="9228138" y="4949826"/>
                <a:ext cx="50800" cy="14288"/>
              </a:xfrm>
              <a:custGeom>
                <a:avLst/>
                <a:gdLst>
                  <a:gd name="T0" fmla="*/ 0 w 15"/>
                  <a:gd name="T1" fmla="*/ 0 h 4"/>
                  <a:gd name="T2" fmla="*/ 0 w 15"/>
                  <a:gd name="T3" fmla="*/ 2 h 4"/>
                  <a:gd name="T4" fmla="*/ 3 w 15"/>
                  <a:gd name="T5" fmla="*/ 4 h 4"/>
                  <a:gd name="T6" fmla="*/ 13 w 15"/>
                  <a:gd name="T7" fmla="*/ 4 h 4"/>
                  <a:gd name="T8" fmla="*/ 15 w 15"/>
                  <a:gd name="T9" fmla="*/ 2 h 4"/>
                  <a:gd name="T10" fmla="*/ 15 w 15"/>
                  <a:gd name="T11" fmla="*/ 0 h 4"/>
                  <a:gd name="T12" fmla="*/ 0 w 15"/>
                  <a:gd name="T13" fmla="*/ 0 h 4"/>
                  <a:gd name="T14" fmla="*/ 0 w 1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4">
                    <a:moveTo>
                      <a:pt x="0" y="0"/>
                    </a:moveTo>
                    <a:cubicBezTo>
                      <a:pt x="0" y="2"/>
                      <a:pt x="0" y="2"/>
                      <a:pt x="0" y="2"/>
                    </a:cubicBezTo>
                    <a:cubicBezTo>
                      <a:pt x="0" y="3"/>
                      <a:pt x="1" y="4"/>
                      <a:pt x="3" y="4"/>
                    </a:cubicBezTo>
                    <a:cubicBezTo>
                      <a:pt x="13" y="4"/>
                      <a:pt x="13" y="4"/>
                      <a:pt x="13" y="4"/>
                    </a:cubicBezTo>
                    <a:cubicBezTo>
                      <a:pt x="14" y="4"/>
                      <a:pt x="15" y="3"/>
                      <a:pt x="15" y="2"/>
                    </a:cubicBezTo>
                    <a:cubicBezTo>
                      <a:pt x="15" y="0"/>
                      <a:pt x="15" y="0"/>
                      <a:pt x="15" y="0"/>
                    </a:cubicBezTo>
                    <a:cubicBezTo>
                      <a:pt x="0" y="0"/>
                      <a:pt x="0" y="0"/>
                      <a:pt x="0" y="0"/>
                    </a:cubicBezTo>
                    <a:cubicBezTo>
                      <a:pt x="0" y="0"/>
                      <a:pt x="0" y="0"/>
                      <a:pt x="0" y="0"/>
                    </a:cubicBez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73">
                <a:extLst>
                  <a:ext uri="{FF2B5EF4-FFF2-40B4-BE49-F238E27FC236}">
                    <a16:creationId xmlns:a16="http://schemas.microsoft.com/office/drawing/2014/main" id="{D65B61D4-983A-4F57-8CB6-0E1DAAD40358}"/>
                  </a:ext>
                </a:extLst>
              </p:cNvPr>
              <p:cNvSpPr>
                <a:spLocks/>
              </p:cNvSpPr>
              <p:nvPr/>
            </p:nvSpPr>
            <p:spPr bwMode="auto">
              <a:xfrm>
                <a:off x="9197976" y="4875213"/>
                <a:ext cx="114300" cy="20638"/>
              </a:xfrm>
              <a:custGeom>
                <a:avLst/>
                <a:gdLst>
                  <a:gd name="T0" fmla="*/ 72 w 72"/>
                  <a:gd name="T1" fmla="*/ 0 h 13"/>
                  <a:gd name="T2" fmla="*/ 72 w 72"/>
                  <a:gd name="T3" fmla="*/ 13 h 13"/>
                  <a:gd name="T4" fmla="*/ 0 w 72"/>
                  <a:gd name="T5" fmla="*/ 7 h 13"/>
                  <a:gd name="T6" fmla="*/ 0 w 72"/>
                  <a:gd name="T7" fmla="*/ 0 h 13"/>
                  <a:gd name="T8" fmla="*/ 72 w 72"/>
                  <a:gd name="T9" fmla="*/ 0 h 13"/>
                  <a:gd name="T10" fmla="*/ 72 w 72"/>
                  <a:gd name="T11" fmla="*/ 0 h 13"/>
                  <a:gd name="T12" fmla="*/ 72 w 7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72" h="13">
                    <a:moveTo>
                      <a:pt x="72" y="0"/>
                    </a:moveTo>
                    <a:lnTo>
                      <a:pt x="72" y="13"/>
                    </a:lnTo>
                    <a:lnTo>
                      <a:pt x="0" y="7"/>
                    </a:lnTo>
                    <a:lnTo>
                      <a:pt x="0" y="0"/>
                    </a:lnTo>
                    <a:lnTo>
                      <a:pt x="72" y="0"/>
                    </a:lnTo>
                    <a:lnTo>
                      <a:pt x="72" y="0"/>
                    </a:lnTo>
                    <a:lnTo>
                      <a:pt x="72" y="0"/>
                    </a:ln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74">
                <a:extLst>
                  <a:ext uri="{FF2B5EF4-FFF2-40B4-BE49-F238E27FC236}">
                    <a16:creationId xmlns:a16="http://schemas.microsoft.com/office/drawing/2014/main" id="{E0107AC1-3637-43BF-90CF-37C56CE131B3}"/>
                  </a:ext>
                </a:extLst>
              </p:cNvPr>
              <p:cNvSpPr>
                <a:spLocks/>
              </p:cNvSpPr>
              <p:nvPr/>
            </p:nvSpPr>
            <p:spPr bwMode="auto">
              <a:xfrm>
                <a:off x="9197976" y="4895851"/>
                <a:ext cx="114300" cy="26988"/>
              </a:xfrm>
              <a:custGeom>
                <a:avLst/>
                <a:gdLst>
                  <a:gd name="T0" fmla="*/ 72 w 72"/>
                  <a:gd name="T1" fmla="*/ 6 h 17"/>
                  <a:gd name="T2" fmla="*/ 72 w 72"/>
                  <a:gd name="T3" fmla="*/ 17 h 17"/>
                  <a:gd name="T4" fmla="*/ 0 w 72"/>
                  <a:gd name="T5" fmla="*/ 11 h 17"/>
                  <a:gd name="T6" fmla="*/ 0 w 72"/>
                  <a:gd name="T7" fmla="*/ 0 h 17"/>
                  <a:gd name="T8" fmla="*/ 72 w 72"/>
                  <a:gd name="T9" fmla="*/ 6 h 17"/>
                  <a:gd name="T10" fmla="*/ 72 w 72"/>
                  <a:gd name="T11" fmla="*/ 6 h 17"/>
                  <a:gd name="T12" fmla="*/ 72 w 72"/>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72" h="17">
                    <a:moveTo>
                      <a:pt x="72" y="6"/>
                    </a:moveTo>
                    <a:lnTo>
                      <a:pt x="72" y="17"/>
                    </a:lnTo>
                    <a:lnTo>
                      <a:pt x="0" y="11"/>
                    </a:lnTo>
                    <a:lnTo>
                      <a:pt x="0" y="0"/>
                    </a:lnTo>
                    <a:lnTo>
                      <a:pt x="72" y="6"/>
                    </a:lnTo>
                    <a:lnTo>
                      <a:pt x="72" y="6"/>
                    </a:lnTo>
                    <a:lnTo>
                      <a:pt x="72" y="6"/>
                    </a:ln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75">
                <a:extLst>
                  <a:ext uri="{FF2B5EF4-FFF2-40B4-BE49-F238E27FC236}">
                    <a16:creationId xmlns:a16="http://schemas.microsoft.com/office/drawing/2014/main" id="{CC152D33-5627-47BD-A5E3-5570AB82FF8D}"/>
                  </a:ext>
                </a:extLst>
              </p:cNvPr>
              <p:cNvSpPr>
                <a:spLocks/>
              </p:cNvSpPr>
              <p:nvPr/>
            </p:nvSpPr>
            <p:spPr bwMode="auto">
              <a:xfrm>
                <a:off x="9197976" y="4922838"/>
                <a:ext cx="114300" cy="17463"/>
              </a:xfrm>
              <a:custGeom>
                <a:avLst/>
                <a:gdLst>
                  <a:gd name="T0" fmla="*/ 0 w 34"/>
                  <a:gd name="T1" fmla="*/ 0 h 5"/>
                  <a:gd name="T2" fmla="*/ 34 w 34"/>
                  <a:gd name="T3" fmla="*/ 2 h 5"/>
                  <a:gd name="T4" fmla="*/ 34 w 34"/>
                  <a:gd name="T5" fmla="*/ 3 h 5"/>
                  <a:gd name="T6" fmla="*/ 31 w 34"/>
                  <a:gd name="T7" fmla="*/ 5 h 5"/>
                  <a:gd name="T8" fmla="*/ 3 w 34"/>
                  <a:gd name="T9" fmla="*/ 5 h 5"/>
                  <a:gd name="T10" fmla="*/ 0 w 34"/>
                  <a:gd name="T11" fmla="*/ 3 h 5"/>
                  <a:gd name="T12" fmla="*/ 0 w 34"/>
                  <a:gd name="T13" fmla="*/ 0 h 5"/>
                  <a:gd name="T14" fmla="*/ 0 w 3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
                    <a:moveTo>
                      <a:pt x="0" y="0"/>
                    </a:moveTo>
                    <a:cubicBezTo>
                      <a:pt x="34" y="2"/>
                      <a:pt x="34" y="2"/>
                      <a:pt x="34" y="2"/>
                    </a:cubicBezTo>
                    <a:cubicBezTo>
                      <a:pt x="34" y="3"/>
                      <a:pt x="34" y="3"/>
                      <a:pt x="34" y="3"/>
                    </a:cubicBezTo>
                    <a:cubicBezTo>
                      <a:pt x="34" y="4"/>
                      <a:pt x="33" y="5"/>
                      <a:pt x="31" y="5"/>
                    </a:cubicBezTo>
                    <a:cubicBezTo>
                      <a:pt x="3" y="5"/>
                      <a:pt x="3" y="5"/>
                      <a:pt x="3" y="5"/>
                    </a:cubicBezTo>
                    <a:cubicBezTo>
                      <a:pt x="1" y="5"/>
                      <a:pt x="0" y="4"/>
                      <a:pt x="0" y="3"/>
                    </a:cubicBezTo>
                    <a:cubicBezTo>
                      <a:pt x="0" y="0"/>
                      <a:pt x="0" y="0"/>
                      <a:pt x="0" y="0"/>
                    </a:cubicBezTo>
                    <a:cubicBezTo>
                      <a:pt x="0" y="0"/>
                      <a:pt x="0" y="0"/>
                      <a:pt x="0" y="0"/>
                    </a:cubicBez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6">
                <a:extLst>
                  <a:ext uri="{FF2B5EF4-FFF2-40B4-BE49-F238E27FC236}">
                    <a16:creationId xmlns:a16="http://schemas.microsoft.com/office/drawing/2014/main" id="{E67353CC-11F0-45D4-990A-33F5CA2ED870}"/>
                  </a:ext>
                </a:extLst>
              </p:cNvPr>
              <p:cNvSpPr>
                <a:spLocks/>
              </p:cNvSpPr>
              <p:nvPr/>
            </p:nvSpPr>
            <p:spPr bwMode="auto">
              <a:xfrm>
                <a:off x="9188451" y="4414838"/>
                <a:ext cx="242888" cy="450850"/>
              </a:xfrm>
              <a:custGeom>
                <a:avLst/>
                <a:gdLst>
                  <a:gd name="T0" fmla="*/ 70 w 72"/>
                  <a:gd name="T1" fmla="*/ 54 h 133"/>
                  <a:gd name="T2" fmla="*/ 67 w 72"/>
                  <a:gd name="T3" fmla="*/ 65 h 133"/>
                  <a:gd name="T4" fmla="*/ 64 w 72"/>
                  <a:gd name="T5" fmla="*/ 73 h 133"/>
                  <a:gd name="T6" fmla="*/ 55 w 72"/>
                  <a:gd name="T7" fmla="*/ 89 h 133"/>
                  <a:gd name="T8" fmla="*/ 45 w 72"/>
                  <a:gd name="T9" fmla="*/ 108 h 133"/>
                  <a:gd name="T10" fmla="*/ 42 w 72"/>
                  <a:gd name="T11" fmla="*/ 125 h 133"/>
                  <a:gd name="T12" fmla="*/ 42 w 72"/>
                  <a:gd name="T13" fmla="*/ 125 h 133"/>
                  <a:gd name="T14" fmla="*/ 37 w 72"/>
                  <a:gd name="T15" fmla="*/ 133 h 133"/>
                  <a:gd name="T16" fmla="*/ 22 w 72"/>
                  <a:gd name="T17" fmla="*/ 133 h 133"/>
                  <a:gd name="T18" fmla="*/ 22 w 72"/>
                  <a:gd name="T19" fmla="*/ 110 h 133"/>
                  <a:gd name="T20" fmla="*/ 22 w 72"/>
                  <a:gd name="T21" fmla="*/ 110 h 133"/>
                  <a:gd name="T22" fmla="*/ 17 w 72"/>
                  <a:gd name="T23" fmla="*/ 104 h 133"/>
                  <a:gd name="T24" fmla="*/ 17 w 72"/>
                  <a:gd name="T25" fmla="*/ 104 h 133"/>
                  <a:gd name="T26" fmla="*/ 16 w 72"/>
                  <a:gd name="T27" fmla="*/ 104 h 133"/>
                  <a:gd name="T28" fmla="*/ 16 w 72"/>
                  <a:gd name="T29" fmla="*/ 104 h 133"/>
                  <a:gd name="T30" fmla="*/ 13 w 72"/>
                  <a:gd name="T31" fmla="*/ 106 h 133"/>
                  <a:gd name="T32" fmla="*/ 8 w 72"/>
                  <a:gd name="T33" fmla="*/ 108 h 133"/>
                  <a:gd name="T34" fmla="*/ 0 w 72"/>
                  <a:gd name="T35" fmla="*/ 100 h 133"/>
                  <a:gd name="T36" fmla="*/ 8 w 72"/>
                  <a:gd name="T37" fmla="*/ 92 h 133"/>
                  <a:gd name="T38" fmla="*/ 13 w 72"/>
                  <a:gd name="T39" fmla="*/ 94 h 133"/>
                  <a:gd name="T40" fmla="*/ 13 w 72"/>
                  <a:gd name="T41" fmla="*/ 94 h 133"/>
                  <a:gd name="T42" fmla="*/ 16 w 72"/>
                  <a:gd name="T43" fmla="*/ 96 h 133"/>
                  <a:gd name="T44" fmla="*/ 16 w 72"/>
                  <a:gd name="T45" fmla="*/ 96 h 133"/>
                  <a:gd name="T46" fmla="*/ 16 w 72"/>
                  <a:gd name="T47" fmla="*/ 96 h 133"/>
                  <a:gd name="T48" fmla="*/ 17 w 72"/>
                  <a:gd name="T49" fmla="*/ 96 h 133"/>
                  <a:gd name="T50" fmla="*/ 22 w 72"/>
                  <a:gd name="T51" fmla="*/ 90 h 133"/>
                  <a:gd name="T52" fmla="*/ 22 w 72"/>
                  <a:gd name="T53" fmla="*/ 90 h 133"/>
                  <a:gd name="T54" fmla="*/ 22 w 72"/>
                  <a:gd name="T55" fmla="*/ 43 h 133"/>
                  <a:gd name="T56" fmla="*/ 24 w 72"/>
                  <a:gd name="T57" fmla="*/ 39 h 133"/>
                  <a:gd name="T58" fmla="*/ 24 w 72"/>
                  <a:gd name="T59" fmla="*/ 39 h 133"/>
                  <a:gd name="T60" fmla="*/ 26 w 72"/>
                  <a:gd name="T61" fmla="*/ 41 h 133"/>
                  <a:gd name="T62" fmla="*/ 26 w 72"/>
                  <a:gd name="T63" fmla="*/ 41 h 133"/>
                  <a:gd name="T64" fmla="*/ 26 w 72"/>
                  <a:gd name="T65" fmla="*/ 41 h 133"/>
                  <a:gd name="T66" fmla="*/ 27 w 72"/>
                  <a:gd name="T67" fmla="*/ 41 h 133"/>
                  <a:gd name="T68" fmla="*/ 34 w 72"/>
                  <a:gd name="T69" fmla="*/ 43 h 133"/>
                  <a:gd name="T70" fmla="*/ 45 w 72"/>
                  <a:gd name="T71" fmla="*/ 33 h 133"/>
                  <a:gd name="T72" fmla="*/ 34 w 72"/>
                  <a:gd name="T73" fmla="*/ 22 h 133"/>
                  <a:gd name="T74" fmla="*/ 27 w 72"/>
                  <a:gd name="T75" fmla="*/ 24 h 133"/>
                  <a:gd name="T76" fmla="*/ 24 w 72"/>
                  <a:gd name="T77" fmla="*/ 26 h 133"/>
                  <a:gd name="T78" fmla="*/ 24 w 72"/>
                  <a:gd name="T79" fmla="*/ 26 h 133"/>
                  <a:gd name="T80" fmla="*/ 22 w 72"/>
                  <a:gd name="T81" fmla="*/ 22 h 133"/>
                  <a:gd name="T82" fmla="*/ 22 w 72"/>
                  <a:gd name="T83" fmla="*/ 0 h 133"/>
                  <a:gd name="T84" fmla="*/ 48 w 72"/>
                  <a:gd name="T85" fmla="*/ 7 h 133"/>
                  <a:gd name="T86" fmla="*/ 60 w 72"/>
                  <a:gd name="T87" fmla="*/ 17 h 133"/>
                  <a:gd name="T88" fmla="*/ 70 w 72"/>
                  <a:gd name="T89" fmla="*/ 5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33">
                    <a:moveTo>
                      <a:pt x="70" y="54"/>
                    </a:moveTo>
                    <a:cubicBezTo>
                      <a:pt x="70" y="58"/>
                      <a:pt x="69" y="61"/>
                      <a:pt x="67" y="65"/>
                    </a:cubicBezTo>
                    <a:cubicBezTo>
                      <a:pt x="67" y="65"/>
                      <a:pt x="65" y="71"/>
                      <a:pt x="64" y="73"/>
                    </a:cubicBezTo>
                    <a:cubicBezTo>
                      <a:pt x="55" y="89"/>
                      <a:pt x="55" y="89"/>
                      <a:pt x="55" y="89"/>
                    </a:cubicBezTo>
                    <a:cubicBezTo>
                      <a:pt x="52" y="95"/>
                      <a:pt x="49" y="102"/>
                      <a:pt x="45" y="108"/>
                    </a:cubicBezTo>
                    <a:cubicBezTo>
                      <a:pt x="43" y="114"/>
                      <a:pt x="42" y="119"/>
                      <a:pt x="42" y="125"/>
                    </a:cubicBezTo>
                    <a:cubicBezTo>
                      <a:pt x="42" y="125"/>
                      <a:pt x="42" y="125"/>
                      <a:pt x="42" y="125"/>
                    </a:cubicBezTo>
                    <a:cubicBezTo>
                      <a:pt x="42" y="130"/>
                      <a:pt x="39" y="132"/>
                      <a:pt x="37" y="133"/>
                    </a:cubicBezTo>
                    <a:cubicBezTo>
                      <a:pt x="22" y="133"/>
                      <a:pt x="22" y="133"/>
                      <a:pt x="22" y="133"/>
                    </a:cubicBezTo>
                    <a:cubicBezTo>
                      <a:pt x="22" y="110"/>
                      <a:pt x="22" y="110"/>
                      <a:pt x="22" y="110"/>
                    </a:cubicBezTo>
                    <a:cubicBezTo>
                      <a:pt x="22" y="110"/>
                      <a:pt x="22" y="110"/>
                      <a:pt x="22" y="110"/>
                    </a:cubicBezTo>
                    <a:cubicBezTo>
                      <a:pt x="21" y="105"/>
                      <a:pt x="19" y="104"/>
                      <a:pt x="17" y="104"/>
                    </a:cubicBezTo>
                    <a:cubicBezTo>
                      <a:pt x="17" y="104"/>
                      <a:pt x="17" y="104"/>
                      <a:pt x="17" y="104"/>
                    </a:cubicBezTo>
                    <a:cubicBezTo>
                      <a:pt x="16" y="104"/>
                      <a:pt x="16" y="104"/>
                      <a:pt x="16" y="104"/>
                    </a:cubicBezTo>
                    <a:cubicBezTo>
                      <a:pt x="16" y="104"/>
                      <a:pt x="16" y="104"/>
                      <a:pt x="16" y="104"/>
                    </a:cubicBezTo>
                    <a:cubicBezTo>
                      <a:pt x="15" y="105"/>
                      <a:pt x="13" y="106"/>
                      <a:pt x="13" y="106"/>
                    </a:cubicBezTo>
                    <a:cubicBezTo>
                      <a:pt x="12" y="107"/>
                      <a:pt x="10" y="108"/>
                      <a:pt x="8" y="108"/>
                    </a:cubicBezTo>
                    <a:cubicBezTo>
                      <a:pt x="3" y="108"/>
                      <a:pt x="0" y="104"/>
                      <a:pt x="0" y="100"/>
                    </a:cubicBezTo>
                    <a:cubicBezTo>
                      <a:pt x="0" y="95"/>
                      <a:pt x="3" y="92"/>
                      <a:pt x="8" y="92"/>
                    </a:cubicBezTo>
                    <a:cubicBezTo>
                      <a:pt x="10" y="92"/>
                      <a:pt x="12" y="92"/>
                      <a:pt x="13" y="94"/>
                    </a:cubicBezTo>
                    <a:cubicBezTo>
                      <a:pt x="13" y="94"/>
                      <a:pt x="13" y="94"/>
                      <a:pt x="13" y="94"/>
                    </a:cubicBezTo>
                    <a:cubicBezTo>
                      <a:pt x="14" y="95"/>
                      <a:pt x="16" y="95"/>
                      <a:pt x="16" y="96"/>
                    </a:cubicBezTo>
                    <a:cubicBezTo>
                      <a:pt x="16" y="96"/>
                      <a:pt x="16" y="96"/>
                      <a:pt x="16" y="96"/>
                    </a:cubicBezTo>
                    <a:cubicBezTo>
                      <a:pt x="16" y="96"/>
                      <a:pt x="16" y="96"/>
                      <a:pt x="16" y="96"/>
                    </a:cubicBezTo>
                    <a:cubicBezTo>
                      <a:pt x="17" y="96"/>
                      <a:pt x="17" y="96"/>
                      <a:pt x="17" y="96"/>
                    </a:cubicBezTo>
                    <a:cubicBezTo>
                      <a:pt x="19" y="96"/>
                      <a:pt x="21" y="95"/>
                      <a:pt x="22" y="90"/>
                    </a:cubicBezTo>
                    <a:cubicBezTo>
                      <a:pt x="22" y="90"/>
                      <a:pt x="22" y="90"/>
                      <a:pt x="22" y="90"/>
                    </a:cubicBezTo>
                    <a:cubicBezTo>
                      <a:pt x="22" y="43"/>
                      <a:pt x="22" y="43"/>
                      <a:pt x="22" y="43"/>
                    </a:cubicBezTo>
                    <a:cubicBezTo>
                      <a:pt x="23" y="42"/>
                      <a:pt x="23" y="39"/>
                      <a:pt x="24" y="39"/>
                    </a:cubicBezTo>
                    <a:cubicBezTo>
                      <a:pt x="24" y="39"/>
                      <a:pt x="24" y="39"/>
                      <a:pt x="24" y="39"/>
                    </a:cubicBezTo>
                    <a:cubicBezTo>
                      <a:pt x="24" y="39"/>
                      <a:pt x="25" y="40"/>
                      <a:pt x="26" y="41"/>
                    </a:cubicBezTo>
                    <a:cubicBezTo>
                      <a:pt x="26" y="41"/>
                      <a:pt x="26" y="41"/>
                      <a:pt x="26" y="41"/>
                    </a:cubicBezTo>
                    <a:cubicBezTo>
                      <a:pt x="26" y="41"/>
                      <a:pt x="26" y="41"/>
                      <a:pt x="26" y="41"/>
                    </a:cubicBezTo>
                    <a:cubicBezTo>
                      <a:pt x="27" y="41"/>
                      <a:pt x="27" y="41"/>
                      <a:pt x="27" y="41"/>
                    </a:cubicBezTo>
                    <a:cubicBezTo>
                      <a:pt x="28" y="43"/>
                      <a:pt x="31" y="43"/>
                      <a:pt x="34" y="43"/>
                    </a:cubicBezTo>
                    <a:cubicBezTo>
                      <a:pt x="39" y="43"/>
                      <a:pt x="45" y="39"/>
                      <a:pt x="45" y="33"/>
                    </a:cubicBezTo>
                    <a:cubicBezTo>
                      <a:pt x="45" y="26"/>
                      <a:pt x="39" y="22"/>
                      <a:pt x="34" y="22"/>
                    </a:cubicBezTo>
                    <a:cubicBezTo>
                      <a:pt x="31" y="22"/>
                      <a:pt x="28" y="22"/>
                      <a:pt x="27" y="24"/>
                    </a:cubicBezTo>
                    <a:cubicBezTo>
                      <a:pt x="25" y="25"/>
                      <a:pt x="24" y="26"/>
                      <a:pt x="24" y="26"/>
                    </a:cubicBezTo>
                    <a:cubicBezTo>
                      <a:pt x="24" y="26"/>
                      <a:pt x="24" y="26"/>
                      <a:pt x="24" y="26"/>
                    </a:cubicBezTo>
                    <a:cubicBezTo>
                      <a:pt x="23" y="26"/>
                      <a:pt x="23" y="23"/>
                      <a:pt x="22" y="22"/>
                    </a:cubicBezTo>
                    <a:cubicBezTo>
                      <a:pt x="22" y="0"/>
                      <a:pt x="22" y="0"/>
                      <a:pt x="22" y="0"/>
                    </a:cubicBezTo>
                    <a:cubicBezTo>
                      <a:pt x="31" y="0"/>
                      <a:pt x="40" y="2"/>
                      <a:pt x="48" y="7"/>
                    </a:cubicBezTo>
                    <a:cubicBezTo>
                      <a:pt x="53" y="10"/>
                      <a:pt x="57" y="13"/>
                      <a:pt x="60" y="17"/>
                    </a:cubicBezTo>
                    <a:cubicBezTo>
                      <a:pt x="67" y="26"/>
                      <a:pt x="72" y="37"/>
                      <a:pt x="70" y="54"/>
                    </a:cubicBezTo>
                    <a:close/>
                  </a:path>
                </a:pathLst>
              </a:custGeom>
              <a:solidFill>
                <a:srgbClr val="E539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7">
                <a:extLst>
                  <a:ext uri="{FF2B5EF4-FFF2-40B4-BE49-F238E27FC236}">
                    <a16:creationId xmlns:a16="http://schemas.microsoft.com/office/drawing/2014/main" id="{7333D7AF-6A5C-477B-8500-673961568311}"/>
                  </a:ext>
                </a:extLst>
              </p:cNvPr>
              <p:cNvSpPr>
                <a:spLocks/>
              </p:cNvSpPr>
              <p:nvPr/>
            </p:nvSpPr>
            <p:spPr bwMode="auto">
              <a:xfrm>
                <a:off x="9078913" y="4414838"/>
                <a:ext cx="247650" cy="450850"/>
              </a:xfrm>
              <a:custGeom>
                <a:avLst/>
                <a:gdLst>
                  <a:gd name="T0" fmla="*/ 65 w 73"/>
                  <a:gd name="T1" fmla="*/ 24 h 133"/>
                  <a:gd name="T2" fmla="*/ 60 w 73"/>
                  <a:gd name="T3" fmla="*/ 26 h 133"/>
                  <a:gd name="T4" fmla="*/ 56 w 73"/>
                  <a:gd name="T5" fmla="*/ 28 h 133"/>
                  <a:gd name="T6" fmla="*/ 55 w 73"/>
                  <a:gd name="T7" fmla="*/ 28 h 133"/>
                  <a:gd name="T8" fmla="*/ 51 w 73"/>
                  <a:gd name="T9" fmla="*/ 23 h 133"/>
                  <a:gd name="T10" fmla="*/ 51 w 73"/>
                  <a:gd name="T11" fmla="*/ 23 h 133"/>
                  <a:gd name="T12" fmla="*/ 51 w 73"/>
                  <a:gd name="T13" fmla="*/ 0 h 133"/>
                  <a:gd name="T14" fmla="*/ 25 w 73"/>
                  <a:gd name="T15" fmla="*/ 7 h 133"/>
                  <a:gd name="T16" fmla="*/ 13 w 73"/>
                  <a:gd name="T17" fmla="*/ 17 h 133"/>
                  <a:gd name="T18" fmla="*/ 3 w 73"/>
                  <a:gd name="T19" fmla="*/ 55 h 133"/>
                  <a:gd name="T20" fmla="*/ 6 w 73"/>
                  <a:gd name="T21" fmla="*/ 68 h 133"/>
                  <a:gd name="T22" fmla="*/ 27 w 73"/>
                  <a:gd name="T23" fmla="*/ 109 h 133"/>
                  <a:gd name="T24" fmla="*/ 31 w 73"/>
                  <a:gd name="T25" fmla="*/ 125 h 133"/>
                  <a:gd name="T26" fmla="*/ 31 w 73"/>
                  <a:gd name="T27" fmla="*/ 125 h 133"/>
                  <a:gd name="T28" fmla="*/ 36 w 73"/>
                  <a:gd name="T29" fmla="*/ 133 h 133"/>
                  <a:gd name="T30" fmla="*/ 51 w 73"/>
                  <a:gd name="T31" fmla="*/ 133 h 133"/>
                  <a:gd name="T32" fmla="*/ 51 w 73"/>
                  <a:gd name="T33" fmla="*/ 111 h 133"/>
                  <a:gd name="T34" fmla="*/ 51 w 73"/>
                  <a:gd name="T35" fmla="*/ 111 h 133"/>
                  <a:gd name="T36" fmla="*/ 49 w 73"/>
                  <a:gd name="T37" fmla="*/ 107 h 133"/>
                  <a:gd name="T38" fmla="*/ 49 w 73"/>
                  <a:gd name="T39" fmla="*/ 107 h 133"/>
                  <a:gd name="T40" fmla="*/ 48 w 73"/>
                  <a:gd name="T41" fmla="*/ 107 h 133"/>
                  <a:gd name="T42" fmla="*/ 48 w 73"/>
                  <a:gd name="T43" fmla="*/ 107 h 133"/>
                  <a:gd name="T44" fmla="*/ 46 w 73"/>
                  <a:gd name="T45" fmla="*/ 108 h 133"/>
                  <a:gd name="T46" fmla="*/ 39 w 73"/>
                  <a:gd name="T47" fmla="*/ 111 h 133"/>
                  <a:gd name="T48" fmla="*/ 29 w 73"/>
                  <a:gd name="T49" fmla="*/ 100 h 133"/>
                  <a:gd name="T50" fmla="*/ 39 w 73"/>
                  <a:gd name="T51" fmla="*/ 90 h 133"/>
                  <a:gd name="T52" fmla="*/ 46 w 73"/>
                  <a:gd name="T53" fmla="*/ 92 h 133"/>
                  <a:gd name="T54" fmla="*/ 46 w 73"/>
                  <a:gd name="T55" fmla="*/ 92 h 133"/>
                  <a:gd name="T56" fmla="*/ 48 w 73"/>
                  <a:gd name="T57" fmla="*/ 94 h 133"/>
                  <a:gd name="T58" fmla="*/ 48 w 73"/>
                  <a:gd name="T59" fmla="*/ 94 h 133"/>
                  <a:gd name="T60" fmla="*/ 48 w 73"/>
                  <a:gd name="T61" fmla="*/ 94 h 133"/>
                  <a:gd name="T62" fmla="*/ 49 w 73"/>
                  <a:gd name="T63" fmla="*/ 94 h 133"/>
                  <a:gd name="T64" fmla="*/ 51 w 73"/>
                  <a:gd name="T65" fmla="*/ 90 h 133"/>
                  <a:gd name="T66" fmla="*/ 51 w 73"/>
                  <a:gd name="T67" fmla="*/ 90 h 133"/>
                  <a:gd name="T68" fmla="*/ 51 w 73"/>
                  <a:gd name="T69" fmla="*/ 43 h 133"/>
                  <a:gd name="T70" fmla="*/ 51 w 73"/>
                  <a:gd name="T71" fmla="*/ 43 h 133"/>
                  <a:gd name="T72" fmla="*/ 55 w 73"/>
                  <a:gd name="T73" fmla="*/ 38 h 133"/>
                  <a:gd name="T74" fmla="*/ 56 w 73"/>
                  <a:gd name="T75" fmla="*/ 38 h 133"/>
                  <a:gd name="T76" fmla="*/ 59 w 73"/>
                  <a:gd name="T77" fmla="*/ 39 h 133"/>
                  <a:gd name="T78" fmla="*/ 59 w 73"/>
                  <a:gd name="T79" fmla="*/ 39 h 133"/>
                  <a:gd name="T80" fmla="*/ 60 w 73"/>
                  <a:gd name="T81" fmla="*/ 40 h 133"/>
                  <a:gd name="T82" fmla="*/ 65 w 73"/>
                  <a:gd name="T83" fmla="*/ 42 h 133"/>
                  <a:gd name="T84" fmla="*/ 73 w 73"/>
                  <a:gd name="T85" fmla="*/ 33 h 133"/>
                  <a:gd name="T86" fmla="*/ 65 w 73"/>
                  <a:gd name="T87" fmla="*/ 2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 h="133">
                    <a:moveTo>
                      <a:pt x="65" y="24"/>
                    </a:moveTo>
                    <a:cubicBezTo>
                      <a:pt x="63" y="24"/>
                      <a:pt x="61" y="25"/>
                      <a:pt x="60" y="26"/>
                    </a:cubicBezTo>
                    <a:cubicBezTo>
                      <a:pt x="58" y="27"/>
                      <a:pt x="57" y="28"/>
                      <a:pt x="56" y="28"/>
                    </a:cubicBezTo>
                    <a:cubicBezTo>
                      <a:pt x="55" y="28"/>
                      <a:pt x="55" y="28"/>
                      <a:pt x="55" y="28"/>
                    </a:cubicBezTo>
                    <a:cubicBezTo>
                      <a:pt x="53" y="28"/>
                      <a:pt x="51" y="26"/>
                      <a:pt x="51" y="23"/>
                    </a:cubicBezTo>
                    <a:cubicBezTo>
                      <a:pt x="51" y="23"/>
                      <a:pt x="51" y="23"/>
                      <a:pt x="51" y="23"/>
                    </a:cubicBezTo>
                    <a:cubicBezTo>
                      <a:pt x="51" y="0"/>
                      <a:pt x="51" y="0"/>
                      <a:pt x="51" y="0"/>
                    </a:cubicBezTo>
                    <a:cubicBezTo>
                      <a:pt x="42" y="0"/>
                      <a:pt x="33" y="3"/>
                      <a:pt x="25" y="7"/>
                    </a:cubicBezTo>
                    <a:cubicBezTo>
                      <a:pt x="20" y="10"/>
                      <a:pt x="16" y="13"/>
                      <a:pt x="13" y="17"/>
                    </a:cubicBezTo>
                    <a:cubicBezTo>
                      <a:pt x="6" y="26"/>
                      <a:pt x="0" y="38"/>
                      <a:pt x="3" y="55"/>
                    </a:cubicBezTo>
                    <a:cubicBezTo>
                      <a:pt x="3" y="58"/>
                      <a:pt x="6" y="68"/>
                      <a:pt x="6" y="68"/>
                    </a:cubicBezTo>
                    <a:cubicBezTo>
                      <a:pt x="11" y="79"/>
                      <a:pt x="21" y="94"/>
                      <a:pt x="27" y="109"/>
                    </a:cubicBezTo>
                    <a:cubicBezTo>
                      <a:pt x="29" y="114"/>
                      <a:pt x="31" y="119"/>
                      <a:pt x="31" y="125"/>
                    </a:cubicBezTo>
                    <a:cubicBezTo>
                      <a:pt x="31" y="125"/>
                      <a:pt x="31" y="125"/>
                      <a:pt x="31" y="125"/>
                    </a:cubicBezTo>
                    <a:cubicBezTo>
                      <a:pt x="31" y="130"/>
                      <a:pt x="33" y="133"/>
                      <a:pt x="36" y="133"/>
                    </a:cubicBezTo>
                    <a:cubicBezTo>
                      <a:pt x="51" y="133"/>
                      <a:pt x="51" y="133"/>
                      <a:pt x="51" y="133"/>
                    </a:cubicBezTo>
                    <a:cubicBezTo>
                      <a:pt x="51" y="111"/>
                      <a:pt x="51" y="111"/>
                      <a:pt x="51" y="111"/>
                    </a:cubicBezTo>
                    <a:cubicBezTo>
                      <a:pt x="51" y="111"/>
                      <a:pt x="51" y="111"/>
                      <a:pt x="51" y="111"/>
                    </a:cubicBezTo>
                    <a:cubicBezTo>
                      <a:pt x="51" y="107"/>
                      <a:pt x="50" y="107"/>
                      <a:pt x="49" y="107"/>
                    </a:cubicBezTo>
                    <a:cubicBezTo>
                      <a:pt x="49" y="107"/>
                      <a:pt x="49" y="107"/>
                      <a:pt x="49" y="107"/>
                    </a:cubicBezTo>
                    <a:cubicBezTo>
                      <a:pt x="48" y="107"/>
                      <a:pt x="48" y="107"/>
                      <a:pt x="48" y="107"/>
                    </a:cubicBezTo>
                    <a:cubicBezTo>
                      <a:pt x="48" y="107"/>
                      <a:pt x="48" y="107"/>
                      <a:pt x="48" y="107"/>
                    </a:cubicBezTo>
                    <a:cubicBezTo>
                      <a:pt x="47" y="107"/>
                      <a:pt x="46" y="108"/>
                      <a:pt x="46" y="108"/>
                    </a:cubicBezTo>
                    <a:cubicBezTo>
                      <a:pt x="44" y="110"/>
                      <a:pt x="42" y="111"/>
                      <a:pt x="39" y="111"/>
                    </a:cubicBezTo>
                    <a:cubicBezTo>
                      <a:pt x="33" y="111"/>
                      <a:pt x="29" y="106"/>
                      <a:pt x="29" y="100"/>
                    </a:cubicBezTo>
                    <a:cubicBezTo>
                      <a:pt x="29" y="95"/>
                      <a:pt x="33" y="90"/>
                      <a:pt x="39" y="90"/>
                    </a:cubicBezTo>
                    <a:cubicBezTo>
                      <a:pt x="42" y="90"/>
                      <a:pt x="44" y="91"/>
                      <a:pt x="46" y="92"/>
                    </a:cubicBezTo>
                    <a:cubicBezTo>
                      <a:pt x="46" y="92"/>
                      <a:pt x="46" y="92"/>
                      <a:pt x="46" y="92"/>
                    </a:cubicBezTo>
                    <a:cubicBezTo>
                      <a:pt x="47" y="94"/>
                      <a:pt x="48" y="94"/>
                      <a:pt x="48" y="94"/>
                    </a:cubicBezTo>
                    <a:cubicBezTo>
                      <a:pt x="48" y="94"/>
                      <a:pt x="48" y="94"/>
                      <a:pt x="48" y="94"/>
                    </a:cubicBezTo>
                    <a:cubicBezTo>
                      <a:pt x="48" y="94"/>
                      <a:pt x="48" y="94"/>
                      <a:pt x="48" y="94"/>
                    </a:cubicBezTo>
                    <a:cubicBezTo>
                      <a:pt x="49" y="94"/>
                      <a:pt x="49" y="94"/>
                      <a:pt x="49" y="94"/>
                    </a:cubicBezTo>
                    <a:cubicBezTo>
                      <a:pt x="50" y="94"/>
                      <a:pt x="51" y="94"/>
                      <a:pt x="51" y="90"/>
                    </a:cubicBezTo>
                    <a:cubicBezTo>
                      <a:pt x="51" y="90"/>
                      <a:pt x="51" y="90"/>
                      <a:pt x="51" y="90"/>
                    </a:cubicBezTo>
                    <a:cubicBezTo>
                      <a:pt x="51" y="43"/>
                      <a:pt x="51" y="43"/>
                      <a:pt x="51" y="43"/>
                    </a:cubicBezTo>
                    <a:cubicBezTo>
                      <a:pt x="51" y="43"/>
                      <a:pt x="51" y="43"/>
                      <a:pt x="51" y="43"/>
                    </a:cubicBezTo>
                    <a:cubicBezTo>
                      <a:pt x="51" y="39"/>
                      <a:pt x="53" y="38"/>
                      <a:pt x="55" y="38"/>
                    </a:cubicBezTo>
                    <a:cubicBezTo>
                      <a:pt x="56" y="38"/>
                      <a:pt x="56" y="38"/>
                      <a:pt x="56" y="38"/>
                    </a:cubicBezTo>
                    <a:cubicBezTo>
                      <a:pt x="57" y="38"/>
                      <a:pt x="58" y="38"/>
                      <a:pt x="59" y="39"/>
                    </a:cubicBezTo>
                    <a:cubicBezTo>
                      <a:pt x="59" y="39"/>
                      <a:pt x="59" y="39"/>
                      <a:pt x="59" y="39"/>
                    </a:cubicBezTo>
                    <a:cubicBezTo>
                      <a:pt x="59" y="39"/>
                      <a:pt x="59" y="40"/>
                      <a:pt x="60" y="40"/>
                    </a:cubicBezTo>
                    <a:cubicBezTo>
                      <a:pt x="61" y="41"/>
                      <a:pt x="63" y="42"/>
                      <a:pt x="65" y="42"/>
                    </a:cubicBezTo>
                    <a:cubicBezTo>
                      <a:pt x="69" y="42"/>
                      <a:pt x="73" y="38"/>
                      <a:pt x="73" y="33"/>
                    </a:cubicBezTo>
                    <a:cubicBezTo>
                      <a:pt x="73" y="28"/>
                      <a:pt x="69" y="24"/>
                      <a:pt x="65" y="2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14E7212B-DF21-4B0F-9801-10C18200C5F8}"/>
                </a:ext>
              </a:extLst>
            </p:cNvPr>
            <p:cNvSpPr>
              <a:spLocks noChangeAspect="1" noEditPoints="1"/>
            </p:cNvSpPr>
            <p:nvPr/>
          </p:nvSpPr>
          <p:spPr bwMode="auto">
            <a:xfrm>
              <a:off x="2414048" y="5817000"/>
              <a:ext cx="271027" cy="314839"/>
            </a:xfrm>
            <a:custGeom>
              <a:avLst/>
              <a:gdLst>
                <a:gd name="T0" fmla="*/ 373 w 568"/>
                <a:gd name="T1" fmla="*/ 637 h 637"/>
                <a:gd name="T2" fmla="*/ 70 w 568"/>
                <a:gd name="T3" fmla="*/ 371 h 637"/>
                <a:gd name="T4" fmla="*/ 93 w 568"/>
                <a:gd name="T5" fmla="*/ 200 h 637"/>
                <a:gd name="T6" fmla="*/ 96 w 568"/>
                <a:gd name="T7" fmla="*/ 197 h 637"/>
                <a:gd name="T8" fmla="*/ 223 w 568"/>
                <a:gd name="T9" fmla="*/ 293 h 637"/>
                <a:gd name="T10" fmla="*/ 165 w 568"/>
                <a:gd name="T11" fmla="*/ 366 h 637"/>
                <a:gd name="T12" fmla="*/ 326 w 568"/>
                <a:gd name="T13" fmla="*/ 510 h 637"/>
                <a:gd name="T14" fmla="*/ 373 w 568"/>
                <a:gd name="T15" fmla="*/ 637 h 637"/>
                <a:gd name="T16" fmla="*/ 116 w 568"/>
                <a:gd name="T17" fmla="*/ 58 h 637"/>
                <a:gd name="T18" fmla="*/ 85 w 568"/>
                <a:gd name="T19" fmla="*/ 126 h 637"/>
                <a:gd name="T20" fmla="*/ 58 w 568"/>
                <a:gd name="T21" fmla="*/ 181 h 637"/>
                <a:gd name="T22" fmla="*/ 31 w 568"/>
                <a:gd name="T23" fmla="*/ 126 h 637"/>
                <a:gd name="T24" fmla="*/ 0 w 568"/>
                <a:gd name="T25" fmla="*/ 58 h 637"/>
                <a:gd name="T26" fmla="*/ 58 w 568"/>
                <a:gd name="T27" fmla="*/ 0 h 637"/>
                <a:gd name="T28" fmla="*/ 58 w 568"/>
                <a:gd name="T29" fmla="*/ 0 h 637"/>
                <a:gd name="T30" fmla="*/ 58 w 568"/>
                <a:gd name="T31" fmla="*/ 0 h 637"/>
                <a:gd name="T32" fmla="*/ 116 w 568"/>
                <a:gd name="T33" fmla="*/ 58 h 637"/>
                <a:gd name="T34" fmla="*/ 89 w 568"/>
                <a:gd name="T35" fmla="*/ 58 h 637"/>
                <a:gd name="T36" fmla="*/ 58 w 568"/>
                <a:gd name="T37" fmla="*/ 27 h 637"/>
                <a:gd name="T38" fmla="*/ 27 w 568"/>
                <a:gd name="T39" fmla="*/ 58 h 637"/>
                <a:gd name="T40" fmla="*/ 58 w 568"/>
                <a:gd name="T41" fmla="*/ 89 h 637"/>
                <a:gd name="T42" fmla="*/ 89 w 568"/>
                <a:gd name="T43" fmla="*/ 58 h 637"/>
                <a:gd name="T44" fmla="*/ 568 w 568"/>
                <a:gd name="T45" fmla="*/ 377 h 637"/>
                <a:gd name="T46" fmla="*/ 502 w 568"/>
                <a:gd name="T47" fmla="*/ 520 h 637"/>
                <a:gd name="T48" fmla="*/ 447 w 568"/>
                <a:gd name="T49" fmla="*/ 635 h 637"/>
                <a:gd name="T50" fmla="*/ 391 w 568"/>
                <a:gd name="T51" fmla="*/ 520 h 637"/>
                <a:gd name="T52" fmla="*/ 326 w 568"/>
                <a:gd name="T53" fmla="*/ 377 h 637"/>
                <a:gd name="T54" fmla="*/ 447 w 568"/>
                <a:gd name="T55" fmla="*/ 256 h 637"/>
                <a:gd name="T56" fmla="*/ 447 w 568"/>
                <a:gd name="T57" fmla="*/ 256 h 637"/>
                <a:gd name="T58" fmla="*/ 447 w 568"/>
                <a:gd name="T59" fmla="*/ 256 h 637"/>
                <a:gd name="T60" fmla="*/ 568 w 568"/>
                <a:gd name="T61" fmla="*/ 377 h 637"/>
                <a:gd name="T62" fmla="*/ 511 w 568"/>
                <a:gd name="T63" fmla="*/ 377 h 637"/>
                <a:gd name="T64" fmla="*/ 447 w 568"/>
                <a:gd name="T65" fmla="*/ 313 h 637"/>
                <a:gd name="T66" fmla="*/ 383 w 568"/>
                <a:gd name="T67" fmla="*/ 377 h 637"/>
                <a:gd name="T68" fmla="*/ 447 w 568"/>
                <a:gd name="T69" fmla="*/ 441 h 637"/>
                <a:gd name="T70" fmla="*/ 511 w 568"/>
                <a:gd name="T71" fmla="*/ 37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637">
                  <a:moveTo>
                    <a:pt x="373" y="637"/>
                  </a:moveTo>
                  <a:cubicBezTo>
                    <a:pt x="1" y="637"/>
                    <a:pt x="0" y="440"/>
                    <a:pt x="70" y="371"/>
                  </a:cubicBezTo>
                  <a:cubicBezTo>
                    <a:pt x="132" y="309"/>
                    <a:pt x="245" y="299"/>
                    <a:pt x="93" y="200"/>
                  </a:cubicBezTo>
                  <a:cubicBezTo>
                    <a:pt x="94" y="199"/>
                    <a:pt x="95" y="198"/>
                    <a:pt x="96" y="197"/>
                  </a:cubicBezTo>
                  <a:cubicBezTo>
                    <a:pt x="200" y="236"/>
                    <a:pt x="223" y="250"/>
                    <a:pt x="223" y="293"/>
                  </a:cubicBezTo>
                  <a:cubicBezTo>
                    <a:pt x="223" y="317"/>
                    <a:pt x="191" y="340"/>
                    <a:pt x="165" y="366"/>
                  </a:cubicBezTo>
                  <a:cubicBezTo>
                    <a:pt x="103" y="428"/>
                    <a:pt x="109" y="520"/>
                    <a:pt x="326" y="510"/>
                  </a:cubicBezTo>
                  <a:cubicBezTo>
                    <a:pt x="339" y="534"/>
                    <a:pt x="373" y="637"/>
                    <a:pt x="373" y="637"/>
                  </a:cubicBezTo>
                  <a:close/>
                  <a:moveTo>
                    <a:pt x="116" y="58"/>
                  </a:moveTo>
                  <a:cubicBezTo>
                    <a:pt x="116" y="88"/>
                    <a:pt x="97" y="99"/>
                    <a:pt x="85" y="126"/>
                  </a:cubicBezTo>
                  <a:cubicBezTo>
                    <a:pt x="69" y="162"/>
                    <a:pt x="70" y="181"/>
                    <a:pt x="58" y="181"/>
                  </a:cubicBezTo>
                  <a:cubicBezTo>
                    <a:pt x="46" y="181"/>
                    <a:pt x="47" y="162"/>
                    <a:pt x="31" y="126"/>
                  </a:cubicBezTo>
                  <a:cubicBezTo>
                    <a:pt x="19" y="99"/>
                    <a:pt x="0" y="88"/>
                    <a:pt x="0" y="58"/>
                  </a:cubicBezTo>
                  <a:cubicBezTo>
                    <a:pt x="0" y="28"/>
                    <a:pt x="25" y="0"/>
                    <a:pt x="58" y="0"/>
                  </a:cubicBezTo>
                  <a:cubicBezTo>
                    <a:pt x="58" y="0"/>
                    <a:pt x="58" y="0"/>
                    <a:pt x="58" y="0"/>
                  </a:cubicBezTo>
                  <a:cubicBezTo>
                    <a:pt x="58" y="0"/>
                    <a:pt x="58" y="0"/>
                    <a:pt x="58" y="0"/>
                  </a:cubicBezTo>
                  <a:cubicBezTo>
                    <a:pt x="91" y="0"/>
                    <a:pt x="116" y="28"/>
                    <a:pt x="116" y="58"/>
                  </a:cubicBezTo>
                  <a:close/>
                  <a:moveTo>
                    <a:pt x="89" y="58"/>
                  </a:moveTo>
                  <a:cubicBezTo>
                    <a:pt x="89" y="41"/>
                    <a:pt x="75" y="27"/>
                    <a:pt x="58" y="27"/>
                  </a:cubicBezTo>
                  <a:cubicBezTo>
                    <a:pt x="41" y="27"/>
                    <a:pt x="27" y="41"/>
                    <a:pt x="27" y="58"/>
                  </a:cubicBezTo>
                  <a:cubicBezTo>
                    <a:pt x="27" y="75"/>
                    <a:pt x="41" y="89"/>
                    <a:pt x="58" y="89"/>
                  </a:cubicBezTo>
                  <a:cubicBezTo>
                    <a:pt x="75" y="89"/>
                    <a:pt x="89" y="75"/>
                    <a:pt x="89" y="58"/>
                  </a:cubicBezTo>
                  <a:close/>
                  <a:moveTo>
                    <a:pt x="568" y="377"/>
                  </a:moveTo>
                  <a:cubicBezTo>
                    <a:pt x="568" y="439"/>
                    <a:pt x="528" y="462"/>
                    <a:pt x="502" y="520"/>
                  </a:cubicBezTo>
                  <a:cubicBezTo>
                    <a:pt x="469" y="594"/>
                    <a:pt x="472" y="635"/>
                    <a:pt x="447" y="635"/>
                  </a:cubicBezTo>
                  <a:cubicBezTo>
                    <a:pt x="422" y="635"/>
                    <a:pt x="425" y="594"/>
                    <a:pt x="391" y="520"/>
                  </a:cubicBezTo>
                  <a:cubicBezTo>
                    <a:pt x="365" y="462"/>
                    <a:pt x="326" y="439"/>
                    <a:pt x="326" y="377"/>
                  </a:cubicBezTo>
                  <a:cubicBezTo>
                    <a:pt x="326" y="314"/>
                    <a:pt x="377" y="256"/>
                    <a:pt x="447" y="256"/>
                  </a:cubicBezTo>
                  <a:cubicBezTo>
                    <a:pt x="447" y="256"/>
                    <a:pt x="447" y="256"/>
                    <a:pt x="447" y="256"/>
                  </a:cubicBezTo>
                  <a:cubicBezTo>
                    <a:pt x="447" y="256"/>
                    <a:pt x="447" y="256"/>
                    <a:pt x="447" y="256"/>
                  </a:cubicBezTo>
                  <a:cubicBezTo>
                    <a:pt x="516" y="256"/>
                    <a:pt x="568" y="314"/>
                    <a:pt x="568" y="377"/>
                  </a:cubicBezTo>
                  <a:close/>
                  <a:moveTo>
                    <a:pt x="511" y="377"/>
                  </a:moveTo>
                  <a:cubicBezTo>
                    <a:pt x="511" y="342"/>
                    <a:pt x="482" y="313"/>
                    <a:pt x="447" y="313"/>
                  </a:cubicBezTo>
                  <a:cubicBezTo>
                    <a:pt x="411" y="313"/>
                    <a:pt x="383" y="342"/>
                    <a:pt x="383" y="377"/>
                  </a:cubicBezTo>
                  <a:cubicBezTo>
                    <a:pt x="383" y="412"/>
                    <a:pt x="411" y="441"/>
                    <a:pt x="447" y="441"/>
                  </a:cubicBezTo>
                  <a:cubicBezTo>
                    <a:pt x="482" y="441"/>
                    <a:pt x="511" y="413"/>
                    <a:pt x="511" y="377"/>
                  </a:cubicBezTo>
                  <a:close/>
                </a:path>
              </a:pathLst>
            </a:custGeom>
            <a:solidFill>
              <a:schemeClr val="accent3">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IE"/>
            </a:p>
          </p:txBody>
        </p:sp>
      </p:grpSp>
      <p:sp>
        <p:nvSpPr>
          <p:cNvPr id="44" name="Freeform 92">
            <a:extLst>
              <a:ext uri="{FF2B5EF4-FFF2-40B4-BE49-F238E27FC236}">
                <a16:creationId xmlns:a16="http://schemas.microsoft.com/office/drawing/2014/main" id="{8472B523-510B-4250-872F-31C07F8D50CD}"/>
              </a:ext>
            </a:extLst>
          </p:cNvPr>
          <p:cNvSpPr>
            <a:spLocks/>
          </p:cNvSpPr>
          <p:nvPr/>
        </p:nvSpPr>
        <p:spPr bwMode="auto">
          <a:xfrm rot="15536763" flipH="1">
            <a:off x="4987349" y="3465785"/>
            <a:ext cx="866241" cy="736018"/>
          </a:xfrm>
          <a:custGeom>
            <a:avLst/>
            <a:gdLst>
              <a:gd name="T0" fmla="*/ 34 w 65"/>
              <a:gd name="T1" fmla="*/ 24 h 55"/>
              <a:gd name="T2" fmla="*/ 24 w 65"/>
              <a:gd name="T3" fmla="*/ 24 h 55"/>
              <a:gd name="T4" fmla="*/ 12 w 65"/>
              <a:gd name="T5" fmla="*/ 15 h 55"/>
              <a:gd name="T6" fmla="*/ 13 w 65"/>
              <a:gd name="T7" fmla="*/ 0 h 55"/>
              <a:gd name="T8" fmla="*/ 0 w 65"/>
              <a:gd name="T9" fmla="*/ 22 h 55"/>
              <a:gd name="T10" fmla="*/ 22 w 65"/>
              <a:gd name="T11" fmla="*/ 43 h 55"/>
              <a:gd name="T12" fmla="*/ 34 w 65"/>
              <a:gd name="T13" fmla="*/ 43 h 55"/>
              <a:gd name="T14" fmla="*/ 34 w 65"/>
              <a:gd name="T15" fmla="*/ 55 h 55"/>
              <a:gd name="T16" fmla="*/ 65 w 65"/>
              <a:gd name="T17" fmla="*/ 33 h 55"/>
              <a:gd name="T18" fmla="*/ 34 w 65"/>
              <a:gd name="T19" fmla="*/ 12 h 55"/>
              <a:gd name="T20" fmla="*/ 34 w 65"/>
              <a:gd name="T21"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4" y="24"/>
                </a:moveTo>
                <a:cubicBezTo>
                  <a:pt x="24" y="24"/>
                  <a:pt x="24" y="24"/>
                  <a:pt x="24" y="24"/>
                </a:cubicBezTo>
                <a:cubicBezTo>
                  <a:pt x="13" y="24"/>
                  <a:pt x="13" y="17"/>
                  <a:pt x="12" y="15"/>
                </a:cubicBezTo>
                <a:cubicBezTo>
                  <a:pt x="12" y="13"/>
                  <a:pt x="13" y="0"/>
                  <a:pt x="13" y="0"/>
                </a:cubicBezTo>
                <a:cubicBezTo>
                  <a:pt x="8" y="2"/>
                  <a:pt x="0" y="12"/>
                  <a:pt x="0" y="22"/>
                </a:cubicBezTo>
                <a:cubicBezTo>
                  <a:pt x="0" y="36"/>
                  <a:pt x="14" y="43"/>
                  <a:pt x="22" y="43"/>
                </a:cubicBezTo>
                <a:cubicBezTo>
                  <a:pt x="28" y="43"/>
                  <a:pt x="34" y="43"/>
                  <a:pt x="34" y="43"/>
                </a:cubicBezTo>
                <a:cubicBezTo>
                  <a:pt x="34" y="55"/>
                  <a:pt x="34" y="55"/>
                  <a:pt x="34" y="55"/>
                </a:cubicBezTo>
                <a:cubicBezTo>
                  <a:pt x="65" y="33"/>
                  <a:pt x="65" y="33"/>
                  <a:pt x="65" y="33"/>
                </a:cubicBezTo>
                <a:cubicBezTo>
                  <a:pt x="34" y="12"/>
                  <a:pt x="34" y="12"/>
                  <a:pt x="34" y="12"/>
                </a:cubicBezTo>
                <a:lnTo>
                  <a:pt x="34" y="24"/>
                </a:lnTo>
                <a:close/>
              </a:path>
            </a:pathLst>
          </a:custGeom>
          <a:solidFill>
            <a:srgbClr val="00463E"/>
          </a:solidFill>
          <a:ln>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2754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43965" y="990723"/>
            <a:ext cx="7560169" cy="37851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endParaRPr lang="en-GB" sz="1200" b="1">
              <a:solidFill>
                <a:srgbClr val="1163BA"/>
              </a:solidFill>
              <a:latin typeface="Arial" panose="020B0604020202020204" pitchFamily="34" charset="0"/>
              <a:cs typeface="Arial" panose="020B0604020202020204" pitchFamily="34" charset="0"/>
            </a:endParaRPr>
          </a:p>
          <a:p>
            <a:pPr defTabSz="914377">
              <a:lnSpc>
                <a:spcPct val="112000"/>
              </a:lnSpc>
            </a:pPr>
            <a:r>
              <a:rPr lang="en-GB" sz="1200" b="1">
                <a:solidFill>
                  <a:srgbClr val="1163BA"/>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88% is a notable figure compared with adalimumab &amp; captures attention. Ask their perspective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on the data as opposed to highlighting the difference between adalimumab – ADA is standard of care and they are quite protective of it. Some customers may not be familiar with the </a:t>
            </a:r>
            <a:r>
              <a:rPr lang="en-GB" sz="1200" err="1">
                <a:solidFill>
                  <a:srgbClr val="585858"/>
                </a:solidFill>
                <a:latin typeface="Arial" panose="020B0604020202020204" pitchFamily="34" charset="0"/>
                <a:cs typeface="Arial" panose="020B0604020202020204" pitchFamily="34" charset="0"/>
              </a:rPr>
              <a:t>mTSS</a:t>
            </a:r>
            <a:r>
              <a:rPr lang="en-GB" sz="1200">
                <a:solidFill>
                  <a:srgbClr val="585858"/>
                </a:solidFill>
                <a:latin typeface="Arial" panose="020B0604020202020204" pitchFamily="34" charset="0"/>
                <a:cs typeface="Arial" panose="020B0604020202020204" pitchFamily="34" charset="0"/>
              </a:rPr>
              <a:t> graph and how that relates to 88% patient showing no radiographic progression at week 52.</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level of radiographic progression do you expect in your MTX-IR patients?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describe radiographic progression to your patients – is that something they would ask about when you introduce a new treatment to them?</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Relate back to earlier questions about the goal of treatment – if they mentioned remission then refer back to that comment and move to the remission outcomes that can be achieved with JYSELECA. If remission hasn’t been discussed so far, segue by asking how they view these disease modification results in the context of remission. </a:t>
            </a:r>
            <a:r>
              <a:rPr lang="en-GB" sz="1200" i="1">
                <a:solidFill>
                  <a:srgbClr val="585858"/>
                </a:solidFill>
                <a:latin typeface="Arial" panose="020B0604020202020204" pitchFamily="34" charset="0"/>
                <a:cs typeface="Arial" panose="020B0604020202020204" pitchFamily="34" charset="0"/>
              </a:rPr>
              <a:t>What expectations would you have for remission if you had been able to achieve these disease modification outcomes with a treatment?</a:t>
            </a:r>
          </a:p>
        </p:txBody>
      </p:sp>
      <p:sp>
        <p:nvSpPr>
          <p:cNvPr id="5" name="Text Placeholder 4">
            <a:extLst>
              <a:ext uri="{FF2B5EF4-FFF2-40B4-BE49-F238E27FC236}">
                <a16:creationId xmlns:a16="http://schemas.microsoft.com/office/drawing/2014/main" id="{E0A7C24A-A6A7-4920-B5DA-B66C1794E3D6}"/>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4171" y="3049494"/>
            <a:ext cx="3264000" cy="17263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To show why JYSELECA is efficacious with demonstrable disease modification not just symptom relief. </a:t>
            </a:r>
          </a:p>
          <a:p>
            <a:pPr algn="ctr" defTabSz="914377"/>
            <a:r>
              <a:rPr lang="en-GB" sz="1200">
                <a:solidFill>
                  <a:srgbClr val="585858"/>
                </a:solidFill>
                <a:latin typeface="Arial" panose="020B0604020202020204" pitchFamily="34" charset="0"/>
                <a:cs typeface="Arial" panose="020B0604020202020204" pitchFamily="34" charset="0"/>
              </a:rPr>
              <a:t>“</a:t>
            </a:r>
            <a:r>
              <a:rPr lang="en-GB" sz="1200">
                <a:solidFill>
                  <a:srgbClr val="585858"/>
                </a:solidFill>
                <a:latin typeface="Arial" panose="020B0604020202020204" pitchFamily="34" charset="0"/>
                <a:ea typeface="华文中宋" panose="02010600040101010101" pitchFamily="2" charset="-122"/>
                <a:cs typeface="Times New Roman" panose="02020603050405020304" pitchFamily="18" charset="0"/>
              </a:rPr>
              <a:t>88% of JYSELECA patients showed zero radiographic progression at Week 52</a:t>
            </a:r>
            <a:r>
              <a:rPr lang="en-GB" sz="1200">
                <a:solidFill>
                  <a:srgbClr val="585858"/>
                </a:solidFill>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4E1A4B77-8203-4EA4-96DC-3E256D8C7AAF}"/>
              </a:ext>
            </a:extLst>
          </p:cNvPr>
          <p:cNvPicPr>
            <a:picLocks noChangeAspect="1"/>
          </p:cNvPicPr>
          <p:nvPr/>
        </p:nvPicPr>
        <p:blipFill>
          <a:blip r:embed="rId3">
            <a:duotone>
              <a:schemeClr val="accent1">
                <a:shade val="45000"/>
                <a:satMod val="135000"/>
              </a:schemeClr>
              <a:prstClr val="white"/>
            </a:duotone>
          </a:blip>
          <a:stretch>
            <a:fillRect/>
          </a:stretch>
        </p:blipFill>
        <p:spPr>
          <a:xfrm>
            <a:off x="11080329" y="772903"/>
            <a:ext cx="498859" cy="432000"/>
          </a:xfrm>
          <a:prstGeom prst="rect">
            <a:avLst/>
          </a:prstGeom>
        </p:spPr>
      </p:pic>
      <p:sp>
        <p:nvSpPr>
          <p:cNvPr id="22" name="Rectangle 21">
            <a:extLst>
              <a:ext uri="{FF2B5EF4-FFF2-40B4-BE49-F238E27FC236}">
                <a16:creationId xmlns:a16="http://schemas.microsoft.com/office/drawing/2014/main" id="{1EE70762-6C4F-40E9-9F4A-553B2254959C}"/>
              </a:ext>
            </a:extLst>
          </p:cNvPr>
          <p:cNvSpPr/>
          <p:nvPr/>
        </p:nvSpPr>
        <p:spPr>
          <a:xfrm>
            <a:off x="11090115" y="1236211"/>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3" name="Title 1">
            <a:extLst>
              <a:ext uri="{FF2B5EF4-FFF2-40B4-BE49-F238E27FC236}">
                <a16:creationId xmlns:a16="http://schemas.microsoft.com/office/drawing/2014/main" id="{95B94442-5E26-4661-8748-CE48FB508737}"/>
              </a:ext>
            </a:extLst>
          </p:cNvPr>
          <p:cNvSpPr txBox="1">
            <a:spLocks/>
          </p:cNvSpPr>
          <p:nvPr/>
        </p:nvSpPr>
        <p:spPr>
          <a:xfrm>
            <a:off x="715847" y="443527"/>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Radiographic Progression</a:t>
            </a:r>
          </a:p>
        </p:txBody>
      </p:sp>
      <p:sp>
        <p:nvSpPr>
          <p:cNvPr id="2" name="Rectangle 1">
            <a:extLst>
              <a:ext uri="{FF2B5EF4-FFF2-40B4-BE49-F238E27FC236}">
                <a16:creationId xmlns:a16="http://schemas.microsoft.com/office/drawing/2014/main" id="{FEBAD430-FE73-4FA1-9D9C-887E1987333A}"/>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endParaRPr lang="en-GB" sz="1200" b="1">
              <a:solidFill>
                <a:srgbClr val="585858"/>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7" name="TextBox 6">
            <a:extLst>
              <a:ext uri="{FF2B5EF4-FFF2-40B4-BE49-F238E27FC236}">
                <a16:creationId xmlns:a16="http://schemas.microsoft.com/office/drawing/2014/main" id="{1CC26B76-CC69-4814-A21E-C86D04F9F7EC}"/>
              </a:ext>
            </a:extLst>
          </p:cNvPr>
          <p:cNvSpPr txBox="1"/>
          <p:nvPr/>
        </p:nvSpPr>
        <p:spPr>
          <a:xfrm>
            <a:off x="1092343" y="4947883"/>
            <a:ext cx="2550221"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Interested in benefits of monotherapy in inhibition of radiographic progression. Likely to be aware that progression is low with most treatments but still important to make them aware of JYSELECA data </a:t>
            </a:r>
            <a:endParaRPr lang="en-GB" sz="1067">
              <a:solidFill>
                <a:srgbClr val="585858"/>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FD2DB07-7226-4604-8BD1-01D0AD4166C8}"/>
              </a:ext>
            </a:extLst>
          </p:cNvPr>
          <p:cNvSpPr txBox="1"/>
          <p:nvPr/>
        </p:nvSpPr>
        <p:spPr>
          <a:xfrm>
            <a:off x="9387922" y="4935699"/>
            <a:ext cx="2516213"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Least likely segment to focus on this page. Will need personal experience to be convinced – remind them of early experiences with ADA and the confidence they now have, underlining the trial comparator</a:t>
            </a:r>
          </a:p>
        </p:txBody>
      </p:sp>
      <p:sp>
        <p:nvSpPr>
          <p:cNvPr id="9" name="TextBox 8">
            <a:extLst>
              <a:ext uri="{FF2B5EF4-FFF2-40B4-BE49-F238E27FC236}">
                <a16:creationId xmlns:a16="http://schemas.microsoft.com/office/drawing/2014/main" id="{81ADF395-9163-4F1B-A862-543161A12DF4}"/>
              </a:ext>
            </a:extLst>
          </p:cNvPr>
          <p:cNvSpPr txBox="1"/>
          <p:nvPr/>
        </p:nvSpPr>
        <p:spPr>
          <a:xfrm>
            <a:off x="6726333" y="4942639"/>
            <a:ext cx="2307433"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efficacy through the lens of patient outcomes &amp; patient benefits. Consider their concerns around progression to disability &amp; patient longer term goals</a:t>
            </a:r>
          </a:p>
          <a:p>
            <a:pPr defTabSz="914377"/>
            <a:endParaRPr lang="en-GB" sz="1067">
              <a:solidFill>
                <a:srgbClr val="7B8C46"/>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4F71F90-202D-4E7D-8AE0-1599AFEF777D}"/>
              </a:ext>
            </a:extLst>
          </p:cNvPr>
          <p:cNvSpPr txBox="1"/>
          <p:nvPr/>
        </p:nvSpPr>
        <p:spPr>
          <a:xfrm>
            <a:off x="4016636" y="4940646"/>
            <a:ext cx="2405139"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Perceive radiographic progression inhibition as strong rationale for earlier use to prevent structural damage - present after ACR70 data to maintain interest</a:t>
            </a:r>
          </a:p>
          <a:p>
            <a:pPr defTabSz="914377"/>
            <a:endParaRPr lang="en-GB" sz="1067">
              <a:solidFill>
                <a:srgbClr val="008986"/>
              </a:solidFill>
              <a:latin typeface="Arial" panose="020B0604020202020204" pitchFamily="34" charset="0"/>
              <a:cs typeface="Arial" panose="020B0604020202020204" pitchFamily="34" charset="0"/>
            </a:endParaRPr>
          </a:p>
        </p:txBody>
      </p:sp>
      <p:pic>
        <p:nvPicPr>
          <p:cNvPr id="21" name="Picture 20" descr="A picture containing clock, room&#10;&#10;Description automatically generated">
            <a:extLst>
              <a:ext uri="{FF2B5EF4-FFF2-40B4-BE49-F238E27FC236}">
                <a16:creationId xmlns:a16="http://schemas.microsoft.com/office/drawing/2014/main" id="{2FD7A526-4214-4779-B2C7-62229F2ED80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66623" y="4878455"/>
            <a:ext cx="336000" cy="336000"/>
          </a:xfrm>
          <a:prstGeom prst="rect">
            <a:avLst/>
          </a:prstGeom>
        </p:spPr>
      </p:pic>
      <p:pic>
        <p:nvPicPr>
          <p:cNvPr id="20" name="Picture 19" descr="A picture containing drawing, sign&#10;&#10;Description automatically generated">
            <a:extLst>
              <a:ext uri="{FF2B5EF4-FFF2-40B4-BE49-F238E27FC236}">
                <a16:creationId xmlns:a16="http://schemas.microsoft.com/office/drawing/2014/main" id="{171C48A9-35CF-4A3F-AC16-16FD788989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91904" y="4878172"/>
            <a:ext cx="336000" cy="336283"/>
          </a:xfrm>
          <a:prstGeom prst="rect">
            <a:avLst/>
          </a:prstGeom>
        </p:spPr>
      </p:pic>
      <p:pic>
        <p:nvPicPr>
          <p:cNvPr id="19" name="Picture 18" descr="A close up of a sign&#10;&#10;Description automatically generated">
            <a:extLst>
              <a:ext uri="{FF2B5EF4-FFF2-40B4-BE49-F238E27FC236}">
                <a16:creationId xmlns:a16="http://schemas.microsoft.com/office/drawing/2014/main" id="{8DE343F8-FE11-45FD-929E-47DBD3E076E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75421" y="4878172"/>
            <a:ext cx="336000" cy="336000"/>
          </a:xfrm>
          <a:prstGeom prst="rect">
            <a:avLst/>
          </a:prstGeom>
        </p:spPr>
      </p:pic>
      <p:pic>
        <p:nvPicPr>
          <p:cNvPr id="18" name="Picture 17" descr="A picture containing clock, drawing, room&#10;&#10;Description automatically generated">
            <a:extLst>
              <a:ext uri="{FF2B5EF4-FFF2-40B4-BE49-F238E27FC236}">
                <a16:creationId xmlns:a16="http://schemas.microsoft.com/office/drawing/2014/main" id="{258BD9A1-818A-4081-8529-927631DE5DD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4427" y="4878172"/>
            <a:ext cx="336000" cy="336000"/>
          </a:xfrm>
          <a:prstGeom prst="rect">
            <a:avLst/>
          </a:prstGeom>
        </p:spPr>
      </p:pic>
      <p:pic>
        <p:nvPicPr>
          <p:cNvPr id="3" name="Picture 2">
            <a:extLst>
              <a:ext uri="{FF2B5EF4-FFF2-40B4-BE49-F238E27FC236}">
                <a16:creationId xmlns:a16="http://schemas.microsoft.com/office/drawing/2014/main" id="{43447D99-4D19-47C4-8EBD-DE71D9DFF280}"/>
              </a:ext>
            </a:extLst>
          </p:cNvPr>
          <p:cNvPicPr>
            <a:picLocks noChangeAspect="1"/>
          </p:cNvPicPr>
          <p:nvPr/>
        </p:nvPicPr>
        <p:blipFill>
          <a:blip r:embed="rId8"/>
          <a:stretch>
            <a:fillRect/>
          </a:stretch>
        </p:blipFill>
        <p:spPr>
          <a:xfrm>
            <a:off x="874171" y="990723"/>
            <a:ext cx="3263999" cy="1838719"/>
          </a:xfrm>
          <a:prstGeom prst="rect">
            <a:avLst/>
          </a:prstGeom>
          <a:ln w="12700">
            <a:solidFill>
              <a:schemeClr val="accent2"/>
            </a:solidFill>
          </a:ln>
        </p:spPr>
      </p:pic>
      <p:sp>
        <p:nvSpPr>
          <p:cNvPr id="25" name="Slide Number Placeholder 1">
            <a:extLst>
              <a:ext uri="{FF2B5EF4-FFF2-40B4-BE49-F238E27FC236}">
                <a16:creationId xmlns:a16="http://schemas.microsoft.com/office/drawing/2014/main" id="{DB7FAB11-9A88-40F1-8112-A28FCF75A94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60</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953775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89120" y="1001033"/>
            <a:ext cx="7515013" cy="395312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Many physicians will be more familiar with DAS28-CRP but remission means different things to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different people so make sure you are clear what it means to your customer and how they measure it</a:t>
            </a:r>
          </a:p>
          <a:p>
            <a:pPr defTabSz="914377">
              <a:lnSpc>
                <a:spcPct val="112000"/>
              </a:lnSpc>
            </a:pP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know when your patients have achieved remission, how do you measure it? </a:t>
            </a:r>
            <a:r>
              <a:rPr lang="en-GB" sz="1200">
                <a:solidFill>
                  <a:srgbClr val="585858"/>
                </a:solidFill>
                <a:latin typeface="Arial" panose="020B0604020202020204" pitchFamily="34" charset="0"/>
                <a:cs typeface="Arial" panose="020B0604020202020204" pitchFamily="34" charset="0"/>
              </a:rPr>
              <a:t>(make sure they are confident that whatever measure they use, JYSELECA achieves it – 50% of patients s</a:t>
            </a:r>
            <a:r>
              <a:rPr lang="en-GB" sz="1200">
                <a:solidFill>
                  <a:srgbClr val="585858"/>
                </a:solidFill>
                <a:latin typeface="Arial" panose="020B0604020202020204" pitchFamily="34" charset="0"/>
                <a:ea typeface="华文中宋" panose="02010600040101010101" pitchFamily="2" charset="-122"/>
              </a:rPr>
              <a:t>ustained DAS28-CRP &lt;2.6 remission through Week 52</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proportion of patients do you expect to achieve remission by the end of a year of treatment?</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does remission mean to you?</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describe remission to your patient – do you share their scores, what would you tell them?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they respond when you are able to tell them that they are in remission?</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does remission impact your patient’s life? </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spcBef>
                <a:spcPts val="400"/>
              </a:spcBef>
            </a:pPr>
            <a:r>
              <a:rPr lang="en-GB" sz="1200" i="1">
                <a:solidFill>
                  <a:srgbClr val="585858"/>
                </a:solidFill>
                <a:latin typeface="Arial" panose="020B0604020202020204" pitchFamily="34" charset="0"/>
                <a:cs typeface="Arial" panose="020B0604020202020204" pitchFamily="34" charset="0"/>
              </a:rPr>
              <a:t>We’ve looked at a variety of efficacy measures today – I’d like to share a summary so that you can see the full picture of efficacy with JYSELECA</a:t>
            </a:r>
          </a:p>
        </p:txBody>
      </p:sp>
      <p:sp>
        <p:nvSpPr>
          <p:cNvPr id="8" name="Text Placeholder 7">
            <a:extLst>
              <a:ext uri="{FF2B5EF4-FFF2-40B4-BE49-F238E27FC236}">
                <a16:creationId xmlns:a16="http://schemas.microsoft.com/office/drawing/2014/main" id="{6B8B10F3-B72D-4CE2-A2D0-1D726D1FA32C}"/>
              </a:ext>
            </a:extLst>
          </p:cNvPr>
          <p:cNvSpPr>
            <a:spLocks noGrp="1"/>
          </p:cNvSpPr>
          <p:nvPr>
            <p:ph type="body" sz="quarter" idx="26"/>
          </p:nvPr>
        </p:nvSpPr>
        <p:spPr/>
        <p:txBody>
          <a:bodyPr/>
          <a:lstStyle/>
          <a:p>
            <a:endParaRPr lang="en-GB"/>
          </a:p>
        </p:txBody>
      </p:sp>
      <p:sp>
        <p:nvSpPr>
          <p:cNvPr id="6" name="Text Placeholder 5">
            <a:extLst>
              <a:ext uri="{FF2B5EF4-FFF2-40B4-BE49-F238E27FC236}">
                <a16:creationId xmlns:a16="http://schemas.microsoft.com/office/drawing/2014/main" id="{BB8BFC48-DA91-4EB3-AB66-89AEDB36A286}"/>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5301" y="3125891"/>
            <a:ext cx="3264000" cy="18282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Show the data for clinical remission - Demonstrable clinical remission irrespective of how it is measured &amp; 50% of patients s</a:t>
            </a:r>
            <a:r>
              <a:rPr lang="en-GB" sz="1200">
                <a:solidFill>
                  <a:srgbClr val="585858"/>
                </a:solidFill>
                <a:latin typeface="Arial" panose="020B0604020202020204" pitchFamily="34" charset="0"/>
                <a:ea typeface="华文中宋" panose="02010600040101010101" pitchFamily="2" charset="-122"/>
              </a:rPr>
              <a:t>ustained DAS28-CRP &lt;2.6 remission through Week 52</a:t>
            </a:r>
            <a:endParaRPr lang="en-GB" sz="1200">
              <a:solidFill>
                <a:srgbClr val="585858"/>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274DF28-AFA7-45ED-A509-E6BF289D5679}"/>
              </a:ext>
            </a:extLst>
          </p:cNvPr>
          <p:cNvSpPr txBox="1"/>
          <p:nvPr/>
        </p:nvSpPr>
        <p:spPr>
          <a:xfrm>
            <a:off x="1244955" y="5180282"/>
            <a:ext cx="2359229"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More likely to talk about the different measures of remission – emphasise breadth of measurements</a:t>
            </a:r>
          </a:p>
        </p:txBody>
      </p:sp>
      <p:sp>
        <p:nvSpPr>
          <p:cNvPr id="24" name="TextBox 23">
            <a:extLst>
              <a:ext uri="{FF2B5EF4-FFF2-40B4-BE49-F238E27FC236}">
                <a16:creationId xmlns:a16="http://schemas.microsoft.com/office/drawing/2014/main" id="{589CE3CE-4109-472A-A9FC-6288E60233D1}"/>
              </a:ext>
            </a:extLst>
          </p:cNvPr>
          <p:cNvSpPr txBox="1"/>
          <p:nvPr/>
        </p:nvSpPr>
        <p:spPr>
          <a:xfrm>
            <a:off x="9544904" y="5180283"/>
            <a:ext cx="2359229"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More likely to be interested in improvements in pain and physical functioning </a:t>
            </a:r>
          </a:p>
          <a:p>
            <a:pPr defTabSz="914377"/>
            <a:endParaRPr lang="en-GB" sz="1067">
              <a:solidFill>
                <a:srgbClr val="0073BE"/>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D919B39-4542-4B4D-AC84-D403CAB1D398}"/>
              </a:ext>
            </a:extLst>
          </p:cNvPr>
          <p:cNvSpPr txBox="1"/>
          <p:nvPr/>
        </p:nvSpPr>
        <p:spPr>
          <a:xfrm>
            <a:off x="6794840" y="5180283"/>
            <a:ext cx="2359229"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More likely to be interested in talking about the patient benefits from remission </a:t>
            </a:r>
          </a:p>
          <a:p>
            <a:pPr defTabSz="914377"/>
            <a:endParaRPr lang="en-GB" sz="1067">
              <a:solidFill>
                <a:srgbClr val="7B8C46"/>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263F2DD5-3A47-43DE-972C-63FC50FD3E0A}"/>
              </a:ext>
            </a:extLst>
          </p:cNvPr>
          <p:cNvPicPr>
            <a:picLocks noChangeAspect="1"/>
          </p:cNvPicPr>
          <p:nvPr/>
        </p:nvPicPr>
        <p:blipFill>
          <a:blip r:embed="rId3">
            <a:duotone>
              <a:schemeClr val="accent1">
                <a:shade val="45000"/>
                <a:satMod val="135000"/>
              </a:schemeClr>
              <a:prstClr val="white"/>
            </a:duotone>
          </a:blip>
          <a:stretch>
            <a:fillRect/>
          </a:stretch>
        </p:blipFill>
        <p:spPr>
          <a:xfrm>
            <a:off x="11082440" y="774116"/>
            <a:ext cx="498859" cy="432000"/>
          </a:xfrm>
          <a:prstGeom prst="rect">
            <a:avLst/>
          </a:prstGeom>
        </p:spPr>
      </p:pic>
      <p:sp>
        <p:nvSpPr>
          <p:cNvPr id="25" name="Rectangle 24">
            <a:extLst>
              <a:ext uri="{FF2B5EF4-FFF2-40B4-BE49-F238E27FC236}">
                <a16:creationId xmlns:a16="http://schemas.microsoft.com/office/drawing/2014/main" id="{B683A82E-A263-4E61-8BBA-DF85C5426EB0}"/>
              </a:ext>
            </a:extLst>
          </p:cNvPr>
          <p:cNvSpPr/>
          <p:nvPr/>
        </p:nvSpPr>
        <p:spPr>
          <a:xfrm>
            <a:off x="11092225" y="1237424"/>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7" name="Title 1">
            <a:extLst>
              <a:ext uri="{FF2B5EF4-FFF2-40B4-BE49-F238E27FC236}">
                <a16:creationId xmlns:a16="http://schemas.microsoft.com/office/drawing/2014/main" id="{D536520E-C163-499F-848A-6C99BD73727F}"/>
              </a:ext>
            </a:extLst>
          </p:cNvPr>
          <p:cNvSpPr txBox="1">
            <a:spLocks/>
          </p:cNvSpPr>
          <p:nvPr/>
        </p:nvSpPr>
        <p:spPr>
          <a:xfrm>
            <a:off x="714588" y="467668"/>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Remission</a:t>
            </a:r>
          </a:p>
        </p:txBody>
      </p:sp>
      <p:sp>
        <p:nvSpPr>
          <p:cNvPr id="2" name="Rectangle 1">
            <a:extLst>
              <a:ext uri="{FF2B5EF4-FFF2-40B4-BE49-F238E27FC236}">
                <a16:creationId xmlns:a16="http://schemas.microsoft.com/office/drawing/2014/main" id="{54B64A16-4650-4839-96F3-FA2A34782A9E}"/>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7" name="TextBox 6">
            <a:extLst>
              <a:ext uri="{FF2B5EF4-FFF2-40B4-BE49-F238E27FC236}">
                <a16:creationId xmlns:a16="http://schemas.microsoft.com/office/drawing/2014/main" id="{7F3BE9B5-7928-462B-814D-9DBA88BD269C}"/>
              </a:ext>
            </a:extLst>
          </p:cNvPr>
          <p:cNvSpPr txBox="1"/>
          <p:nvPr/>
        </p:nvSpPr>
        <p:spPr>
          <a:xfrm>
            <a:off x="4009748" y="5186137"/>
            <a:ext cx="2359229"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Remission is very important to them. Open to using </a:t>
            </a:r>
            <a:r>
              <a:rPr lang="en-GB" sz="1067" err="1">
                <a:solidFill>
                  <a:srgbClr val="008986"/>
                </a:solidFill>
                <a:latin typeface="Arial" panose="020B0604020202020204" pitchFamily="34" charset="0"/>
                <a:cs typeface="Arial" panose="020B0604020202020204" pitchFamily="34" charset="0"/>
              </a:rPr>
              <a:t>JAKi</a:t>
            </a:r>
            <a:r>
              <a:rPr lang="en-GB" sz="1067">
                <a:solidFill>
                  <a:srgbClr val="008986"/>
                </a:solidFill>
                <a:latin typeface="Arial" panose="020B0604020202020204" pitchFamily="34" charset="0"/>
                <a:cs typeface="Arial" panose="020B0604020202020204" pitchFamily="34" charset="0"/>
              </a:rPr>
              <a:t> in earlier lines if they see a clear benefit (remission) and low risks</a:t>
            </a:r>
          </a:p>
        </p:txBody>
      </p:sp>
      <p:pic>
        <p:nvPicPr>
          <p:cNvPr id="22" name="Picture 21" descr="A picture containing clock, room&#10;&#10;Description automatically generated">
            <a:extLst>
              <a:ext uri="{FF2B5EF4-FFF2-40B4-BE49-F238E27FC236}">
                <a16:creationId xmlns:a16="http://schemas.microsoft.com/office/drawing/2014/main" id="{5C6AE5F6-2917-4849-96BA-C2B12EEC32D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10883" y="5104987"/>
            <a:ext cx="336000" cy="336000"/>
          </a:xfrm>
          <a:prstGeom prst="rect">
            <a:avLst/>
          </a:prstGeom>
        </p:spPr>
      </p:pic>
      <p:pic>
        <p:nvPicPr>
          <p:cNvPr id="13" name="Picture 12" descr="A picture containing drawing, sign&#10;&#10;Description automatically generated">
            <a:extLst>
              <a:ext uri="{FF2B5EF4-FFF2-40B4-BE49-F238E27FC236}">
                <a16:creationId xmlns:a16="http://schemas.microsoft.com/office/drawing/2014/main" id="{772C430A-554C-4EF8-A825-D40D1C1457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59638" y="5112767"/>
            <a:ext cx="335717" cy="336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559F81FC-6BD4-45B3-98E5-902A3A197EF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97549" y="5116689"/>
            <a:ext cx="336000" cy="336000"/>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9632E311-A689-4D60-93F2-C7F97818C98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9071" y="5137001"/>
            <a:ext cx="336000" cy="336000"/>
          </a:xfrm>
          <a:prstGeom prst="rect">
            <a:avLst/>
          </a:prstGeom>
        </p:spPr>
      </p:pic>
      <p:pic>
        <p:nvPicPr>
          <p:cNvPr id="3" name="Picture 2">
            <a:extLst>
              <a:ext uri="{FF2B5EF4-FFF2-40B4-BE49-F238E27FC236}">
                <a16:creationId xmlns:a16="http://schemas.microsoft.com/office/drawing/2014/main" id="{38A169B5-0BC6-4E96-9B37-DB0FAF809177}"/>
              </a:ext>
            </a:extLst>
          </p:cNvPr>
          <p:cNvPicPr>
            <a:picLocks noChangeAspect="1"/>
          </p:cNvPicPr>
          <p:nvPr/>
        </p:nvPicPr>
        <p:blipFill>
          <a:blip r:embed="rId8"/>
          <a:stretch>
            <a:fillRect/>
          </a:stretch>
        </p:blipFill>
        <p:spPr>
          <a:xfrm>
            <a:off x="875302" y="1001033"/>
            <a:ext cx="3245447" cy="1828268"/>
          </a:xfrm>
          <a:prstGeom prst="rect">
            <a:avLst/>
          </a:prstGeom>
          <a:ln w="12700">
            <a:solidFill>
              <a:schemeClr val="accent2"/>
            </a:solidFill>
          </a:ln>
        </p:spPr>
      </p:pic>
      <p:sp>
        <p:nvSpPr>
          <p:cNvPr id="26" name="Slide Number Placeholder 1">
            <a:extLst>
              <a:ext uri="{FF2B5EF4-FFF2-40B4-BE49-F238E27FC236}">
                <a16:creationId xmlns:a16="http://schemas.microsoft.com/office/drawing/2014/main" id="{70A608C1-44BB-42A7-BBD5-FF757187D1FC}"/>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61</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1866770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14EB8E1-ACF3-4E11-A0AF-BFA152AE54C5}"/>
              </a:ext>
            </a:extLst>
          </p:cNvPr>
          <p:cNvSpPr txBox="1"/>
          <p:nvPr/>
        </p:nvSpPr>
        <p:spPr>
          <a:xfrm>
            <a:off x="1203842" y="5173558"/>
            <a:ext cx="317459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Mavericks are most likely to be interested in these additional measures of remission – this will appeal to their nature &amp; enable you to learn more about what they value. This is the only segment likely to be interested in Boolean data</a:t>
            </a:r>
          </a:p>
        </p:txBody>
      </p:sp>
      <p:sp>
        <p:nvSpPr>
          <p:cNvPr id="12" name="Rectangle 11">
            <a:extLst>
              <a:ext uri="{FF2B5EF4-FFF2-40B4-BE49-F238E27FC236}">
                <a16:creationId xmlns:a16="http://schemas.microsoft.com/office/drawing/2014/main" id="{88C8A4F2-599D-4661-B39F-572B06CCC1C9}"/>
              </a:ext>
            </a:extLst>
          </p:cNvPr>
          <p:cNvSpPr/>
          <p:nvPr/>
        </p:nvSpPr>
        <p:spPr>
          <a:xfrm>
            <a:off x="4378442" y="1017787"/>
            <a:ext cx="7525692" cy="38279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For those Drs who look beyond DAS28-CRP for clinical remission measurement, this page enables a deeper discussion on the extent of the clinical remission demonstrated by JYSELECA. Do not use this page for those Drs who predominantly use DAS28-CRP and are already convinced by the efficacy profile of JYSELECA</a:t>
            </a:r>
          </a:p>
          <a:p>
            <a:pPr defTabSz="914377">
              <a:lnSpc>
                <a:spcPct val="112000"/>
              </a:lnSpc>
            </a:pPr>
            <a:endParaRPr lang="en-GB" sz="1200" b="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endParaRPr lang="en-GB" sz="1200" i="1">
              <a:solidFill>
                <a:srgbClr val="000000"/>
              </a:solidFill>
              <a:latin typeface="Arial" panose="020B0604020202020204" pitchFamily="34" charset="0"/>
              <a:cs typeface="Arial" panose="020B0604020202020204" pitchFamily="34" charset="0"/>
            </a:endParaRPr>
          </a:p>
          <a:p>
            <a:pPr defTabSz="914377"/>
            <a:r>
              <a:rPr lang="en-GB" sz="1200" i="1">
                <a:solidFill>
                  <a:srgbClr val="585858"/>
                </a:solidFill>
                <a:latin typeface="Arial" panose="020B0604020202020204" pitchFamily="34" charset="0"/>
                <a:cs typeface="Arial" panose="020B0604020202020204" pitchFamily="34" charset="0"/>
              </a:rPr>
              <a:t>What do the CDAI and the SDAI tell you beyond the DAS28-CRP scores? </a:t>
            </a:r>
          </a:p>
          <a:p>
            <a:pPr defTabSz="914377"/>
            <a:r>
              <a:rPr lang="en-GB" sz="1200" i="1">
                <a:solidFill>
                  <a:srgbClr val="585858"/>
                </a:solidFill>
                <a:latin typeface="Arial" panose="020B0604020202020204" pitchFamily="34" charset="0"/>
                <a:cs typeface="Arial" panose="020B0604020202020204" pitchFamily="34" charset="0"/>
              </a:rPr>
              <a:t>Do you expect results to be consistent across the different remission measures (if no, why not, what does this mean to you?)</a:t>
            </a:r>
          </a:p>
          <a:p>
            <a:pPr defTabSz="914377"/>
            <a:r>
              <a:rPr lang="en-GB" sz="1200" i="1">
                <a:solidFill>
                  <a:srgbClr val="585858"/>
                </a:solidFill>
                <a:latin typeface="Arial" panose="020B0604020202020204" pitchFamily="34" charset="0"/>
                <a:cs typeface="Arial" panose="020B0604020202020204" pitchFamily="34" charset="0"/>
              </a:rPr>
              <a:t>How have other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compared with ADA in CDAI and SDAI?</a:t>
            </a:r>
          </a:p>
          <a:p>
            <a:pPr defTabSz="914377"/>
            <a:r>
              <a:rPr lang="en-GB" sz="1200" i="1">
                <a:solidFill>
                  <a:srgbClr val="585858"/>
                </a:solidFill>
                <a:latin typeface="Arial" panose="020B0604020202020204" pitchFamily="34" charset="0"/>
                <a:cs typeface="Arial" panose="020B0604020202020204" pitchFamily="34" charset="0"/>
              </a:rPr>
              <a:t>Which of the clinical trial measures of remission do you find to be the most reliable marker of what you expect to see in clinical practice? </a:t>
            </a:r>
          </a:p>
          <a:p>
            <a:pPr defTabSz="914377"/>
            <a:endParaRPr lang="en-GB" sz="1200" b="1" i="1">
              <a:solidFill>
                <a:srgbClr val="585858"/>
              </a:solidFill>
              <a:latin typeface="Arial" panose="020B0604020202020204" pitchFamily="34" charset="0"/>
              <a:cs typeface="Arial" panose="020B0604020202020204" pitchFamily="34" charset="0"/>
            </a:endParaRPr>
          </a:p>
          <a:p>
            <a:pPr defTabSz="914377"/>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spcBef>
                <a:spcPts val="400"/>
              </a:spcBef>
            </a:pPr>
            <a:r>
              <a:rPr lang="en-GB" sz="1200" i="1">
                <a:solidFill>
                  <a:srgbClr val="585858"/>
                </a:solidFill>
                <a:latin typeface="Arial" panose="020B0604020202020204" pitchFamily="34" charset="0"/>
                <a:cs typeface="Arial" panose="020B0604020202020204" pitchFamily="34" charset="0"/>
              </a:rPr>
              <a:t>We’ve looked at a variety of efficacy measures today – I’d like to share a summary so that you can see the full picture of efficacy with JYSELECA</a:t>
            </a:r>
          </a:p>
        </p:txBody>
      </p:sp>
      <p:sp>
        <p:nvSpPr>
          <p:cNvPr id="6" name="Text Placeholder 5">
            <a:extLst>
              <a:ext uri="{FF2B5EF4-FFF2-40B4-BE49-F238E27FC236}">
                <a16:creationId xmlns:a16="http://schemas.microsoft.com/office/drawing/2014/main" id="{51F80A60-86A6-46E5-AEF7-5E131DBDC50E}"/>
              </a:ext>
            </a:extLst>
          </p:cNvPr>
          <p:cNvSpPr>
            <a:spLocks noGrp="1"/>
          </p:cNvSpPr>
          <p:nvPr>
            <p:ph type="body" sz="quarter" idx="26"/>
          </p:nvPr>
        </p:nvSpPr>
        <p:spPr/>
        <p:txBody>
          <a:bodyPr/>
          <a:lstStyle/>
          <a:p>
            <a:endParaRPr lang="en-GB"/>
          </a:p>
        </p:txBody>
      </p:sp>
      <p:sp>
        <p:nvSpPr>
          <p:cNvPr id="4" name="Text Placeholder 3">
            <a:extLst>
              <a:ext uri="{FF2B5EF4-FFF2-40B4-BE49-F238E27FC236}">
                <a16:creationId xmlns:a16="http://schemas.microsoft.com/office/drawing/2014/main" id="{7929C6AD-4FD7-4E4B-991E-EACD3EF424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9655" y="419385"/>
            <a:ext cx="10408327" cy="635000"/>
          </a:xfrm>
        </p:spPr>
        <p:txBody>
          <a:bodyPr>
            <a:noAutofit/>
          </a:bodyPr>
          <a:lstStyle/>
          <a:p>
            <a:r>
              <a:rPr lang="en-GB" sz="2933" b="1">
                <a:solidFill>
                  <a:schemeClr val="accent1"/>
                </a:solidFill>
                <a:latin typeface="Arial" panose="020B0604020202020204" pitchFamily="34" charset="0"/>
                <a:cs typeface="Arial" panose="020B0604020202020204" pitchFamily="34" charset="0"/>
              </a:rPr>
              <a:t>Back up slide </a:t>
            </a:r>
            <a:r>
              <a:rPr lang="en-GB" sz="2933">
                <a:solidFill>
                  <a:schemeClr val="accent1"/>
                </a:solidFill>
                <a:latin typeface="Arial" panose="020B0604020202020204" pitchFamily="34" charset="0"/>
                <a:cs typeface="Arial" panose="020B0604020202020204" pitchFamily="34" charset="0"/>
              </a:rPr>
              <a:t>– Clinical Remission</a:t>
            </a:r>
          </a:p>
        </p:txBody>
      </p:sp>
      <p:sp>
        <p:nvSpPr>
          <p:cNvPr id="11" name="Rectangle 10">
            <a:extLst>
              <a:ext uri="{FF2B5EF4-FFF2-40B4-BE49-F238E27FC236}">
                <a16:creationId xmlns:a16="http://schemas.microsoft.com/office/drawing/2014/main" id="{6721B435-6DD2-4F13-9867-DFC80054A2F2}"/>
              </a:ext>
            </a:extLst>
          </p:cNvPr>
          <p:cNvSpPr/>
          <p:nvPr/>
        </p:nvSpPr>
        <p:spPr>
          <a:xfrm>
            <a:off x="880284" y="3023361"/>
            <a:ext cx="3248521" cy="1822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Show the data for clinical remission using CDAI and SDAI - Demonstrable clinical remission irrespective of how it is measured &amp; 50% of patients achieve remission (according to DAS28-CRP scores) through Week 52</a:t>
            </a:r>
            <a:endParaRPr lang="en-GB" sz="1200" b="1">
              <a:solidFill>
                <a:srgbClr val="005DAB"/>
              </a:solidFill>
              <a:latin typeface="Arial" panose="020B0604020202020204" pitchFamily="34" charset="0"/>
              <a:cs typeface="Arial" panose="020B0604020202020204" pitchFamily="34" charset="0"/>
            </a:endParaRPr>
          </a:p>
          <a:p>
            <a:pPr algn="ctr" defTabSz="914377"/>
            <a:endParaRPr lang="en-GB" sz="1200">
              <a:solidFill>
                <a:srgbClr val="000000"/>
              </a:solidFill>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4C67EE4-762E-4B6E-B92C-DF842DAE4E9C}"/>
              </a:ext>
            </a:extLst>
          </p:cNvPr>
          <p:cNvPicPr>
            <a:picLocks noChangeAspect="1"/>
          </p:cNvPicPr>
          <p:nvPr/>
        </p:nvPicPr>
        <p:blipFill>
          <a:blip r:embed="rId3">
            <a:duotone>
              <a:schemeClr val="accent1">
                <a:shade val="45000"/>
                <a:satMod val="135000"/>
              </a:schemeClr>
              <a:prstClr val="white"/>
            </a:duotone>
          </a:blip>
          <a:stretch>
            <a:fillRect/>
          </a:stretch>
        </p:blipFill>
        <p:spPr>
          <a:xfrm>
            <a:off x="11085449" y="799325"/>
            <a:ext cx="498859" cy="432000"/>
          </a:xfrm>
          <a:prstGeom prst="rect">
            <a:avLst/>
          </a:prstGeom>
        </p:spPr>
      </p:pic>
      <p:sp>
        <p:nvSpPr>
          <p:cNvPr id="26" name="Rectangle 25">
            <a:extLst>
              <a:ext uri="{FF2B5EF4-FFF2-40B4-BE49-F238E27FC236}">
                <a16:creationId xmlns:a16="http://schemas.microsoft.com/office/drawing/2014/main" id="{20C2AC7F-EFB7-4AB9-8474-67DF2A68F407}"/>
              </a:ext>
            </a:extLst>
          </p:cNvPr>
          <p:cNvSpPr/>
          <p:nvPr/>
        </p:nvSpPr>
        <p:spPr>
          <a:xfrm>
            <a:off x="11095235" y="126263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TextBox 6">
            <a:extLst>
              <a:ext uri="{FF2B5EF4-FFF2-40B4-BE49-F238E27FC236}">
                <a16:creationId xmlns:a16="http://schemas.microsoft.com/office/drawing/2014/main" id="{DD2CC179-6677-41A8-85C0-B465A98C4C85}"/>
              </a:ext>
            </a:extLst>
          </p:cNvPr>
          <p:cNvSpPr txBox="1"/>
          <p:nvPr/>
        </p:nvSpPr>
        <p:spPr>
          <a:xfrm>
            <a:off x="9951720" y="5155524"/>
            <a:ext cx="1952413"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Unlikely to see what this adds over the DAS28-CRP data – not an essential page for this group</a:t>
            </a:r>
          </a:p>
        </p:txBody>
      </p:sp>
      <p:sp>
        <p:nvSpPr>
          <p:cNvPr id="8" name="TextBox 7">
            <a:extLst>
              <a:ext uri="{FF2B5EF4-FFF2-40B4-BE49-F238E27FC236}">
                <a16:creationId xmlns:a16="http://schemas.microsoft.com/office/drawing/2014/main" id="{79E7EA07-4A93-477E-A375-C3ACEC808B3B}"/>
              </a:ext>
            </a:extLst>
          </p:cNvPr>
          <p:cNvSpPr txBox="1"/>
          <p:nvPr/>
        </p:nvSpPr>
        <p:spPr>
          <a:xfrm>
            <a:off x="4845640" y="5173557"/>
            <a:ext cx="1955584"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Unlikely to see what this adds over the DAS28-CRP data – not an essential page for this group</a:t>
            </a:r>
          </a:p>
        </p:txBody>
      </p:sp>
      <p:sp>
        <p:nvSpPr>
          <p:cNvPr id="23" name="TextBox 22">
            <a:extLst>
              <a:ext uri="{FF2B5EF4-FFF2-40B4-BE49-F238E27FC236}">
                <a16:creationId xmlns:a16="http://schemas.microsoft.com/office/drawing/2014/main" id="{D2B13565-9962-4F5C-86E3-3E70D9FE56F9}"/>
              </a:ext>
            </a:extLst>
          </p:cNvPr>
          <p:cNvSpPr txBox="1"/>
          <p:nvPr/>
        </p:nvSpPr>
        <p:spPr>
          <a:xfrm>
            <a:off x="7318697" y="5173557"/>
            <a:ext cx="1947552"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Unlikely to see what this adds over the DAS28-CRP data – not an essential page for this group</a:t>
            </a:r>
          </a:p>
        </p:txBody>
      </p:sp>
      <p:pic>
        <p:nvPicPr>
          <p:cNvPr id="19" name="Picture 18" descr="A picture containing clock, room&#10;&#10;Description automatically generated">
            <a:extLst>
              <a:ext uri="{FF2B5EF4-FFF2-40B4-BE49-F238E27FC236}">
                <a16:creationId xmlns:a16="http://schemas.microsoft.com/office/drawing/2014/main" id="{ACB4D9BC-86C2-49C5-AE4D-5DC842BAA4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83720" y="4966507"/>
            <a:ext cx="336000" cy="336000"/>
          </a:xfrm>
          <a:prstGeom prst="rect">
            <a:avLst/>
          </a:prstGeom>
        </p:spPr>
      </p:pic>
      <p:pic>
        <p:nvPicPr>
          <p:cNvPr id="16" name="Picture 15" descr="A close up of a sign&#10;&#10;Description automatically generated">
            <a:extLst>
              <a:ext uri="{FF2B5EF4-FFF2-40B4-BE49-F238E27FC236}">
                <a16:creationId xmlns:a16="http://schemas.microsoft.com/office/drawing/2014/main" id="{4C1FECD9-713C-4634-ADAC-54323C72533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50696" y="4987524"/>
            <a:ext cx="336000" cy="336000"/>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6B90D65C-77B7-4A3E-9791-B3DCE6AD6D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6260" y="4987524"/>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30C2BEEF-88E3-4262-B652-21F0AB63FF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12536" y="4987524"/>
            <a:ext cx="336000" cy="336283"/>
          </a:xfrm>
          <a:prstGeom prst="rect">
            <a:avLst/>
          </a:prstGeom>
        </p:spPr>
      </p:pic>
      <p:pic>
        <p:nvPicPr>
          <p:cNvPr id="9" name="Picture 8">
            <a:extLst>
              <a:ext uri="{FF2B5EF4-FFF2-40B4-BE49-F238E27FC236}">
                <a16:creationId xmlns:a16="http://schemas.microsoft.com/office/drawing/2014/main" id="{E3C10B36-86E6-41EC-BEDE-1AE40F77D3A8}"/>
              </a:ext>
            </a:extLst>
          </p:cNvPr>
          <p:cNvPicPr>
            <a:picLocks noChangeAspect="1"/>
          </p:cNvPicPr>
          <p:nvPr/>
        </p:nvPicPr>
        <p:blipFill>
          <a:blip r:embed="rId8"/>
          <a:stretch>
            <a:fillRect/>
          </a:stretch>
        </p:blipFill>
        <p:spPr>
          <a:xfrm>
            <a:off x="880283" y="1006894"/>
            <a:ext cx="3263331" cy="1838343"/>
          </a:xfrm>
          <a:prstGeom prst="rect">
            <a:avLst/>
          </a:prstGeom>
          <a:ln w="12700">
            <a:solidFill>
              <a:schemeClr val="accent2"/>
            </a:solidFill>
          </a:ln>
        </p:spPr>
      </p:pic>
      <p:sp>
        <p:nvSpPr>
          <p:cNvPr id="5" name="Rectangle 4">
            <a:extLst>
              <a:ext uri="{FF2B5EF4-FFF2-40B4-BE49-F238E27FC236}">
                <a16:creationId xmlns:a16="http://schemas.microsoft.com/office/drawing/2014/main" id="{8889676B-D593-45D2-B9EC-4E361E7D71F2}"/>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333">
              <a:solidFill>
                <a:srgbClr val="585858"/>
              </a:solidFill>
              <a:latin typeface="Arial" panose="020B0604020202020204" pitchFamily="34" charset="0"/>
              <a:cs typeface="Arial" panose="020B0604020202020204" pitchFamily="34" charset="0"/>
            </a:endParaRPr>
          </a:p>
        </p:txBody>
      </p:sp>
      <p:sp>
        <p:nvSpPr>
          <p:cNvPr id="21" name="Slide Number Placeholder 1">
            <a:extLst>
              <a:ext uri="{FF2B5EF4-FFF2-40B4-BE49-F238E27FC236}">
                <a16:creationId xmlns:a16="http://schemas.microsoft.com/office/drawing/2014/main" id="{21FE1BAD-0CEA-46E4-A6CC-F773254254A1}"/>
              </a:ext>
            </a:extLst>
          </p:cNvPr>
          <p:cNvSpPr>
            <a:spLocks noGrp="1"/>
          </p:cNvSpPr>
          <p:nvPr>
            <p:ph type="sldNum" sz="quarter" idx="11"/>
          </p:nvPr>
        </p:nvSpPr>
        <p:spPr>
          <a:xfrm>
            <a:off x="9730272" y="6376112"/>
            <a:ext cx="601133" cy="171449"/>
          </a:xfrm>
        </p:spPr>
        <p:txBody>
          <a:bodyPr/>
          <a:lstStyle/>
          <a:p>
            <a:pPr defTabSz="914377"/>
            <a:fld id="{72704E50-790F-004D-A3FC-F1A2CCAC1708}" type="slidenum">
              <a:rPr lang="en-US">
                <a:solidFill>
                  <a:srgbClr val="A5A6A5"/>
                </a:solidFill>
                <a:latin typeface="Calibri" panose="020F0502020204030204"/>
              </a:rPr>
              <a:pPr defTabSz="914377"/>
              <a:t>62</a:t>
            </a:fld>
            <a:endParaRPr lang="en-US">
              <a:solidFill>
                <a:srgbClr val="A5A6A5"/>
              </a:solidFill>
              <a:latin typeface="Calibri" panose="020F0502020204030204"/>
            </a:endParaRPr>
          </a:p>
        </p:txBody>
      </p:sp>
    </p:spTree>
    <p:extLst>
      <p:ext uri="{BB962C8B-B14F-4D97-AF65-F5344CB8AC3E}">
        <p14:creationId xmlns:p14="http://schemas.microsoft.com/office/powerpoint/2010/main" val="2316716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51743" y="984528"/>
            <a:ext cx="7552391" cy="366044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Keep your language neutral and allow the HCP to draw their own conclusions – this is likely to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be one of the most impactful parts of the story, allow them to read it and take your cues from how they respond to these data. This is a key page so make sure you give some time to it in your call; it could be seen as a positive summary depending on how the previous efficacy pages have been discussed. </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pP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resonates with you from these data? If you compare this to other treatments in RA, how does this look to you – have you seen results like this before? </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do you consider to be the key takeaway? </a:t>
            </a:r>
          </a:p>
          <a:p>
            <a:pPr defTabSz="914377">
              <a:spcBef>
                <a:spcPts val="400"/>
              </a:spcBef>
            </a:pPr>
            <a:r>
              <a:rPr lang="en-GB" sz="1200" b="1">
                <a:solidFill>
                  <a:srgbClr val="005DAB"/>
                </a:solidFill>
                <a:latin typeface="Arial" panose="020B0604020202020204" pitchFamily="34" charset="0"/>
                <a:cs typeface="Arial" panose="020B0604020202020204" pitchFamily="34" charset="0"/>
              </a:rPr>
              <a:t>Objection may be raised here around non-inferiority vs nominal superiority – guidance on this will be available in the objection handler – coming soon</a:t>
            </a:r>
          </a:p>
          <a:p>
            <a:pPr defTabSz="914377">
              <a:spcBef>
                <a:spcPts val="400"/>
              </a:spcBef>
            </a:pPr>
            <a:endParaRPr lang="en-GB" sz="1200" b="1">
              <a:solidFill>
                <a:srgbClr val="005DAB"/>
              </a:solidFill>
              <a:latin typeface="Arial" panose="020B0604020202020204" pitchFamily="34" charset="0"/>
              <a:cs typeface="Arial" panose="020B0604020202020204" pitchFamily="34" charset="0"/>
            </a:endParaRP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Relate back to the discussion at the beginning of the conversation and the balance between efficacy and safety, reflecting their language.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I would now like to introduce you to the safety profile of JYSELECA and hear your perspective on these data</a:t>
            </a:r>
          </a:p>
        </p:txBody>
      </p:sp>
      <p:sp>
        <p:nvSpPr>
          <p:cNvPr id="6" name="Text Placeholder 5">
            <a:extLst>
              <a:ext uri="{FF2B5EF4-FFF2-40B4-BE49-F238E27FC236}">
                <a16:creationId xmlns:a16="http://schemas.microsoft.com/office/drawing/2014/main" id="{0B1A827B-A1E5-4FA4-921D-792F0EECDC47}"/>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5F890509-BE57-4CDE-BEC7-5E127AB114B7}"/>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3432" y="387048"/>
            <a:ext cx="10327217"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Efficacy – Compared to Standard of Care</a:t>
            </a:r>
            <a:br>
              <a:rPr lang="en-GB" sz="2933">
                <a:solidFill>
                  <a:schemeClr val="accent1"/>
                </a:solidFill>
                <a:latin typeface="Arial" panose="020B0604020202020204" pitchFamily="34" charset="0"/>
                <a:cs typeface="Arial" panose="020B0604020202020204" pitchFamily="34" charset="0"/>
              </a:rPr>
            </a:br>
            <a:endParaRPr lang="en-GB" sz="2933">
              <a:solidFill>
                <a:schemeClr val="accent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721B435-6DD2-4F13-9867-DFC80054A2F2}"/>
              </a:ext>
            </a:extLst>
          </p:cNvPr>
          <p:cNvSpPr/>
          <p:nvPr/>
        </p:nvSpPr>
        <p:spPr>
          <a:xfrm>
            <a:off x="875103" y="2998645"/>
            <a:ext cx="3264000" cy="1646331"/>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a:solidFill>
                <a:srgbClr val="FFFFFF"/>
              </a:solidFill>
              <a:latin typeface="Arial" panose="020B0604020202020204" pitchFamily="34" charset="0"/>
              <a:cs typeface="Arial" panose="020B0604020202020204" pitchFamily="34" charset="0"/>
            </a:endParaRPr>
          </a:p>
          <a:p>
            <a:pPr algn="ctr" defTabSz="914377"/>
            <a:r>
              <a:rPr lang="en-GB" sz="1200">
                <a:solidFill>
                  <a:srgbClr val="FFFFFF"/>
                </a:solidFill>
                <a:latin typeface="Arial" panose="020B0604020202020204" pitchFamily="34" charset="0"/>
                <a:cs typeface="Arial" panose="020B0604020202020204" pitchFamily="34" charset="0"/>
              </a:rPr>
              <a:t>Show results vs ADA Forest plot shows how JYSELECA compares to ADA in MTX IR populations across different efficacy outcomes </a:t>
            </a:r>
          </a:p>
        </p:txBody>
      </p:sp>
      <p:pic>
        <p:nvPicPr>
          <p:cNvPr id="21" name="Picture 20">
            <a:extLst>
              <a:ext uri="{FF2B5EF4-FFF2-40B4-BE49-F238E27FC236}">
                <a16:creationId xmlns:a16="http://schemas.microsoft.com/office/drawing/2014/main" id="{C8D988B8-F2B1-4C2B-924E-7575B133352A}"/>
              </a:ext>
            </a:extLst>
          </p:cNvPr>
          <p:cNvPicPr>
            <a:picLocks noChangeAspect="1"/>
          </p:cNvPicPr>
          <p:nvPr/>
        </p:nvPicPr>
        <p:blipFill>
          <a:blip r:embed="rId3">
            <a:duotone>
              <a:schemeClr val="accent1">
                <a:shade val="45000"/>
                <a:satMod val="135000"/>
              </a:schemeClr>
              <a:prstClr val="white"/>
            </a:duotone>
          </a:blip>
          <a:stretch>
            <a:fillRect/>
          </a:stretch>
        </p:blipFill>
        <p:spPr>
          <a:xfrm>
            <a:off x="11051912" y="783689"/>
            <a:ext cx="498859" cy="432000"/>
          </a:xfrm>
          <a:prstGeom prst="rect">
            <a:avLst/>
          </a:prstGeom>
        </p:spPr>
      </p:pic>
      <p:sp>
        <p:nvSpPr>
          <p:cNvPr id="22" name="Rectangle 21">
            <a:extLst>
              <a:ext uri="{FF2B5EF4-FFF2-40B4-BE49-F238E27FC236}">
                <a16:creationId xmlns:a16="http://schemas.microsoft.com/office/drawing/2014/main" id="{D73A6746-9B32-40B8-A194-1863E098645C}"/>
              </a:ext>
            </a:extLst>
          </p:cNvPr>
          <p:cNvSpPr/>
          <p:nvPr/>
        </p:nvSpPr>
        <p:spPr>
          <a:xfrm>
            <a:off x="11061697" y="1246997"/>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Rectangle 6">
            <a:extLst>
              <a:ext uri="{FF2B5EF4-FFF2-40B4-BE49-F238E27FC236}">
                <a16:creationId xmlns:a16="http://schemas.microsoft.com/office/drawing/2014/main" id="{F524B23A-85E2-434E-82B1-1FFA0FA54EE3}"/>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8" name="Star: 5 Points 7">
            <a:extLst>
              <a:ext uri="{FF2B5EF4-FFF2-40B4-BE49-F238E27FC236}">
                <a16:creationId xmlns:a16="http://schemas.microsoft.com/office/drawing/2014/main" id="{90367C5E-6D0C-421A-B420-17FEB53925A9}"/>
              </a:ext>
            </a:extLst>
          </p:cNvPr>
          <p:cNvSpPr/>
          <p:nvPr/>
        </p:nvSpPr>
        <p:spPr>
          <a:xfrm>
            <a:off x="7743958" y="390696"/>
            <a:ext cx="360796" cy="39059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9" name="TextBox 8">
            <a:extLst>
              <a:ext uri="{FF2B5EF4-FFF2-40B4-BE49-F238E27FC236}">
                <a16:creationId xmlns:a16="http://schemas.microsoft.com/office/drawing/2014/main" id="{F9287BDF-1002-4C62-95D9-A7D65AE00364}"/>
              </a:ext>
            </a:extLst>
          </p:cNvPr>
          <p:cNvSpPr txBox="1"/>
          <p:nvPr/>
        </p:nvSpPr>
        <p:spPr>
          <a:xfrm>
            <a:off x="1059279" y="4900509"/>
            <a:ext cx="239895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Intellectually stimulated by this &amp; will be keen to draw their own conclusions. Likely to understand the importance quickly so allow them to move on</a:t>
            </a:r>
          </a:p>
        </p:txBody>
      </p:sp>
      <p:sp>
        <p:nvSpPr>
          <p:cNvPr id="10" name="TextBox 9">
            <a:extLst>
              <a:ext uri="{FF2B5EF4-FFF2-40B4-BE49-F238E27FC236}">
                <a16:creationId xmlns:a16="http://schemas.microsoft.com/office/drawing/2014/main" id="{EAA418F5-5998-422F-94A2-2F05911B1722}"/>
              </a:ext>
            </a:extLst>
          </p:cNvPr>
          <p:cNvSpPr txBox="1"/>
          <p:nvPr/>
        </p:nvSpPr>
        <p:spPr>
          <a:xfrm>
            <a:off x="9274594" y="4900509"/>
            <a:ext cx="262954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They like inclusion of ACR20 here but may need range of data explained. Likely to be least familiar with Forest plot and very attached to ADA as standard of care</a:t>
            </a:r>
          </a:p>
        </p:txBody>
      </p:sp>
      <p:sp>
        <p:nvSpPr>
          <p:cNvPr id="13" name="TextBox 12">
            <a:extLst>
              <a:ext uri="{FF2B5EF4-FFF2-40B4-BE49-F238E27FC236}">
                <a16:creationId xmlns:a16="http://schemas.microsoft.com/office/drawing/2014/main" id="{52565E72-7B9B-4728-A788-04BD8C883098}"/>
              </a:ext>
            </a:extLst>
          </p:cNvPr>
          <p:cNvSpPr txBox="1"/>
          <p:nvPr/>
        </p:nvSpPr>
        <p:spPr>
          <a:xfrm>
            <a:off x="6703088" y="4900509"/>
            <a:ext cx="221738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If they are already convinced on ACR50 this may be a quick page enabling you to spend time to reassure on safety as this is key for this segment</a:t>
            </a:r>
          </a:p>
        </p:txBody>
      </p:sp>
      <p:sp>
        <p:nvSpPr>
          <p:cNvPr id="14" name="TextBox 13">
            <a:extLst>
              <a:ext uri="{FF2B5EF4-FFF2-40B4-BE49-F238E27FC236}">
                <a16:creationId xmlns:a16="http://schemas.microsoft.com/office/drawing/2014/main" id="{CDD3D466-853B-4C11-99D9-F22FB36B82F0}"/>
              </a:ext>
            </a:extLst>
          </p:cNvPr>
          <p:cNvSpPr txBox="1"/>
          <p:nvPr/>
        </p:nvSpPr>
        <p:spPr>
          <a:xfrm>
            <a:off x="3713114" y="4900509"/>
            <a:ext cx="2625740"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Strong efficacy is important to them but this may feel repetitive so ensure you spend enough time convincing them of the safety of JYSELECA to overcome their reluctance with </a:t>
            </a:r>
            <a:r>
              <a:rPr lang="en-GB" sz="1067" err="1">
                <a:solidFill>
                  <a:srgbClr val="008986"/>
                </a:solidFill>
                <a:latin typeface="Arial" panose="020B0604020202020204" pitchFamily="34" charset="0"/>
                <a:cs typeface="Arial" panose="020B0604020202020204" pitchFamily="34" charset="0"/>
              </a:rPr>
              <a:t>JAKi</a:t>
            </a:r>
            <a:endParaRPr lang="en-GB" sz="1067">
              <a:solidFill>
                <a:srgbClr val="008986"/>
              </a:solidFill>
              <a:latin typeface="Arial" panose="020B0604020202020204" pitchFamily="34" charset="0"/>
              <a:cs typeface="Arial" panose="020B0604020202020204" pitchFamily="34" charset="0"/>
            </a:endParaRPr>
          </a:p>
        </p:txBody>
      </p:sp>
      <p:pic>
        <p:nvPicPr>
          <p:cNvPr id="20" name="Picture 19" descr="A picture containing clock, room&#10;&#10;Description automatically generated">
            <a:extLst>
              <a:ext uri="{FF2B5EF4-FFF2-40B4-BE49-F238E27FC236}">
                <a16:creationId xmlns:a16="http://schemas.microsoft.com/office/drawing/2014/main" id="{E960C26A-AF18-41E6-ABB2-A45493911B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14112" y="4836949"/>
            <a:ext cx="336000" cy="336000"/>
          </a:xfrm>
          <a:prstGeom prst="rect">
            <a:avLst/>
          </a:prstGeom>
        </p:spPr>
      </p:pic>
      <p:pic>
        <p:nvPicPr>
          <p:cNvPr id="16" name="Picture 15" descr="A picture containing drawing, sign&#10;&#10;Description automatically generated">
            <a:extLst>
              <a:ext uri="{FF2B5EF4-FFF2-40B4-BE49-F238E27FC236}">
                <a16:creationId xmlns:a16="http://schemas.microsoft.com/office/drawing/2014/main" id="{2CD6D3D1-0809-4280-87C4-042E2656577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7746" y="4836949"/>
            <a:ext cx="335717" cy="336000"/>
          </a:xfrm>
          <a:prstGeom prst="rect">
            <a:avLst/>
          </a:prstGeom>
        </p:spPr>
      </p:pic>
      <p:pic>
        <p:nvPicPr>
          <p:cNvPr id="19" name="Picture 18" descr="A close up of a sign&#10;&#10;Description automatically generated">
            <a:extLst>
              <a:ext uri="{FF2B5EF4-FFF2-40B4-BE49-F238E27FC236}">
                <a16:creationId xmlns:a16="http://schemas.microsoft.com/office/drawing/2014/main" id="{B5784A77-35B5-4DE1-A56C-4699E7999C8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86464" y="4838831"/>
            <a:ext cx="336000" cy="336000"/>
          </a:xfrm>
          <a:prstGeom prst="rect">
            <a:avLst/>
          </a:prstGeom>
        </p:spPr>
      </p:pic>
      <p:pic>
        <p:nvPicPr>
          <p:cNvPr id="18" name="Picture 17" descr="A picture containing clock, drawing, room&#10;&#10;Description automatically generated">
            <a:extLst>
              <a:ext uri="{FF2B5EF4-FFF2-40B4-BE49-F238E27FC236}">
                <a16:creationId xmlns:a16="http://schemas.microsoft.com/office/drawing/2014/main" id="{690C21D7-D30F-468C-A58F-52EE00FDF9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6669" y="4838831"/>
            <a:ext cx="336000" cy="336000"/>
          </a:xfrm>
          <a:prstGeom prst="rect">
            <a:avLst/>
          </a:prstGeom>
        </p:spPr>
      </p:pic>
      <p:pic>
        <p:nvPicPr>
          <p:cNvPr id="3" name="Picture 2">
            <a:extLst>
              <a:ext uri="{FF2B5EF4-FFF2-40B4-BE49-F238E27FC236}">
                <a16:creationId xmlns:a16="http://schemas.microsoft.com/office/drawing/2014/main" id="{639BEAF6-8835-47F9-8246-8E6E66B5421C}"/>
              </a:ext>
            </a:extLst>
          </p:cNvPr>
          <p:cNvPicPr>
            <a:picLocks noChangeAspect="1"/>
          </p:cNvPicPr>
          <p:nvPr/>
        </p:nvPicPr>
        <p:blipFill>
          <a:blip r:embed="rId8"/>
          <a:stretch>
            <a:fillRect/>
          </a:stretch>
        </p:blipFill>
        <p:spPr>
          <a:xfrm>
            <a:off x="875103" y="980552"/>
            <a:ext cx="3238296" cy="1824240"/>
          </a:xfrm>
          <a:prstGeom prst="rect">
            <a:avLst/>
          </a:prstGeom>
          <a:ln w="12700">
            <a:solidFill>
              <a:schemeClr val="accent2"/>
            </a:solidFill>
          </a:ln>
        </p:spPr>
      </p:pic>
      <p:sp>
        <p:nvSpPr>
          <p:cNvPr id="24" name="Slide Number Placeholder 1">
            <a:extLst>
              <a:ext uri="{FF2B5EF4-FFF2-40B4-BE49-F238E27FC236}">
                <a16:creationId xmlns:a16="http://schemas.microsoft.com/office/drawing/2014/main" id="{0D273F64-3718-4FA7-8651-397C3404A393}"/>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63</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945632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78442" y="1017787"/>
            <a:ext cx="7525692" cy="38279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067"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For those physicians who are stimulated by patient feedback, these results will be important as they look beyond clinical parameters to patient reported outcomes and show JYSELECA to be comparable to their standard of care, ADA. As with the previous Forest plot, give time for the physician to reflect and make their own conclusion.</a:t>
            </a:r>
          </a:p>
          <a:p>
            <a:pPr defTabSz="914377">
              <a:lnSpc>
                <a:spcPct val="112000"/>
              </a:lnSpc>
            </a:pPr>
            <a:endParaRPr lang="en-GB" sz="1067" b="1">
              <a:solidFill>
                <a:srgbClr val="000000"/>
              </a:solidFill>
              <a:latin typeface="Arial" panose="020B0604020202020204" pitchFamily="34" charset="0"/>
              <a:cs typeface="Arial" panose="020B0604020202020204" pitchFamily="34" charset="0"/>
            </a:endParaRPr>
          </a:p>
          <a:p>
            <a:pPr defTabSz="914377">
              <a:lnSpc>
                <a:spcPct val="112000"/>
              </a:lnSpc>
            </a:pPr>
            <a:r>
              <a:rPr lang="en-GB" sz="1067" b="1">
                <a:solidFill>
                  <a:srgbClr val="005DAB"/>
                </a:solidFill>
                <a:latin typeface="Arial" panose="020B0604020202020204" pitchFamily="34" charset="0"/>
                <a:cs typeface="Arial" panose="020B0604020202020204" pitchFamily="34" charset="0"/>
              </a:rPr>
              <a:t>Suggested ELITE Performance questions:</a:t>
            </a:r>
            <a:endParaRPr lang="en-GB" sz="1067" i="1">
              <a:solidFill>
                <a:srgbClr val="000000"/>
              </a:solidFill>
              <a:latin typeface="Arial" panose="020B0604020202020204" pitchFamily="34" charset="0"/>
              <a:cs typeface="Arial" panose="020B0604020202020204" pitchFamily="34" charset="0"/>
            </a:endParaRP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What resonates with you from these data? If you compare this to other treatments in RA, how does this look to you – have you seen results like this before? </a:t>
            </a: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What do you consider to be the key takeaway? </a:t>
            </a:r>
          </a:p>
          <a:p>
            <a:pPr marL="228594" indent="-228594" defTabSz="914377">
              <a:lnSpc>
                <a:spcPct val="112000"/>
              </a:lnSpc>
              <a:buFont typeface="Arial" panose="020B0604020202020204" pitchFamily="34" charset="0"/>
              <a:buChar char="•"/>
            </a:pPr>
            <a:r>
              <a:rPr lang="en-GB" sz="1067">
                <a:solidFill>
                  <a:srgbClr val="585858"/>
                </a:solidFill>
                <a:latin typeface="Arial" panose="020B0604020202020204" pitchFamily="34" charset="0"/>
                <a:cs typeface="Arial" panose="020B0604020202020204" pitchFamily="34" charset="0"/>
              </a:rPr>
              <a:t>[Refer back to the patient discussed at the beginning of the call] </a:t>
            </a:r>
            <a:r>
              <a:rPr lang="en-GB" sz="1067" i="1">
                <a:solidFill>
                  <a:srgbClr val="585858"/>
                </a:solidFill>
                <a:latin typeface="Arial" panose="020B0604020202020204" pitchFamily="34" charset="0"/>
                <a:cs typeface="Arial" panose="020B0604020202020204" pitchFamily="34" charset="0"/>
              </a:rPr>
              <a:t>How important would this improvement in function / pain be to your patient? What kinds of activities of daily living do they avoid or miss out on because of pain and functional challenges?</a:t>
            </a:r>
          </a:p>
          <a:p>
            <a:pPr marL="228594" indent="-228594" defTabSz="914377">
              <a:lnSpc>
                <a:spcPct val="112000"/>
              </a:lnSpc>
              <a:buFont typeface="Arial" panose="020B0604020202020204" pitchFamily="34" charset="0"/>
              <a:buChar char="•"/>
            </a:pPr>
            <a:endParaRPr lang="en-GB" sz="1067" b="1" i="1">
              <a:solidFill>
                <a:srgbClr val="585858"/>
              </a:solidFill>
              <a:latin typeface="Arial" panose="020B0604020202020204" pitchFamily="34" charset="0"/>
              <a:cs typeface="Arial" panose="020B0604020202020204" pitchFamily="34" charset="0"/>
            </a:endParaRPr>
          </a:p>
          <a:p>
            <a:pPr defTabSz="914377">
              <a:lnSpc>
                <a:spcPct val="112000"/>
              </a:lnSpc>
            </a:pPr>
            <a:r>
              <a:rPr lang="en-GB" sz="1067"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Relate back to the discussion at the beginning of the conversation and the balance between efficacy and safety, reflecting their language. </a:t>
            </a:r>
          </a:p>
          <a:p>
            <a:pPr defTabSz="914377">
              <a:lnSpc>
                <a:spcPct val="112000"/>
              </a:lnSpc>
            </a:pPr>
            <a:r>
              <a:rPr lang="en-GB" sz="1067" i="1">
                <a:solidFill>
                  <a:srgbClr val="585858"/>
                </a:solidFill>
                <a:latin typeface="Arial" panose="020B0604020202020204" pitchFamily="34" charset="0"/>
                <a:cs typeface="Arial" panose="020B0604020202020204" pitchFamily="34" charset="0"/>
              </a:rPr>
              <a:t>I would now like to introduce you to the safety profile of JYSELECA and hear your perspective on these data</a:t>
            </a:r>
            <a:endParaRPr lang="en-GB" sz="1333" i="1">
              <a:solidFill>
                <a:srgbClr val="585858"/>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51F80A60-86A6-46E5-AEF7-5E131DBDC50E}"/>
              </a:ext>
            </a:extLst>
          </p:cNvPr>
          <p:cNvSpPr>
            <a:spLocks noGrp="1"/>
          </p:cNvSpPr>
          <p:nvPr>
            <p:ph type="body" sz="quarter" idx="26"/>
          </p:nvPr>
        </p:nvSpPr>
        <p:spPr/>
        <p:txBody>
          <a:bodyPr/>
          <a:lstStyle/>
          <a:p>
            <a:endParaRPr lang="en-GB"/>
          </a:p>
        </p:txBody>
      </p:sp>
      <p:sp>
        <p:nvSpPr>
          <p:cNvPr id="4" name="Text Placeholder 3">
            <a:extLst>
              <a:ext uri="{FF2B5EF4-FFF2-40B4-BE49-F238E27FC236}">
                <a16:creationId xmlns:a16="http://schemas.microsoft.com/office/drawing/2014/main" id="{7929C6AD-4FD7-4E4B-991E-EACD3EF424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9061" y="430673"/>
            <a:ext cx="10515600" cy="635000"/>
          </a:xfrm>
        </p:spPr>
        <p:txBody>
          <a:bodyPr>
            <a:noAutofit/>
          </a:bodyPr>
          <a:lstStyle/>
          <a:p>
            <a:r>
              <a:rPr lang="en-GB" sz="2933" b="1">
                <a:solidFill>
                  <a:schemeClr val="accent1"/>
                </a:solidFill>
                <a:latin typeface="Arial" panose="020B0604020202020204" pitchFamily="34" charset="0"/>
                <a:cs typeface="Arial" panose="020B0604020202020204" pitchFamily="34" charset="0"/>
              </a:rPr>
              <a:t>Back up slide -</a:t>
            </a:r>
            <a:r>
              <a:rPr lang="en-GB" sz="2933">
                <a:solidFill>
                  <a:schemeClr val="accent1"/>
                </a:solidFill>
                <a:latin typeface="Arial" panose="020B0604020202020204" pitchFamily="34" charset="0"/>
                <a:cs typeface="Arial" panose="020B0604020202020204" pitchFamily="34" charset="0"/>
              </a:rPr>
              <a:t> </a:t>
            </a:r>
            <a:r>
              <a:rPr lang="en-GB" sz="2667">
                <a:solidFill>
                  <a:schemeClr val="accent1"/>
                </a:solidFill>
                <a:latin typeface="Arial" panose="020B0604020202020204" pitchFamily="34" charset="0"/>
                <a:cs typeface="Arial" panose="020B0604020202020204" pitchFamily="34" charset="0"/>
              </a:rPr>
              <a:t>Head-to-head results, patient reported outcomes</a:t>
            </a:r>
            <a:endParaRPr lang="en-GB" sz="2933">
              <a:solidFill>
                <a:schemeClr val="accent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721B435-6DD2-4F13-9867-DFC80054A2F2}"/>
              </a:ext>
            </a:extLst>
          </p:cNvPr>
          <p:cNvSpPr/>
          <p:nvPr/>
        </p:nvSpPr>
        <p:spPr>
          <a:xfrm>
            <a:off x="872900" y="3023361"/>
            <a:ext cx="3233120" cy="1822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Demonstrate how JYSELECA compares to ADA on patient reported measures including pain and functional improvement</a:t>
            </a:r>
          </a:p>
        </p:txBody>
      </p:sp>
      <p:pic>
        <p:nvPicPr>
          <p:cNvPr id="24" name="Picture 23">
            <a:extLst>
              <a:ext uri="{FF2B5EF4-FFF2-40B4-BE49-F238E27FC236}">
                <a16:creationId xmlns:a16="http://schemas.microsoft.com/office/drawing/2014/main" id="{14C67EE4-762E-4B6E-B92C-DF842DAE4E9C}"/>
              </a:ext>
            </a:extLst>
          </p:cNvPr>
          <p:cNvPicPr>
            <a:picLocks noChangeAspect="1"/>
          </p:cNvPicPr>
          <p:nvPr/>
        </p:nvPicPr>
        <p:blipFill>
          <a:blip r:embed="rId3">
            <a:duotone>
              <a:schemeClr val="accent1">
                <a:shade val="45000"/>
                <a:satMod val="135000"/>
              </a:schemeClr>
              <a:prstClr val="white"/>
            </a:duotone>
          </a:blip>
          <a:stretch>
            <a:fillRect/>
          </a:stretch>
        </p:blipFill>
        <p:spPr>
          <a:xfrm>
            <a:off x="11085449" y="799325"/>
            <a:ext cx="498859" cy="432000"/>
          </a:xfrm>
          <a:prstGeom prst="rect">
            <a:avLst/>
          </a:prstGeom>
        </p:spPr>
      </p:pic>
      <p:sp>
        <p:nvSpPr>
          <p:cNvPr id="26" name="Rectangle 25">
            <a:extLst>
              <a:ext uri="{FF2B5EF4-FFF2-40B4-BE49-F238E27FC236}">
                <a16:creationId xmlns:a16="http://schemas.microsoft.com/office/drawing/2014/main" id="{20C2AC7F-EFB7-4AB9-8474-67DF2A68F407}"/>
              </a:ext>
            </a:extLst>
          </p:cNvPr>
          <p:cNvSpPr/>
          <p:nvPr/>
        </p:nvSpPr>
        <p:spPr>
          <a:xfrm>
            <a:off x="11095235" y="126263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2" name="TextBox 21">
            <a:extLst>
              <a:ext uri="{FF2B5EF4-FFF2-40B4-BE49-F238E27FC236}">
                <a16:creationId xmlns:a16="http://schemas.microsoft.com/office/drawing/2014/main" id="{A6E45CAD-6A46-452A-9624-83BBD2C2EE84}"/>
              </a:ext>
            </a:extLst>
          </p:cNvPr>
          <p:cNvSpPr txBox="1"/>
          <p:nvPr/>
        </p:nvSpPr>
        <p:spPr>
          <a:xfrm>
            <a:off x="1203842" y="5173558"/>
            <a:ext cx="2824377"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Interested in PROs and patient feedback as well as wanting to appear in-tune with inclusion of data like these in clinical trials</a:t>
            </a:r>
          </a:p>
        </p:txBody>
      </p:sp>
      <p:sp>
        <p:nvSpPr>
          <p:cNvPr id="25" name="TextBox 24">
            <a:extLst>
              <a:ext uri="{FF2B5EF4-FFF2-40B4-BE49-F238E27FC236}">
                <a16:creationId xmlns:a16="http://schemas.microsoft.com/office/drawing/2014/main" id="{1A1AD346-CB8F-42E3-96F8-2720ECE6D8C1}"/>
              </a:ext>
            </a:extLst>
          </p:cNvPr>
          <p:cNvSpPr txBox="1"/>
          <p:nvPr/>
        </p:nvSpPr>
        <p:spPr>
          <a:xfrm>
            <a:off x="9709104" y="5164645"/>
            <a:ext cx="2195029"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Unlikely to see what this adds over the DAS28 data – not an essential page for this group</a:t>
            </a:r>
          </a:p>
        </p:txBody>
      </p:sp>
      <p:sp>
        <p:nvSpPr>
          <p:cNvPr id="27" name="TextBox 26">
            <a:extLst>
              <a:ext uri="{FF2B5EF4-FFF2-40B4-BE49-F238E27FC236}">
                <a16:creationId xmlns:a16="http://schemas.microsoft.com/office/drawing/2014/main" id="{87BAA826-9358-4734-8DEF-C26144F86C16}"/>
              </a:ext>
            </a:extLst>
          </p:cNvPr>
          <p:cNvSpPr txBox="1"/>
          <p:nvPr/>
        </p:nvSpPr>
        <p:spPr>
          <a:xfrm>
            <a:off x="4442076" y="5173558"/>
            <a:ext cx="2344443"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 key page for this group – spend time to explore what this can mean for patients</a:t>
            </a:r>
          </a:p>
        </p:txBody>
      </p:sp>
      <p:sp>
        <p:nvSpPr>
          <p:cNvPr id="28" name="TextBox 27">
            <a:extLst>
              <a:ext uri="{FF2B5EF4-FFF2-40B4-BE49-F238E27FC236}">
                <a16:creationId xmlns:a16="http://schemas.microsoft.com/office/drawing/2014/main" id="{B96469C0-4F23-4973-8751-362C33BCF1AB}"/>
              </a:ext>
            </a:extLst>
          </p:cNvPr>
          <p:cNvSpPr txBox="1"/>
          <p:nvPr/>
        </p:nvSpPr>
        <p:spPr>
          <a:xfrm>
            <a:off x="7159878" y="5166272"/>
            <a:ext cx="2135369" cy="584968"/>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Unlikely to see what this adds over the DAS28 data – not an essential page for this group</a:t>
            </a:r>
          </a:p>
        </p:txBody>
      </p:sp>
      <p:pic>
        <p:nvPicPr>
          <p:cNvPr id="29" name="Picture 28" descr="A picture containing clock, room&#10;&#10;Description automatically generated">
            <a:extLst>
              <a:ext uri="{FF2B5EF4-FFF2-40B4-BE49-F238E27FC236}">
                <a16:creationId xmlns:a16="http://schemas.microsoft.com/office/drawing/2014/main" id="{0E1DAE12-0BCF-4C4C-9469-561E955F26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29484" y="5064181"/>
            <a:ext cx="336000" cy="336000"/>
          </a:xfrm>
          <a:prstGeom prst="rect">
            <a:avLst/>
          </a:prstGeom>
        </p:spPr>
      </p:pic>
      <p:pic>
        <p:nvPicPr>
          <p:cNvPr id="30" name="Picture 29" descr="A close up of a sign&#10;&#10;Description automatically generated">
            <a:extLst>
              <a:ext uri="{FF2B5EF4-FFF2-40B4-BE49-F238E27FC236}">
                <a16:creationId xmlns:a16="http://schemas.microsoft.com/office/drawing/2014/main" id="{53BDBE73-6684-4C72-AEB8-43078D6F4E8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4473" y="5064181"/>
            <a:ext cx="336000" cy="336000"/>
          </a:xfrm>
          <a:prstGeom prst="rect">
            <a:avLst/>
          </a:prstGeom>
        </p:spPr>
      </p:pic>
      <p:pic>
        <p:nvPicPr>
          <p:cNvPr id="31" name="Picture 30" descr="A picture containing clock, drawing, room&#10;&#10;Description automatically generated">
            <a:extLst>
              <a:ext uri="{FF2B5EF4-FFF2-40B4-BE49-F238E27FC236}">
                <a16:creationId xmlns:a16="http://schemas.microsoft.com/office/drawing/2014/main" id="{9D0FB615-77CA-4294-B0AB-F6D00A5266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6260" y="5077973"/>
            <a:ext cx="336000" cy="336000"/>
          </a:xfrm>
          <a:prstGeom prst="rect">
            <a:avLst/>
          </a:prstGeom>
        </p:spPr>
      </p:pic>
      <p:pic>
        <p:nvPicPr>
          <p:cNvPr id="32" name="Picture 31" descr="A picture containing drawing, sign&#10;&#10;Description automatically generated">
            <a:extLst>
              <a:ext uri="{FF2B5EF4-FFF2-40B4-BE49-F238E27FC236}">
                <a16:creationId xmlns:a16="http://schemas.microsoft.com/office/drawing/2014/main" id="{C96D9DE1-EA48-46F9-889D-507E24E02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03241" y="5077973"/>
            <a:ext cx="336000" cy="336283"/>
          </a:xfrm>
          <a:prstGeom prst="rect">
            <a:avLst/>
          </a:prstGeom>
        </p:spPr>
      </p:pic>
      <p:pic>
        <p:nvPicPr>
          <p:cNvPr id="5" name="Picture 4">
            <a:extLst>
              <a:ext uri="{FF2B5EF4-FFF2-40B4-BE49-F238E27FC236}">
                <a16:creationId xmlns:a16="http://schemas.microsoft.com/office/drawing/2014/main" id="{1B372129-43F7-4628-9597-6850C96A488A}"/>
              </a:ext>
            </a:extLst>
          </p:cNvPr>
          <p:cNvPicPr>
            <a:picLocks noChangeAspect="1"/>
          </p:cNvPicPr>
          <p:nvPr/>
        </p:nvPicPr>
        <p:blipFill>
          <a:blip r:embed="rId8"/>
          <a:stretch>
            <a:fillRect/>
          </a:stretch>
        </p:blipFill>
        <p:spPr>
          <a:xfrm>
            <a:off x="872901" y="1008847"/>
            <a:ext cx="3234959" cy="1822360"/>
          </a:xfrm>
          <a:prstGeom prst="rect">
            <a:avLst/>
          </a:prstGeom>
          <a:ln w="12700">
            <a:solidFill>
              <a:schemeClr val="accent2"/>
            </a:solidFill>
          </a:ln>
        </p:spPr>
      </p:pic>
      <p:sp>
        <p:nvSpPr>
          <p:cNvPr id="7" name="Rectangle 6">
            <a:extLst>
              <a:ext uri="{FF2B5EF4-FFF2-40B4-BE49-F238E27FC236}">
                <a16:creationId xmlns:a16="http://schemas.microsoft.com/office/drawing/2014/main" id="{A672CDD3-B1A8-4837-BAE3-35D42B46C403}"/>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333">
              <a:solidFill>
                <a:srgbClr val="585858"/>
              </a:solidFill>
              <a:latin typeface="Arial" panose="020B0604020202020204" pitchFamily="34" charset="0"/>
              <a:cs typeface="Arial" panose="020B0604020202020204" pitchFamily="34" charset="0"/>
            </a:endParaRPr>
          </a:p>
        </p:txBody>
      </p:sp>
      <p:sp>
        <p:nvSpPr>
          <p:cNvPr id="21" name="Slide Number Placeholder 1">
            <a:extLst>
              <a:ext uri="{FF2B5EF4-FFF2-40B4-BE49-F238E27FC236}">
                <a16:creationId xmlns:a16="http://schemas.microsoft.com/office/drawing/2014/main" id="{5A76B20B-8453-447F-A934-EA3B2CAA498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64</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1476070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844F57-AD32-4B43-8209-7DFF7C8E77FD}"/>
              </a:ext>
            </a:extLst>
          </p:cNvPr>
          <p:cNvSpPr txBox="1"/>
          <p:nvPr/>
        </p:nvSpPr>
        <p:spPr>
          <a:xfrm>
            <a:off x="7186786" y="4924724"/>
            <a:ext cx="223599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Considers safety a key feature so this information is key to differentiate the JYSELECA. This will interest them to look at more detailed data on safety</a:t>
            </a:r>
          </a:p>
        </p:txBody>
      </p:sp>
      <p:sp>
        <p:nvSpPr>
          <p:cNvPr id="12" name="Rectangle 11">
            <a:extLst>
              <a:ext uri="{FF2B5EF4-FFF2-40B4-BE49-F238E27FC236}">
                <a16:creationId xmlns:a16="http://schemas.microsoft.com/office/drawing/2014/main" id="{88C8A4F2-599D-4661-B39F-572B06CCC1C9}"/>
              </a:ext>
            </a:extLst>
          </p:cNvPr>
          <p:cNvSpPr/>
          <p:nvPr/>
        </p:nvSpPr>
        <p:spPr>
          <a:xfrm>
            <a:off x="4367483" y="1005499"/>
            <a:ext cx="7536651" cy="36819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is key for differentiation regarding safety in JAK associated AE and resonates well –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rates are perceived to be low &amp; similar to ADA.</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Take this opportunity to reinforce the message once again around the balance between efficacy and safety.</a:t>
            </a:r>
          </a:p>
          <a:p>
            <a:pPr defTabSz="914377">
              <a:lnSpc>
                <a:spcPct val="112000"/>
              </a:lnSpc>
            </a:pP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Given the efficacy you have seen, what expectations would you have of safety for a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When you are considering using a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what AEs are you concerned about?</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impact does management of these AEs have on you and your patients and your use of JAKs? Does it impact your use of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or is it something you have to manage?</a:t>
            </a:r>
          </a:p>
          <a:p>
            <a:pPr defTabSz="914377">
              <a:spcBef>
                <a:spcPts val="800"/>
              </a:spcBef>
            </a:pPr>
            <a:r>
              <a:rPr lang="en-GB" sz="1200" b="1">
                <a:solidFill>
                  <a:srgbClr val="005DAB"/>
                </a:solidFill>
                <a:latin typeface="Arial" panose="020B0604020202020204" pitchFamily="34" charset="0"/>
                <a:cs typeface="Arial" panose="020B0604020202020204" pitchFamily="34" charset="0"/>
              </a:rPr>
              <a:t>Objection may be raised here relating to statins / fertility – guidance on this will be available in the objection handler – coming soon</a:t>
            </a:r>
          </a:p>
          <a:p>
            <a:pPr defTabSz="914377"/>
            <a:endParaRPr lang="en-GB" sz="1200">
              <a:solidFill>
                <a:srgbClr val="005DAB"/>
              </a:solidFill>
              <a:latin typeface="Arial" panose="020B0604020202020204" pitchFamily="34" charset="0"/>
              <a:cs typeface="Arial" panose="020B0604020202020204" pitchFamily="34" charset="0"/>
            </a:endParaRPr>
          </a:p>
          <a:p>
            <a:pPr defTabSz="914377">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Having established the safety profile relating to JAK-associated AEs, segue to safety outcomes that are not specifically linked to the class, in the next page </a:t>
            </a:r>
          </a:p>
        </p:txBody>
      </p:sp>
      <p:sp>
        <p:nvSpPr>
          <p:cNvPr id="8" name="Text Placeholder 7">
            <a:extLst>
              <a:ext uri="{FF2B5EF4-FFF2-40B4-BE49-F238E27FC236}">
                <a16:creationId xmlns:a16="http://schemas.microsoft.com/office/drawing/2014/main" id="{81F1871D-E53C-41C3-AD8E-9B4321ED3046}"/>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22747" y="422643"/>
            <a:ext cx="10310284"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Safety – </a:t>
            </a:r>
            <a:r>
              <a:rPr lang="en-GB" sz="2933" err="1">
                <a:solidFill>
                  <a:schemeClr val="accent1"/>
                </a:solidFill>
                <a:latin typeface="Arial" panose="020B0604020202020204" pitchFamily="34" charset="0"/>
                <a:cs typeface="Arial" panose="020B0604020202020204" pitchFamily="34" charset="0"/>
              </a:rPr>
              <a:t>JAKi</a:t>
            </a:r>
            <a:r>
              <a:rPr lang="en-GB" sz="2933">
                <a:solidFill>
                  <a:schemeClr val="accent1"/>
                </a:solidFill>
                <a:latin typeface="Arial" panose="020B0604020202020204" pitchFamily="34" charset="0"/>
                <a:cs typeface="Arial" panose="020B0604020202020204" pitchFamily="34" charset="0"/>
              </a:rPr>
              <a:t> associated AE</a:t>
            </a:r>
          </a:p>
        </p:txBody>
      </p:sp>
      <p:sp>
        <p:nvSpPr>
          <p:cNvPr id="11" name="Rectangle 10">
            <a:extLst>
              <a:ext uri="{FF2B5EF4-FFF2-40B4-BE49-F238E27FC236}">
                <a16:creationId xmlns:a16="http://schemas.microsoft.com/office/drawing/2014/main" id="{6721B435-6DD2-4F13-9867-DFC80054A2F2}"/>
              </a:ext>
            </a:extLst>
          </p:cNvPr>
          <p:cNvSpPr/>
          <p:nvPr/>
        </p:nvSpPr>
        <p:spPr>
          <a:xfrm>
            <a:off x="879621" y="2968316"/>
            <a:ext cx="3269431" cy="1660363"/>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a:solidFill>
                <a:srgbClr val="FFFFFF"/>
              </a:solidFill>
              <a:latin typeface="Arial" panose="020B0604020202020204" pitchFamily="34" charset="0"/>
              <a:cs typeface="Arial" panose="020B0604020202020204" pitchFamily="34" charset="0"/>
            </a:endParaRPr>
          </a:p>
          <a:p>
            <a:pPr algn="ctr" defTabSz="914377"/>
            <a:r>
              <a:rPr lang="en-GB" sz="1200">
                <a:solidFill>
                  <a:srgbClr val="FFFFFF"/>
                </a:solidFill>
                <a:latin typeface="Arial" panose="020B0604020202020204" pitchFamily="34" charset="0"/>
                <a:cs typeface="Arial" panose="020B0604020202020204" pitchFamily="34" charset="0"/>
              </a:rPr>
              <a:t>JYSELECA is associated with low levels of JAK inhibitors associated AE</a:t>
            </a:r>
          </a:p>
          <a:p>
            <a:pPr algn="ctr" defTabSz="914377"/>
            <a:r>
              <a:rPr lang="en-GB" sz="1200">
                <a:solidFill>
                  <a:srgbClr val="FFFFFF"/>
                </a:solidFill>
                <a:latin typeface="Arial" panose="020B0604020202020204" pitchFamily="34" charset="0"/>
                <a:ea typeface="华文中宋" panose="02010600040101010101" pitchFamily="2" charset="-122"/>
                <a:cs typeface="Times New Roman" panose="02020603050405020304" pitchFamily="18" charset="0"/>
              </a:rPr>
              <a:t>In FINCH 1, JYSELECA demonstrated low rates of serious infections, herpes zoster, and VTEs.</a:t>
            </a:r>
            <a:endParaRPr lang="en-GB" sz="1200">
              <a:solidFill>
                <a:srgbClr val="FFFFFF"/>
              </a:solidFill>
              <a:latin typeface="Gill Sans MT" panose="020B0502020104020203" pitchFamily="34" charset="0"/>
              <a:ea typeface="华文中宋" panose="02010600040101010101" pitchFamily="2" charset="-122"/>
              <a:cs typeface="Times New Roman" panose="02020603050405020304" pitchFamily="18" charset="0"/>
            </a:endParaRPr>
          </a:p>
        </p:txBody>
      </p:sp>
      <p:sp>
        <p:nvSpPr>
          <p:cNvPr id="4" name="TextBox 3">
            <a:extLst>
              <a:ext uri="{FF2B5EF4-FFF2-40B4-BE49-F238E27FC236}">
                <a16:creationId xmlns:a16="http://schemas.microsoft.com/office/drawing/2014/main" id="{D47FA0C5-600B-405E-A917-292C0813876C}"/>
              </a:ext>
            </a:extLst>
          </p:cNvPr>
          <p:cNvSpPr txBox="1"/>
          <p:nvPr/>
        </p:nvSpPr>
        <p:spPr>
          <a:xfrm>
            <a:off x="1116169" y="4924725"/>
            <a:ext cx="2328800"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Less concerned as they see side effects as something they have to manage. However, they will see this page as differentiating since it is not what they expect.  </a:t>
            </a:r>
          </a:p>
        </p:txBody>
      </p:sp>
      <p:pic>
        <p:nvPicPr>
          <p:cNvPr id="18" name="Picture 17" descr="A picture containing drawing, sign&#10;&#10;Description automatically generated">
            <a:extLst>
              <a:ext uri="{FF2B5EF4-FFF2-40B4-BE49-F238E27FC236}">
                <a16:creationId xmlns:a16="http://schemas.microsoft.com/office/drawing/2014/main" id="{998BDFD9-4EE8-4BDE-8A53-020ABD8D462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45507" y="4850285"/>
            <a:ext cx="335717" cy="336000"/>
          </a:xfrm>
          <a:prstGeom prst="rect">
            <a:avLst/>
          </a:prstGeom>
        </p:spPr>
      </p:pic>
      <p:sp>
        <p:nvSpPr>
          <p:cNvPr id="23" name="TextBox 22">
            <a:extLst>
              <a:ext uri="{FF2B5EF4-FFF2-40B4-BE49-F238E27FC236}">
                <a16:creationId xmlns:a16="http://schemas.microsoft.com/office/drawing/2014/main" id="{E9413ED0-4B69-4F5B-88EB-97B006DF08B4}"/>
              </a:ext>
            </a:extLst>
          </p:cNvPr>
          <p:cNvSpPr txBox="1"/>
          <p:nvPr/>
        </p:nvSpPr>
        <p:spPr>
          <a:xfrm>
            <a:off x="3889113" y="4924725"/>
            <a:ext cx="2832932"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Key focus: balanced safety &amp; efficacy - no compromise. Their reluctance with </a:t>
            </a:r>
            <a:r>
              <a:rPr lang="en-GB" sz="1067" err="1">
                <a:solidFill>
                  <a:srgbClr val="008986"/>
                </a:solidFill>
                <a:latin typeface="Arial" panose="020B0604020202020204" pitchFamily="34" charset="0"/>
                <a:cs typeface="Arial" panose="020B0604020202020204" pitchFamily="34" charset="0"/>
              </a:rPr>
              <a:t>JAKi</a:t>
            </a:r>
            <a:r>
              <a:rPr lang="en-GB" sz="1067">
                <a:solidFill>
                  <a:srgbClr val="008986"/>
                </a:solidFill>
                <a:latin typeface="Arial" panose="020B0604020202020204" pitchFamily="34" charset="0"/>
                <a:cs typeface="Arial" panose="020B0604020202020204" pitchFamily="34" charset="0"/>
              </a:rPr>
              <a:t> is based on safety so they need to be convinced that JYSELECA is different. Appreciate the clear message on this page</a:t>
            </a:r>
          </a:p>
        </p:txBody>
      </p:sp>
      <p:sp>
        <p:nvSpPr>
          <p:cNvPr id="25" name="TextBox 24">
            <a:extLst>
              <a:ext uri="{FF2B5EF4-FFF2-40B4-BE49-F238E27FC236}">
                <a16:creationId xmlns:a16="http://schemas.microsoft.com/office/drawing/2014/main" id="{AA947813-4BA1-46BA-A072-475C8FAD8843}"/>
              </a:ext>
            </a:extLst>
          </p:cNvPr>
          <p:cNvSpPr txBox="1"/>
          <p:nvPr/>
        </p:nvSpPr>
        <p:spPr>
          <a:xfrm>
            <a:off x="9875419" y="4924725"/>
            <a:ext cx="201254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Focus: Risk-averse group so highlight the well-established safety profile &amp; be prepared to share more in-depth safety data</a:t>
            </a:r>
          </a:p>
        </p:txBody>
      </p:sp>
      <p:pic>
        <p:nvPicPr>
          <p:cNvPr id="31" name="Picture 30">
            <a:extLst>
              <a:ext uri="{FF2B5EF4-FFF2-40B4-BE49-F238E27FC236}">
                <a16:creationId xmlns:a16="http://schemas.microsoft.com/office/drawing/2014/main" id="{9D56AF62-6965-4C2E-ABED-146C7BC75D90}"/>
              </a:ext>
            </a:extLst>
          </p:cNvPr>
          <p:cNvPicPr>
            <a:picLocks noChangeAspect="1"/>
          </p:cNvPicPr>
          <p:nvPr/>
        </p:nvPicPr>
        <p:blipFill>
          <a:blip r:embed="rId4">
            <a:duotone>
              <a:schemeClr val="accent1">
                <a:shade val="45000"/>
                <a:satMod val="135000"/>
              </a:schemeClr>
              <a:prstClr val="white"/>
            </a:duotone>
          </a:blip>
          <a:stretch>
            <a:fillRect/>
          </a:stretch>
        </p:blipFill>
        <p:spPr>
          <a:xfrm>
            <a:off x="11069184" y="793255"/>
            <a:ext cx="498859" cy="432000"/>
          </a:xfrm>
          <a:prstGeom prst="rect">
            <a:avLst/>
          </a:prstGeom>
        </p:spPr>
      </p:pic>
      <p:sp>
        <p:nvSpPr>
          <p:cNvPr id="33" name="Rectangle 32">
            <a:extLst>
              <a:ext uri="{FF2B5EF4-FFF2-40B4-BE49-F238E27FC236}">
                <a16:creationId xmlns:a16="http://schemas.microsoft.com/office/drawing/2014/main" id="{4F4AD454-98F2-4F43-9894-AB571BB09E9F}"/>
              </a:ext>
            </a:extLst>
          </p:cNvPr>
          <p:cNvSpPr/>
          <p:nvPr/>
        </p:nvSpPr>
        <p:spPr>
          <a:xfrm>
            <a:off x="11078969" y="125656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Star: 5 Points 6">
            <a:extLst>
              <a:ext uri="{FF2B5EF4-FFF2-40B4-BE49-F238E27FC236}">
                <a16:creationId xmlns:a16="http://schemas.microsoft.com/office/drawing/2014/main" id="{A821E556-6231-4A0B-9D68-1A694C526B53}"/>
              </a:ext>
            </a:extLst>
          </p:cNvPr>
          <p:cNvSpPr/>
          <p:nvPr/>
        </p:nvSpPr>
        <p:spPr>
          <a:xfrm>
            <a:off x="5787051" y="516347"/>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9" name="Rectangle 8">
            <a:extLst>
              <a:ext uri="{FF2B5EF4-FFF2-40B4-BE49-F238E27FC236}">
                <a16:creationId xmlns:a16="http://schemas.microsoft.com/office/drawing/2014/main" id="{D2E85226-F15C-4F45-BB87-7B6B178F1B00}"/>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pic>
        <p:nvPicPr>
          <p:cNvPr id="20" name="Picture 19" descr="A picture containing clock, room&#10;&#10;Description automatically generated">
            <a:extLst>
              <a:ext uri="{FF2B5EF4-FFF2-40B4-BE49-F238E27FC236}">
                <a16:creationId xmlns:a16="http://schemas.microsoft.com/office/drawing/2014/main" id="{B87993B1-3B81-42C8-AB41-0616DB57571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51969" y="4850285"/>
            <a:ext cx="336000" cy="336000"/>
          </a:xfrm>
          <a:prstGeom prst="rect">
            <a:avLst/>
          </a:prstGeom>
        </p:spPr>
      </p:pic>
      <p:pic>
        <p:nvPicPr>
          <p:cNvPr id="13" name="Picture 12" descr="A picture containing clock, drawing, room&#10;&#10;Description automatically generated">
            <a:extLst>
              <a:ext uri="{FF2B5EF4-FFF2-40B4-BE49-F238E27FC236}">
                <a16:creationId xmlns:a16="http://schemas.microsoft.com/office/drawing/2014/main" id="{5971D836-8284-4286-8F2B-397BEBB051B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2509" y="4850285"/>
            <a:ext cx="336000" cy="336000"/>
          </a:xfrm>
          <a:prstGeom prst="rect">
            <a:avLst/>
          </a:prstGeom>
        </p:spPr>
      </p:pic>
      <p:pic>
        <p:nvPicPr>
          <p:cNvPr id="19" name="Picture 18" descr="A close up of a sign&#10;&#10;Description automatically generated">
            <a:extLst>
              <a:ext uri="{FF2B5EF4-FFF2-40B4-BE49-F238E27FC236}">
                <a16:creationId xmlns:a16="http://schemas.microsoft.com/office/drawing/2014/main" id="{FE4B2CF0-A28C-4776-B8CC-71568DD7CF9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38967" y="4850285"/>
            <a:ext cx="336000" cy="336000"/>
          </a:xfrm>
          <a:prstGeom prst="rect">
            <a:avLst/>
          </a:prstGeom>
        </p:spPr>
      </p:pic>
      <p:pic>
        <p:nvPicPr>
          <p:cNvPr id="3" name="Picture 2">
            <a:extLst>
              <a:ext uri="{FF2B5EF4-FFF2-40B4-BE49-F238E27FC236}">
                <a16:creationId xmlns:a16="http://schemas.microsoft.com/office/drawing/2014/main" id="{0D75EE2F-DE3A-432C-886B-BBB392B254EA}"/>
              </a:ext>
            </a:extLst>
          </p:cNvPr>
          <p:cNvPicPr>
            <a:picLocks noChangeAspect="1"/>
          </p:cNvPicPr>
          <p:nvPr/>
        </p:nvPicPr>
        <p:blipFill>
          <a:blip r:embed="rId8"/>
          <a:stretch>
            <a:fillRect/>
          </a:stretch>
        </p:blipFill>
        <p:spPr>
          <a:xfrm>
            <a:off x="879621" y="1008848"/>
            <a:ext cx="3269431" cy="1841779"/>
          </a:xfrm>
          <a:prstGeom prst="rect">
            <a:avLst/>
          </a:prstGeom>
          <a:ln w="12700">
            <a:solidFill>
              <a:schemeClr val="accent2"/>
            </a:solidFill>
          </a:ln>
        </p:spPr>
      </p:pic>
      <p:sp>
        <p:nvSpPr>
          <p:cNvPr id="22" name="Slide Number Placeholder 1">
            <a:extLst>
              <a:ext uri="{FF2B5EF4-FFF2-40B4-BE49-F238E27FC236}">
                <a16:creationId xmlns:a16="http://schemas.microsoft.com/office/drawing/2014/main" id="{DE005FD0-FD28-4B1B-93F2-BFEE82B9F88A}"/>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65</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908715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78442" y="997877"/>
            <a:ext cx="7525692" cy="39171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enables a discussion on safety considerations that are often expected by the customer. HCPs are used to seeing placebo comparison so draw attention to the fact that this is vs adalimumab and it is comparable. </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Questions to explore any concerns for JYSELECA:</a:t>
            </a:r>
            <a:r>
              <a:rPr lang="en-GB" sz="1200" i="1">
                <a:solidFill>
                  <a:srgbClr val="585858"/>
                </a:solidFill>
                <a:latin typeface="Arial" panose="020B0604020202020204" pitchFamily="34" charset="0"/>
                <a:cs typeface="Arial" panose="020B0604020202020204" pitchFamily="34" charset="0"/>
              </a:rPr>
              <a:t>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When you are using ADA, what if any, safety concerns do you have?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tend to manage these?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confident do you feel to manage a safety profile such as this?</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next page explores the discontinuation rates &amp; the pooled safety data across Phase 2 and 3 trials. This is aligned to the data in FINCH 1</a:t>
            </a:r>
          </a:p>
        </p:txBody>
      </p:sp>
      <p:sp>
        <p:nvSpPr>
          <p:cNvPr id="14" name="Text Placeholder 13">
            <a:extLst>
              <a:ext uri="{FF2B5EF4-FFF2-40B4-BE49-F238E27FC236}">
                <a16:creationId xmlns:a16="http://schemas.microsoft.com/office/drawing/2014/main" id="{E44EDD97-B343-4A9D-98E3-D7751A1B058F}"/>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EC301F83-64A9-44E3-A7A1-C8000FE32B8E}"/>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2183" y="3076309"/>
            <a:ext cx="3311997" cy="18387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There are low rates of expected adverse events vs ADA and no statistical differences between JYSELECA and ADA.</a:t>
            </a:r>
          </a:p>
          <a:p>
            <a:pPr algn="ctr" defTabSz="914377"/>
            <a:r>
              <a:rPr lang="en-GB" sz="1200">
                <a:solidFill>
                  <a:srgbClr val="585858"/>
                </a:solidFill>
                <a:latin typeface="Arial" panose="020B0604020202020204" pitchFamily="34" charset="0"/>
                <a:ea typeface="华文中宋" panose="02010600040101010101" pitchFamily="2" charset="-122"/>
              </a:rPr>
              <a:t>JYSELECA has consistently shown low rates of serious infections, herpes zoster, and VTE in a pooled analysis of Phase 2 and 3 trials</a:t>
            </a:r>
            <a:endParaRPr lang="en-GB" sz="133">
              <a:solidFill>
                <a:srgbClr val="585858"/>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FEFCF9C-E1F4-416F-8A34-F7F978D11358}"/>
              </a:ext>
            </a:extLst>
          </p:cNvPr>
          <p:cNvSpPr txBox="1"/>
          <p:nvPr/>
        </p:nvSpPr>
        <p:spPr>
          <a:xfrm>
            <a:off x="9616226" y="5099281"/>
            <a:ext cx="227583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Highlight the comparison to ADA to emphasize that the adverse events are what they are used to seeing already – there aren’t unexpected surprises</a:t>
            </a:r>
          </a:p>
        </p:txBody>
      </p:sp>
      <p:sp>
        <p:nvSpPr>
          <p:cNvPr id="5" name="TextBox 4">
            <a:extLst>
              <a:ext uri="{FF2B5EF4-FFF2-40B4-BE49-F238E27FC236}">
                <a16:creationId xmlns:a16="http://schemas.microsoft.com/office/drawing/2014/main" id="{1E3D45B1-8C7B-4B00-AEEE-524414B1981C}"/>
              </a:ext>
            </a:extLst>
          </p:cNvPr>
          <p:cNvSpPr txBox="1"/>
          <p:nvPr/>
        </p:nvSpPr>
        <p:spPr>
          <a:xfrm>
            <a:off x="6515624" y="5099281"/>
            <a:ext cx="271738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Appreciate the detail to feel reassured on safety. ISS data may be too complex. Highlight the comparison to adalimumab to emphasize the gentleness and ‘peace of mind’ of JYSELECA</a:t>
            </a:r>
          </a:p>
        </p:txBody>
      </p:sp>
      <p:pic>
        <p:nvPicPr>
          <p:cNvPr id="23" name="Picture 22">
            <a:extLst>
              <a:ext uri="{FF2B5EF4-FFF2-40B4-BE49-F238E27FC236}">
                <a16:creationId xmlns:a16="http://schemas.microsoft.com/office/drawing/2014/main" id="{884EC7E7-7F7E-45C1-BDF2-F9B144F34189}"/>
              </a:ext>
            </a:extLst>
          </p:cNvPr>
          <p:cNvPicPr>
            <a:picLocks noChangeAspect="1"/>
          </p:cNvPicPr>
          <p:nvPr/>
        </p:nvPicPr>
        <p:blipFill>
          <a:blip r:embed="rId3">
            <a:duotone>
              <a:schemeClr val="accent1">
                <a:shade val="45000"/>
                <a:satMod val="135000"/>
              </a:schemeClr>
              <a:prstClr val="white"/>
            </a:duotone>
          </a:blip>
          <a:stretch>
            <a:fillRect/>
          </a:stretch>
        </p:blipFill>
        <p:spPr>
          <a:xfrm>
            <a:off x="11078969" y="781876"/>
            <a:ext cx="498859" cy="432000"/>
          </a:xfrm>
          <a:prstGeom prst="rect">
            <a:avLst/>
          </a:prstGeom>
        </p:spPr>
      </p:pic>
      <p:sp>
        <p:nvSpPr>
          <p:cNvPr id="24" name="Rectangle 23">
            <a:extLst>
              <a:ext uri="{FF2B5EF4-FFF2-40B4-BE49-F238E27FC236}">
                <a16:creationId xmlns:a16="http://schemas.microsoft.com/office/drawing/2014/main" id="{82BD7157-8AEF-47FF-AF72-FF78FC193F3E}"/>
              </a:ext>
            </a:extLst>
          </p:cNvPr>
          <p:cNvSpPr/>
          <p:nvPr/>
        </p:nvSpPr>
        <p:spPr>
          <a:xfrm>
            <a:off x="11088755" y="1245184"/>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6" name="Title 1">
            <a:extLst>
              <a:ext uri="{FF2B5EF4-FFF2-40B4-BE49-F238E27FC236}">
                <a16:creationId xmlns:a16="http://schemas.microsoft.com/office/drawing/2014/main" id="{D1E46750-02AD-48C3-BC7B-423AFAE09AD3}"/>
              </a:ext>
            </a:extLst>
          </p:cNvPr>
          <p:cNvSpPr txBox="1">
            <a:spLocks/>
          </p:cNvSpPr>
          <p:nvPr/>
        </p:nvSpPr>
        <p:spPr>
          <a:xfrm>
            <a:off x="731662" y="391785"/>
            <a:ext cx="10310284"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Safety – Compared to Standard of Care</a:t>
            </a:r>
          </a:p>
        </p:txBody>
      </p:sp>
      <p:sp>
        <p:nvSpPr>
          <p:cNvPr id="25" name="TextBox 24">
            <a:extLst>
              <a:ext uri="{FF2B5EF4-FFF2-40B4-BE49-F238E27FC236}">
                <a16:creationId xmlns:a16="http://schemas.microsoft.com/office/drawing/2014/main" id="{FAFCA2F9-E0CD-44D3-8C5E-689853B274AC}"/>
              </a:ext>
            </a:extLst>
          </p:cNvPr>
          <p:cNvSpPr txBox="1"/>
          <p:nvPr/>
        </p:nvSpPr>
        <p:spPr>
          <a:xfrm>
            <a:off x="1038263" y="5105694"/>
            <a:ext cx="2253191" cy="913392"/>
          </a:xfrm>
          <a:prstGeom prst="rect">
            <a:avLst/>
          </a:prstGeom>
          <a:solidFill>
            <a:schemeClr val="accent2">
              <a:lumMod val="20000"/>
              <a:lumOff val="80000"/>
            </a:schemeClr>
          </a:solidFill>
          <a:ln>
            <a:solidFill>
              <a:schemeClr val="bg1">
                <a:lumMod val="75000"/>
              </a:schemeClr>
            </a:solidFill>
            <a:prstDash val="solid"/>
          </a:ln>
        </p:spPr>
        <p:txBody>
          <a:bodyPr wrap="square">
            <a:spAutoFit/>
          </a:bodyPr>
          <a:lstStyle/>
          <a:p>
            <a:pPr defTabSz="914377"/>
            <a:r>
              <a:rPr lang="en-GB" sz="1067">
                <a:solidFill>
                  <a:srgbClr val="A15699"/>
                </a:solidFill>
                <a:latin typeface="Arial" panose="020B0604020202020204" pitchFamily="34" charset="0"/>
                <a:cs typeface="Arial" panose="020B0604020202020204" pitchFamily="34" charset="0"/>
              </a:rPr>
              <a:t>Need positive patient feedback &amp; to be seen as ‘heroes’ so explore in the context of how patients describe their experience. Attracted to the detail provided</a:t>
            </a:r>
            <a:endParaRPr lang="en-GB">
              <a:solidFill>
                <a:srgbClr val="A15699"/>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81D7772-1641-4D67-B36A-D903C6B2F776}"/>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9" name="TextBox 8">
            <a:extLst>
              <a:ext uri="{FF2B5EF4-FFF2-40B4-BE49-F238E27FC236}">
                <a16:creationId xmlns:a16="http://schemas.microsoft.com/office/drawing/2014/main" id="{2F473E8A-3286-4BE0-ACAD-EB413EEB46D1}"/>
              </a:ext>
            </a:extLst>
          </p:cNvPr>
          <p:cNvSpPr txBox="1"/>
          <p:nvPr/>
        </p:nvSpPr>
        <p:spPr>
          <a:xfrm>
            <a:off x="3627457" y="5099281"/>
            <a:ext cx="2552167"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Appreciate the detail to feel reassured on safety. Highlight comparison to ADA as they will need a strong reason to be convinced by JYSELECA safety profile</a:t>
            </a:r>
          </a:p>
        </p:txBody>
      </p:sp>
      <p:pic>
        <p:nvPicPr>
          <p:cNvPr id="21" name="Picture 20" descr="A picture containing clock, drawing, room&#10;&#10;Description automatically generated">
            <a:extLst>
              <a:ext uri="{FF2B5EF4-FFF2-40B4-BE49-F238E27FC236}">
                <a16:creationId xmlns:a16="http://schemas.microsoft.com/office/drawing/2014/main" id="{EE8A0A8B-1882-4358-A1B0-75E305DB7E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6989" y="5060128"/>
            <a:ext cx="336000" cy="336000"/>
          </a:xfrm>
          <a:prstGeom prst="rect">
            <a:avLst/>
          </a:prstGeom>
        </p:spPr>
      </p:pic>
      <p:pic>
        <p:nvPicPr>
          <p:cNvPr id="22" name="Picture 21" descr="A close up of a sign&#10;&#10;Description automatically generated">
            <a:extLst>
              <a:ext uri="{FF2B5EF4-FFF2-40B4-BE49-F238E27FC236}">
                <a16:creationId xmlns:a16="http://schemas.microsoft.com/office/drawing/2014/main" id="{AFC0816C-D1AF-4302-A889-7CE924BE1B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10201" y="5060128"/>
            <a:ext cx="336000" cy="336000"/>
          </a:xfrm>
          <a:prstGeom prst="rect">
            <a:avLst/>
          </a:prstGeom>
        </p:spPr>
      </p:pic>
      <p:pic>
        <p:nvPicPr>
          <p:cNvPr id="15" name="Picture 14" descr="A picture containing drawing, sign&#10;&#10;Description automatically generated">
            <a:extLst>
              <a:ext uri="{FF2B5EF4-FFF2-40B4-BE49-F238E27FC236}">
                <a16:creationId xmlns:a16="http://schemas.microsoft.com/office/drawing/2014/main" id="{6348282E-E3B9-4315-88F2-D0A93765DD1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62372" y="5060128"/>
            <a:ext cx="335717" cy="336000"/>
          </a:xfrm>
          <a:prstGeom prst="rect">
            <a:avLst/>
          </a:prstGeom>
        </p:spPr>
      </p:pic>
      <p:pic>
        <p:nvPicPr>
          <p:cNvPr id="13" name="Picture 12" descr="A picture containing clock, room&#10;&#10;Description automatically generated">
            <a:extLst>
              <a:ext uri="{FF2B5EF4-FFF2-40B4-BE49-F238E27FC236}">
                <a16:creationId xmlns:a16="http://schemas.microsoft.com/office/drawing/2014/main" id="{B22F5A8F-8E0E-43B8-A712-754C7F42AD5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367517" y="5060128"/>
            <a:ext cx="336000" cy="336000"/>
          </a:xfrm>
          <a:prstGeom prst="rect">
            <a:avLst/>
          </a:prstGeom>
        </p:spPr>
      </p:pic>
      <p:pic>
        <p:nvPicPr>
          <p:cNvPr id="3" name="Picture 2">
            <a:extLst>
              <a:ext uri="{FF2B5EF4-FFF2-40B4-BE49-F238E27FC236}">
                <a16:creationId xmlns:a16="http://schemas.microsoft.com/office/drawing/2014/main" id="{78F2BD4F-5C92-4E2D-B95F-000143614A55}"/>
              </a:ext>
            </a:extLst>
          </p:cNvPr>
          <p:cNvPicPr>
            <a:picLocks noChangeAspect="1"/>
          </p:cNvPicPr>
          <p:nvPr/>
        </p:nvPicPr>
        <p:blipFill>
          <a:blip r:embed="rId8"/>
          <a:stretch>
            <a:fillRect/>
          </a:stretch>
        </p:blipFill>
        <p:spPr>
          <a:xfrm>
            <a:off x="872185" y="997878"/>
            <a:ext cx="3311996" cy="1852189"/>
          </a:xfrm>
          <a:prstGeom prst="rect">
            <a:avLst/>
          </a:prstGeom>
          <a:ln w="12700">
            <a:solidFill>
              <a:schemeClr val="accent2"/>
            </a:solidFill>
          </a:ln>
        </p:spPr>
      </p:pic>
      <p:sp>
        <p:nvSpPr>
          <p:cNvPr id="28" name="Slide Number Placeholder 1">
            <a:extLst>
              <a:ext uri="{FF2B5EF4-FFF2-40B4-BE49-F238E27FC236}">
                <a16:creationId xmlns:a16="http://schemas.microsoft.com/office/drawing/2014/main" id="{F63A93D4-EE73-4D38-BCB1-17D5ACDEC9C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66</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065797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59517" y="1012448"/>
            <a:ext cx="7544616" cy="386684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further emphasises the safety profile of JYSELECA and adds peace of mind. Only spend time on this page if the customer is very concerned about safety specifically and use it to reassure them that the profile is comparable to their standard of care – reflect the language that they use about ADA to help them feel confident about JYSELECA</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do these safety data add to your perception of the safety profile of JYSELECA?</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important is it to you that a new product such as JYSELECA can offer safety &amp; discontinuation rates comparable to ADA, your standard of care? What impact does that have on how you might start to integrate JYSELECA in your treatment decision making?</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I’d like to move now to some of more practical elements of treatment as these are critical for RA patients </a:t>
            </a:r>
            <a:r>
              <a:rPr lang="en-GB" sz="1200">
                <a:solidFill>
                  <a:srgbClr val="585858"/>
                </a:solidFill>
                <a:latin typeface="Arial" panose="020B0604020202020204" pitchFamily="34" charset="0"/>
                <a:cs typeface="Arial" panose="020B0604020202020204" pitchFamily="34" charset="0"/>
              </a:rPr>
              <a:t>(be more specific depending on patient type discussed)</a:t>
            </a:r>
          </a:p>
        </p:txBody>
      </p:sp>
      <p:sp>
        <p:nvSpPr>
          <p:cNvPr id="14" name="Text Placeholder 13">
            <a:extLst>
              <a:ext uri="{FF2B5EF4-FFF2-40B4-BE49-F238E27FC236}">
                <a16:creationId xmlns:a16="http://schemas.microsoft.com/office/drawing/2014/main" id="{E44EDD97-B343-4A9D-98E3-D7751A1B058F}"/>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EC301F83-64A9-44E3-A7A1-C8000FE32B8E}"/>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87425" y="3035587"/>
            <a:ext cx="3264000" cy="184370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ea typeface="华文中宋" panose="02010600040101010101" pitchFamily="2" charset="-122"/>
              </a:rPr>
              <a:t>Few patients discontinued JYSELECA treatment across all Phase 3 trials </a:t>
            </a:r>
          </a:p>
          <a:p>
            <a:pPr algn="ctr" defTabSz="914377"/>
            <a:endParaRPr lang="en-GB" sz="1200">
              <a:solidFill>
                <a:srgbClr val="3F3F3F"/>
              </a:solidFill>
              <a:latin typeface="Arial" panose="020B0604020202020204" pitchFamily="34" charset="0"/>
              <a:ea typeface="华文中宋" panose="02010600040101010101" pitchFamily="2" charset="-122"/>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Discontinuation rates are low with JYSELECA and comparable with ADA and placebo</a:t>
            </a:r>
          </a:p>
          <a:p>
            <a:pPr algn="ctr" defTabSz="914377"/>
            <a:endParaRPr lang="en-GB" sz="1333" b="1">
              <a:solidFill>
                <a:srgbClr val="005DAB"/>
              </a:solidFill>
              <a:latin typeface="Calibri Light" panose="020F0302020204030204"/>
            </a:endParaRPr>
          </a:p>
        </p:txBody>
      </p:sp>
      <p:pic>
        <p:nvPicPr>
          <p:cNvPr id="23" name="Picture 22">
            <a:extLst>
              <a:ext uri="{FF2B5EF4-FFF2-40B4-BE49-F238E27FC236}">
                <a16:creationId xmlns:a16="http://schemas.microsoft.com/office/drawing/2014/main" id="{884EC7E7-7F7E-45C1-BDF2-F9B144F34189}"/>
              </a:ext>
            </a:extLst>
          </p:cNvPr>
          <p:cNvPicPr>
            <a:picLocks noChangeAspect="1"/>
          </p:cNvPicPr>
          <p:nvPr/>
        </p:nvPicPr>
        <p:blipFill>
          <a:blip r:embed="rId3">
            <a:duotone>
              <a:schemeClr val="accent1">
                <a:shade val="45000"/>
                <a:satMod val="135000"/>
              </a:schemeClr>
              <a:prstClr val="white"/>
            </a:duotone>
          </a:blip>
          <a:stretch>
            <a:fillRect/>
          </a:stretch>
        </p:blipFill>
        <p:spPr>
          <a:xfrm>
            <a:off x="11078969" y="796447"/>
            <a:ext cx="498859" cy="432000"/>
          </a:xfrm>
          <a:prstGeom prst="rect">
            <a:avLst/>
          </a:prstGeom>
        </p:spPr>
      </p:pic>
      <p:sp>
        <p:nvSpPr>
          <p:cNvPr id="24" name="Rectangle 23">
            <a:extLst>
              <a:ext uri="{FF2B5EF4-FFF2-40B4-BE49-F238E27FC236}">
                <a16:creationId xmlns:a16="http://schemas.microsoft.com/office/drawing/2014/main" id="{82BD7157-8AEF-47FF-AF72-FF78FC193F3E}"/>
              </a:ext>
            </a:extLst>
          </p:cNvPr>
          <p:cNvSpPr/>
          <p:nvPr/>
        </p:nvSpPr>
        <p:spPr>
          <a:xfrm>
            <a:off x="11088755" y="1259755"/>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6" name="Title 1">
            <a:extLst>
              <a:ext uri="{FF2B5EF4-FFF2-40B4-BE49-F238E27FC236}">
                <a16:creationId xmlns:a16="http://schemas.microsoft.com/office/drawing/2014/main" id="{D1E46750-02AD-48C3-BC7B-423AFAE09AD3}"/>
              </a:ext>
            </a:extLst>
          </p:cNvPr>
          <p:cNvSpPr txBox="1">
            <a:spLocks/>
          </p:cNvSpPr>
          <p:nvPr/>
        </p:nvSpPr>
        <p:spPr>
          <a:xfrm>
            <a:off x="730135" y="409583"/>
            <a:ext cx="10310284"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Safety – Compared to Standard of Care</a:t>
            </a:r>
          </a:p>
        </p:txBody>
      </p:sp>
      <p:sp>
        <p:nvSpPr>
          <p:cNvPr id="2" name="Rectangle 1">
            <a:extLst>
              <a:ext uri="{FF2B5EF4-FFF2-40B4-BE49-F238E27FC236}">
                <a16:creationId xmlns:a16="http://schemas.microsoft.com/office/drawing/2014/main" id="{3D0E29A7-CB3F-4D31-A03A-AF2C273EB367}"/>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25" name="TextBox 24">
            <a:extLst>
              <a:ext uri="{FF2B5EF4-FFF2-40B4-BE49-F238E27FC236}">
                <a16:creationId xmlns:a16="http://schemas.microsoft.com/office/drawing/2014/main" id="{F8BF48AD-B684-4E80-B969-545C536C83F9}"/>
              </a:ext>
            </a:extLst>
          </p:cNvPr>
          <p:cNvSpPr txBox="1"/>
          <p:nvPr/>
        </p:nvSpPr>
        <p:spPr>
          <a:xfrm>
            <a:off x="9329399" y="5099281"/>
            <a:ext cx="2562664"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Highlight the comparison to ADA to emphasize that the adverse events are what they are used to seeing already – there aren’t unexpected surprises</a:t>
            </a:r>
          </a:p>
        </p:txBody>
      </p:sp>
      <p:sp>
        <p:nvSpPr>
          <p:cNvPr id="28" name="TextBox 27">
            <a:extLst>
              <a:ext uri="{FF2B5EF4-FFF2-40B4-BE49-F238E27FC236}">
                <a16:creationId xmlns:a16="http://schemas.microsoft.com/office/drawing/2014/main" id="{90E1D1C4-63A5-4779-9DCC-2CC4B9EB5539}"/>
              </a:ext>
            </a:extLst>
          </p:cNvPr>
          <p:cNvSpPr txBox="1"/>
          <p:nvPr/>
        </p:nvSpPr>
        <p:spPr>
          <a:xfrm>
            <a:off x="6240883" y="5099281"/>
            <a:ext cx="273358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Appreciate the detail to feel reassured on safety. ISS data may be too complex. Highlight the comparison to adalimumab to emphasize the gentleness and ‘peace of mind’ of JYSELECA</a:t>
            </a:r>
          </a:p>
        </p:txBody>
      </p:sp>
      <p:sp>
        <p:nvSpPr>
          <p:cNvPr id="29" name="TextBox 28">
            <a:extLst>
              <a:ext uri="{FF2B5EF4-FFF2-40B4-BE49-F238E27FC236}">
                <a16:creationId xmlns:a16="http://schemas.microsoft.com/office/drawing/2014/main" id="{4B0CDE29-BF73-4EE5-8E7C-372D083EE9D4}"/>
              </a:ext>
            </a:extLst>
          </p:cNvPr>
          <p:cNvSpPr txBox="1"/>
          <p:nvPr/>
        </p:nvSpPr>
        <p:spPr>
          <a:xfrm>
            <a:off x="896331" y="5105694"/>
            <a:ext cx="2264883" cy="913392"/>
          </a:xfrm>
          <a:prstGeom prst="rect">
            <a:avLst/>
          </a:prstGeom>
          <a:solidFill>
            <a:schemeClr val="accent2">
              <a:lumMod val="20000"/>
              <a:lumOff val="80000"/>
            </a:schemeClr>
          </a:solidFill>
          <a:ln>
            <a:solidFill>
              <a:schemeClr val="bg1">
                <a:lumMod val="75000"/>
              </a:schemeClr>
            </a:solidFill>
            <a:prstDash val="solid"/>
          </a:ln>
        </p:spPr>
        <p:txBody>
          <a:bodyPr wrap="square">
            <a:spAutoFit/>
          </a:bodyPr>
          <a:lstStyle/>
          <a:p>
            <a:pPr defTabSz="914377"/>
            <a:r>
              <a:rPr lang="en-GB" sz="1067">
                <a:solidFill>
                  <a:srgbClr val="A15699"/>
                </a:solidFill>
                <a:latin typeface="Arial" panose="020B0604020202020204" pitchFamily="34" charset="0"/>
                <a:cs typeface="Arial" panose="020B0604020202020204" pitchFamily="34" charset="0"/>
              </a:rPr>
              <a:t>Need positive patient feedback &amp; to be seen as ‘heroes’ so explore in the context of how patients describe their experience. Attracted to the detail provided</a:t>
            </a:r>
            <a:endParaRPr lang="en-GB">
              <a:solidFill>
                <a:srgbClr val="A15699"/>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AAC7C50-04E2-4548-A598-78CCE49C7747}"/>
              </a:ext>
            </a:extLst>
          </p:cNvPr>
          <p:cNvSpPr txBox="1"/>
          <p:nvPr/>
        </p:nvSpPr>
        <p:spPr>
          <a:xfrm>
            <a:off x="3397946" y="5099281"/>
            <a:ext cx="2567941"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Appreciate the detail to feel reassured on safety. Highlight comparison to ADA as they will need a strong reason to be convinced by JYSELECA safety profile</a:t>
            </a:r>
          </a:p>
        </p:txBody>
      </p:sp>
      <p:pic>
        <p:nvPicPr>
          <p:cNvPr id="31" name="Picture 30" descr="A picture containing clock, drawing, room&#10;&#10;Description automatically generated">
            <a:extLst>
              <a:ext uri="{FF2B5EF4-FFF2-40B4-BE49-F238E27FC236}">
                <a16:creationId xmlns:a16="http://schemas.microsoft.com/office/drawing/2014/main" id="{13027C0D-7CA0-404D-A169-F6732A24BC2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9513" y="5060128"/>
            <a:ext cx="336000" cy="336000"/>
          </a:xfrm>
          <a:prstGeom prst="rect">
            <a:avLst/>
          </a:prstGeom>
        </p:spPr>
      </p:pic>
      <p:pic>
        <p:nvPicPr>
          <p:cNvPr id="32" name="Picture 31" descr="A close up of a sign&#10;&#10;Description automatically generated">
            <a:extLst>
              <a:ext uri="{FF2B5EF4-FFF2-40B4-BE49-F238E27FC236}">
                <a16:creationId xmlns:a16="http://schemas.microsoft.com/office/drawing/2014/main" id="{76ABC9F2-290F-41F1-8690-2854B57046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61213" y="5069481"/>
            <a:ext cx="336000" cy="336000"/>
          </a:xfrm>
          <a:prstGeom prst="rect">
            <a:avLst/>
          </a:prstGeom>
        </p:spPr>
      </p:pic>
      <p:pic>
        <p:nvPicPr>
          <p:cNvPr id="33" name="Picture 32" descr="A picture containing drawing, sign&#10;&#10;Description automatically generated">
            <a:extLst>
              <a:ext uri="{FF2B5EF4-FFF2-40B4-BE49-F238E27FC236}">
                <a16:creationId xmlns:a16="http://schemas.microsoft.com/office/drawing/2014/main" id="{1ED771E1-D530-4FFA-9EED-8852AA878F6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13390" y="5062712"/>
            <a:ext cx="335717" cy="336000"/>
          </a:xfrm>
          <a:prstGeom prst="rect">
            <a:avLst/>
          </a:prstGeom>
        </p:spPr>
      </p:pic>
      <p:pic>
        <p:nvPicPr>
          <p:cNvPr id="34" name="Picture 33" descr="A picture containing clock, room&#10;&#10;Description automatically generated">
            <a:extLst>
              <a:ext uri="{FF2B5EF4-FFF2-40B4-BE49-F238E27FC236}">
                <a16:creationId xmlns:a16="http://schemas.microsoft.com/office/drawing/2014/main" id="{FA3E1911-8A80-4DA8-91CF-816BC02577A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92779" y="5065923"/>
            <a:ext cx="336000" cy="336000"/>
          </a:xfrm>
          <a:prstGeom prst="rect">
            <a:avLst/>
          </a:prstGeom>
        </p:spPr>
      </p:pic>
      <p:pic>
        <p:nvPicPr>
          <p:cNvPr id="3" name="Picture 2">
            <a:extLst>
              <a:ext uri="{FF2B5EF4-FFF2-40B4-BE49-F238E27FC236}">
                <a16:creationId xmlns:a16="http://schemas.microsoft.com/office/drawing/2014/main" id="{A7326C7D-763B-4D92-86E7-8389A1716D33}"/>
              </a:ext>
            </a:extLst>
          </p:cNvPr>
          <p:cNvPicPr>
            <a:picLocks noChangeAspect="1"/>
          </p:cNvPicPr>
          <p:nvPr/>
        </p:nvPicPr>
        <p:blipFill>
          <a:blip r:embed="rId8"/>
          <a:stretch>
            <a:fillRect/>
          </a:stretch>
        </p:blipFill>
        <p:spPr>
          <a:xfrm>
            <a:off x="887425" y="1012448"/>
            <a:ext cx="3264297" cy="1838888"/>
          </a:xfrm>
          <a:prstGeom prst="rect">
            <a:avLst/>
          </a:prstGeom>
          <a:ln w="12700">
            <a:solidFill>
              <a:schemeClr val="accent2"/>
            </a:solidFill>
          </a:ln>
        </p:spPr>
      </p:pic>
      <p:sp>
        <p:nvSpPr>
          <p:cNvPr id="21" name="Slide Number Placeholder 1">
            <a:extLst>
              <a:ext uri="{FF2B5EF4-FFF2-40B4-BE49-F238E27FC236}">
                <a16:creationId xmlns:a16="http://schemas.microsoft.com/office/drawing/2014/main" id="{7BB9CAA6-12F1-4BF4-BCDB-0171AEF4C304}"/>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67</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003698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012359" y="996924"/>
            <a:ext cx="7891775" cy="42486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067"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This is a key differentiating slide that resonated well in research so ensure you leave enough time to discuss the </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points here. There are a number of features to explore and depending on the customer segment they may </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resonate as benefits for themselves or their patients. Reflect the language you have already heard the customer use &amp; encourage them to articulate the benefits and what they could mean. Key points to highlight are: The broad range of patients that JYSELECA is appropriate for; the bottle was specifically designed for and with patients. </a:t>
            </a:r>
          </a:p>
          <a:p>
            <a:pPr defTabSz="914377">
              <a:lnSpc>
                <a:spcPct val="112000"/>
              </a:lnSpc>
            </a:pPr>
            <a:endParaRPr lang="en-GB" sz="533">
              <a:solidFill>
                <a:srgbClr val="585858"/>
              </a:solidFill>
              <a:latin typeface="Arial" panose="020B0604020202020204" pitchFamily="34" charset="0"/>
              <a:cs typeface="Arial" panose="020B0604020202020204" pitchFamily="34" charset="0"/>
            </a:endParaRPr>
          </a:p>
          <a:p>
            <a:pPr defTabSz="914377">
              <a:lnSpc>
                <a:spcPct val="112000"/>
              </a:lnSpc>
              <a:spcBef>
                <a:spcPts val="400"/>
              </a:spcBef>
            </a:pPr>
            <a:r>
              <a:rPr lang="en-GB" sz="1067"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spcBef>
                <a:spcPts val="400"/>
              </a:spcBef>
            </a:pPr>
            <a:r>
              <a:rPr lang="en-GB" sz="1067">
                <a:solidFill>
                  <a:srgbClr val="585858"/>
                </a:solidFill>
                <a:latin typeface="Arial" panose="020B0604020202020204" pitchFamily="34" charset="0"/>
                <a:cs typeface="Arial" panose="020B0604020202020204" pitchFamily="34" charset="0"/>
              </a:rPr>
              <a:t>Explore if the HCP agrees that based on its features JYSELECA would bring simplicity</a:t>
            </a:r>
          </a:p>
          <a:p>
            <a:pPr marL="228594" indent="-228594" defTabSz="914377">
              <a:lnSpc>
                <a:spcPct val="112000"/>
              </a:lnSpc>
              <a:spcBef>
                <a:spcPts val="400"/>
              </a:spcBef>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When you consider dosing and ease of use of a treatment, what features are you looking for? What benefit do these bring to you and your patients?</a:t>
            </a:r>
          </a:p>
          <a:p>
            <a:pPr marL="228594" indent="-228594" defTabSz="914377">
              <a:lnSpc>
                <a:spcPct val="112000"/>
              </a:lnSpc>
              <a:spcBef>
                <a:spcPts val="400"/>
              </a:spcBef>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Which of these features of JYSELECA would be most important to you when prescribing JYSELECA?</a:t>
            </a:r>
          </a:p>
          <a:p>
            <a:pPr marL="228594" indent="-228594" defTabSz="914377">
              <a:lnSpc>
                <a:spcPct val="112000"/>
              </a:lnSpc>
              <a:spcBef>
                <a:spcPts val="400"/>
              </a:spcBef>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What can the simplicity of JYSELECA bring to you and your patients? How does it impact the breadth of patients that JYSELECA is suitable for?</a:t>
            </a:r>
            <a:endParaRPr lang="en-GB" sz="1067" b="1">
              <a:solidFill>
                <a:srgbClr val="585858"/>
              </a:solidFill>
              <a:latin typeface="Arial" panose="020B0604020202020204" pitchFamily="34" charset="0"/>
              <a:cs typeface="Arial" panose="020B0604020202020204" pitchFamily="34" charset="0"/>
            </a:endParaRP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We have reviewed the efficacy &amp; safety of JYSELECA and with this simplicity, what patient groups does this enable you to use JYSELECA compared with other JAKs?</a:t>
            </a: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Now that you’ve heard all about JYSELECA, how does this fit with the patient group we discussed at the beginning of the conversation? What benefits could it bring them?</a:t>
            </a:r>
          </a:p>
          <a:p>
            <a:pPr defTabSz="914377">
              <a:lnSpc>
                <a:spcPct val="112000"/>
              </a:lnSpc>
              <a:spcBef>
                <a:spcPts val="400"/>
              </a:spcBef>
            </a:pPr>
            <a:r>
              <a:rPr lang="en-GB" sz="1067"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The following page provides a summary of what was discussed today – before you move to it, ask the physician: </a:t>
            </a:r>
          </a:p>
          <a:p>
            <a:pPr defTabSz="914377">
              <a:lnSpc>
                <a:spcPct val="112000"/>
              </a:lnSpc>
            </a:pPr>
            <a:r>
              <a:rPr lang="en-GB" sz="1067" i="1">
                <a:solidFill>
                  <a:srgbClr val="585858"/>
                </a:solidFill>
                <a:latin typeface="Arial" panose="020B0604020202020204" pitchFamily="34" charset="0"/>
                <a:cs typeface="Arial" panose="020B0604020202020204" pitchFamily="34" charset="0"/>
              </a:rPr>
              <a:t>How would you describe JYSELECA to one of your colleagues – what are the key features that you think are important to share?</a:t>
            </a:r>
          </a:p>
        </p:txBody>
      </p:sp>
      <p:sp>
        <p:nvSpPr>
          <p:cNvPr id="13" name="Text Placeholder 12">
            <a:extLst>
              <a:ext uri="{FF2B5EF4-FFF2-40B4-BE49-F238E27FC236}">
                <a16:creationId xmlns:a16="http://schemas.microsoft.com/office/drawing/2014/main" id="{03C2D44A-E4AF-4DF6-B164-682BB230AEB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23642" y="402396"/>
            <a:ext cx="10276417"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Convenience – for you and your patients</a:t>
            </a:r>
            <a:r>
              <a:rPr lang="en-GB" sz="2933">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6721B435-6DD2-4F13-9867-DFC80054A2F2}"/>
              </a:ext>
            </a:extLst>
          </p:cNvPr>
          <p:cNvSpPr/>
          <p:nvPr/>
        </p:nvSpPr>
        <p:spPr>
          <a:xfrm>
            <a:off x="874437" y="2895710"/>
            <a:ext cx="3026964" cy="2355063"/>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FFFFFF"/>
                </a:solidFill>
                <a:latin typeface="Arial" panose="020B0604020202020204" pitchFamily="34" charset="0"/>
                <a:cs typeface="Arial" panose="020B0604020202020204" pitchFamily="34" charset="0"/>
              </a:rPr>
              <a:t>Appropriate for use across a broad range of patients - easy to use for you and your patients</a:t>
            </a:r>
          </a:p>
        </p:txBody>
      </p:sp>
      <p:sp>
        <p:nvSpPr>
          <p:cNvPr id="3" name="Rectangle 2">
            <a:extLst>
              <a:ext uri="{FF2B5EF4-FFF2-40B4-BE49-F238E27FC236}">
                <a16:creationId xmlns:a16="http://schemas.microsoft.com/office/drawing/2014/main" id="{EEBAC17C-057E-4080-B9FF-85921B61BC7B}"/>
              </a:ext>
            </a:extLst>
          </p:cNvPr>
          <p:cNvSpPr/>
          <p:nvPr/>
        </p:nvSpPr>
        <p:spPr>
          <a:xfrm>
            <a:off x="11080632" y="1280496"/>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T</a:t>
            </a:r>
          </a:p>
        </p:txBody>
      </p:sp>
      <p:pic>
        <p:nvPicPr>
          <p:cNvPr id="5" name="Picture 4">
            <a:extLst>
              <a:ext uri="{FF2B5EF4-FFF2-40B4-BE49-F238E27FC236}">
                <a16:creationId xmlns:a16="http://schemas.microsoft.com/office/drawing/2014/main" id="{EAB16A9C-DABF-4668-9E94-F63D9132A00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080633" y="785031"/>
            <a:ext cx="495535" cy="432000"/>
          </a:xfrm>
          <a:prstGeom prst="rect">
            <a:avLst/>
          </a:prstGeom>
        </p:spPr>
      </p:pic>
      <p:sp>
        <p:nvSpPr>
          <p:cNvPr id="6" name="TextBox 5">
            <a:extLst>
              <a:ext uri="{FF2B5EF4-FFF2-40B4-BE49-F238E27FC236}">
                <a16:creationId xmlns:a16="http://schemas.microsoft.com/office/drawing/2014/main" id="{943A1E6F-53E8-4B13-A0FE-F2ECB553330D}"/>
              </a:ext>
            </a:extLst>
          </p:cNvPr>
          <p:cNvSpPr txBox="1"/>
          <p:nvPr/>
        </p:nvSpPr>
        <p:spPr>
          <a:xfrm>
            <a:off x="3977396" y="5326123"/>
            <a:ext cx="2082896"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Key words to highlight wider range of patients – dosing and administration shows flexibility for different patients</a:t>
            </a:r>
          </a:p>
        </p:txBody>
      </p:sp>
      <p:sp>
        <p:nvSpPr>
          <p:cNvPr id="22" name="TextBox 21">
            <a:extLst>
              <a:ext uri="{FF2B5EF4-FFF2-40B4-BE49-F238E27FC236}">
                <a16:creationId xmlns:a16="http://schemas.microsoft.com/office/drawing/2014/main" id="{2B6CBEDD-2360-4E21-AD1E-10FC91FAB7F4}"/>
              </a:ext>
            </a:extLst>
          </p:cNvPr>
          <p:cNvSpPr txBox="1"/>
          <p:nvPr/>
        </p:nvSpPr>
        <p:spPr>
          <a:xfrm>
            <a:off x="6357796" y="5326123"/>
            <a:ext cx="2333765"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Appreciate practical information &amp; benefits for patients. Key words to highlight simplicity, once daily – bottle designed for &amp; with patients</a:t>
            </a:r>
          </a:p>
        </p:txBody>
      </p:sp>
      <p:sp>
        <p:nvSpPr>
          <p:cNvPr id="24" name="TextBox 23">
            <a:extLst>
              <a:ext uri="{FF2B5EF4-FFF2-40B4-BE49-F238E27FC236}">
                <a16:creationId xmlns:a16="http://schemas.microsoft.com/office/drawing/2014/main" id="{631F1690-A730-457D-BBEA-2B6195180357}"/>
              </a:ext>
            </a:extLst>
          </p:cNvPr>
          <p:cNvSpPr txBox="1"/>
          <p:nvPr/>
        </p:nvSpPr>
        <p:spPr>
          <a:xfrm>
            <a:off x="8981547" y="5326123"/>
            <a:ext cx="2922587"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Key focus to highlight: flexibility &amp; simplicity of use. A wider range of patients - meeting their need for compliance &amp; minimal complications as prescriber</a:t>
            </a:r>
          </a:p>
        </p:txBody>
      </p:sp>
      <p:sp>
        <p:nvSpPr>
          <p:cNvPr id="7" name="TextBox 6">
            <a:extLst>
              <a:ext uri="{FF2B5EF4-FFF2-40B4-BE49-F238E27FC236}">
                <a16:creationId xmlns:a16="http://schemas.microsoft.com/office/drawing/2014/main" id="{EEEBF076-DE73-4A97-818F-266944552EFB}"/>
              </a:ext>
            </a:extLst>
          </p:cNvPr>
          <p:cNvSpPr txBox="1"/>
          <p:nvPr/>
        </p:nvSpPr>
        <p:spPr>
          <a:xfrm>
            <a:off x="928621" y="5326123"/>
            <a:ext cx="2757225"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Avoid making treatment sound ‘easy’ as it may undermine the complexity of RA &amp; the challenge that stimulates this group. They value the short precise facts</a:t>
            </a:r>
          </a:p>
        </p:txBody>
      </p:sp>
      <p:sp>
        <p:nvSpPr>
          <p:cNvPr id="9" name="Rectangle 8">
            <a:extLst>
              <a:ext uri="{FF2B5EF4-FFF2-40B4-BE49-F238E27FC236}">
                <a16:creationId xmlns:a16="http://schemas.microsoft.com/office/drawing/2014/main" id="{171D38E1-2921-409A-AA71-F4D06124A92E}"/>
              </a:ext>
            </a:extLst>
          </p:cNvPr>
          <p:cNvSpPr/>
          <p:nvPr/>
        </p:nvSpPr>
        <p:spPr>
          <a:xfrm>
            <a:off x="863599" y="6387996"/>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10" name="Star: 5 Points 9">
            <a:extLst>
              <a:ext uri="{FF2B5EF4-FFF2-40B4-BE49-F238E27FC236}">
                <a16:creationId xmlns:a16="http://schemas.microsoft.com/office/drawing/2014/main" id="{F103A7D5-DBFB-4EC3-AF13-81246D08AD55}"/>
              </a:ext>
            </a:extLst>
          </p:cNvPr>
          <p:cNvSpPr/>
          <p:nvPr/>
        </p:nvSpPr>
        <p:spPr>
          <a:xfrm>
            <a:off x="7642579" y="398967"/>
            <a:ext cx="433112" cy="4412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16" name="Picture 15" descr="A picture containing clock, room&#10;&#10;Description automatically generated">
            <a:extLst>
              <a:ext uri="{FF2B5EF4-FFF2-40B4-BE49-F238E27FC236}">
                <a16:creationId xmlns:a16="http://schemas.microsoft.com/office/drawing/2014/main" id="{DC8B57A9-848C-42D3-A07D-A703A9A4BB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47257" y="5278976"/>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319003EC-FBA5-45EE-92BF-F7B0D5280D1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26107" y="5278976"/>
            <a:ext cx="325432" cy="336000"/>
          </a:xfrm>
          <a:prstGeom prst="rect">
            <a:avLst/>
          </a:prstGeom>
        </p:spPr>
      </p:pic>
      <p:pic>
        <p:nvPicPr>
          <p:cNvPr id="20" name="Picture 19" descr="A close up of a sign&#10;&#10;Description automatically generated">
            <a:extLst>
              <a:ext uri="{FF2B5EF4-FFF2-40B4-BE49-F238E27FC236}">
                <a16:creationId xmlns:a16="http://schemas.microsoft.com/office/drawing/2014/main" id="{93194FAC-5629-4685-942E-E2B6779C3C0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33603" y="5278976"/>
            <a:ext cx="336000" cy="336000"/>
          </a:xfrm>
          <a:prstGeom prst="rect">
            <a:avLst/>
          </a:prstGeom>
        </p:spPr>
      </p:pic>
      <p:pic>
        <p:nvPicPr>
          <p:cNvPr id="19" name="Picture 18" descr="A picture containing clock, drawing, room&#10;&#10;Description automatically generated">
            <a:extLst>
              <a:ext uri="{FF2B5EF4-FFF2-40B4-BE49-F238E27FC236}">
                <a16:creationId xmlns:a16="http://schemas.microsoft.com/office/drawing/2014/main" id="{F58F94B2-6F3B-4859-839A-D7143E98F58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5599" y="5278976"/>
            <a:ext cx="336000" cy="336000"/>
          </a:xfrm>
          <a:prstGeom prst="rect">
            <a:avLst/>
          </a:prstGeom>
        </p:spPr>
      </p:pic>
      <p:pic>
        <p:nvPicPr>
          <p:cNvPr id="4" name="Picture 3">
            <a:extLst>
              <a:ext uri="{FF2B5EF4-FFF2-40B4-BE49-F238E27FC236}">
                <a16:creationId xmlns:a16="http://schemas.microsoft.com/office/drawing/2014/main" id="{4AEC2AAC-F74A-417B-A9AE-77BB0CD86F4B}"/>
              </a:ext>
            </a:extLst>
          </p:cNvPr>
          <p:cNvPicPr>
            <a:picLocks noChangeAspect="1"/>
          </p:cNvPicPr>
          <p:nvPr/>
        </p:nvPicPr>
        <p:blipFill>
          <a:blip r:embed="rId8"/>
          <a:stretch>
            <a:fillRect/>
          </a:stretch>
        </p:blipFill>
        <p:spPr>
          <a:xfrm>
            <a:off x="874437" y="996924"/>
            <a:ext cx="3026964" cy="1705189"/>
          </a:xfrm>
          <a:prstGeom prst="rect">
            <a:avLst/>
          </a:prstGeom>
          <a:ln w="12700">
            <a:solidFill>
              <a:schemeClr val="accent2"/>
            </a:solidFill>
          </a:ln>
        </p:spPr>
      </p:pic>
      <p:sp>
        <p:nvSpPr>
          <p:cNvPr id="25" name="Slide Number Placeholder 1">
            <a:extLst>
              <a:ext uri="{FF2B5EF4-FFF2-40B4-BE49-F238E27FC236}">
                <a16:creationId xmlns:a16="http://schemas.microsoft.com/office/drawing/2014/main" id="{0C07F011-8B1D-426C-A856-80AD8D1C2A18}"/>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68</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360495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ECEEB-A6C7-4496-9514-4DEEEE416AA0}"/>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69</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3CA5AE8F-131B-484B-BD1C-54297D342FBE}"/>
              </a:ext>
            </a:extLst>
          </p:cNvPr>
          <p:cNvSpPr>
            <a:spLocks noGrp="1"/>
          </p:cNvSpPr>
          <p:nvPr>
            <p:ph type="title"/>
          </p:nvPr>
        </p:nvSpPr>
        <p:spPr>
          <a:xfrm>
            <a:off x="835380" y="404765"/>
            <a:ext cx="10464800" cy="853279"/>
          </a:xfrm>
        </p:spPr>
        <p:txBody>
          <a:bodyPr/>
          <a:lstStyle/>
          <a:p>
            <a:r>
              <a:rPr lang="en-GB"/>
              <a:t>Male fertility &amp; DDI discussion</a:t>
            </a:r>
          </a:p>
        </p:txBody>
      </p:sp>
      <p:sp>
        <p:nvSpPr>
          <p:cNvPr id="5" name="Text Placeholder 4">
            <a:extLst>
              <a:ext uri="{FF2B5EF4-FFF2-40B4-BE49-F238E27FC236}">
                <a16:creationId xmlns:a16="http://schemas.microsoft.com/office/drawing/2014/main" id="{33519DDA-7B5F-47C5-9B2F-CB7D6091567F}"/>
              </a:ext>
            </a:extLst>
          </p:cNvPr>
          <p:cNvSpPr>
            <a:spLocks noGrp="1"/>
          </p:cNvSpPr>
          <p:nvPr>
            <p:ph type="body" sz="quarter" idx="14"/>
          </p:nvPr>
        </p:nvSpPr>
        <p:spPr/>
        <p:txBody>
          <a:bodyPr/>
          <a:lstStyle/>
          <a:p>
            <a:endParaRPr lang="en-GB"/>
          </a:p>
        </p:txBody>
      </p:sp>
      <p:sp>
        <p:nvSpPr>
          <p:cNvPr id="6" name="Text Placeholder 5">
            <a:extLst>
              <a:ext uri="{FF2B5EF4-FFF2-40B4-BE49-F238E27FC236}">
                <a16:creationId xmlns:a16="http://schemas.microsoft.com/office/drawing/2014/main" id="{6E06F0C6-BA5B-4556-BA54-889FB0076C27}"/>
              </a:ext>
            </a:extLst>
          </p:cNvPr>
          <p:cNvSpPr>
            <a:spLocks noGrp="1"/>
          </p:cNvSpPr>
          <p:nvPr>
            <p:ph type="body" sz="quarter" idx="26"/>
          </p:nvPr>
        </p:nvSpPr>
        <p:spPr/>
        <p:txBody>
          <a:bodyPr/>
          <a:lstStyle/>
          <a:p>
            <a:endParaRPr lang="en-GB"/>
          </a:p>
        </p:txBody>
      </p:sp>
      <p:sp>
        <p:nvSpPr>
          <p:cNvPr id="7" name="Content Placeholder 6">
            <a:extLst>
              <a:ext uri="{FF2B5EF4-FFF2-40B4-BE49-F238E27FC236}">
                <a16:creationId xmlns:a16="http://schemas.microsoft.com/office/drawing/2014/main" id="{1AD2903E-B9ED-4309-A2A3-BF44251DEC32}"/>
              </a:ext>
            </a:extLst>
          </p:cNvPr>
          <p:cNvSpPr>
            <a:spLocks noGrp="1"/>
          </p:cNvSpPr>
          <p:nvPr>
            <p:ph sz="quarter" idx="27"/>
          </p:nvPr>
        </p:nvSpPr>
        <p:spPr>
          <a:xfrm>
            <a:off x="863599" y="1518254"/>
            <a:ext cx="10464800" cy="4032249"/>
          </a:xfrm>
        </p:spPr>
        <p:txBody>
          <a:bodyPr/>
          <a:lstStyle/>
          <a:p>
            <a:pPr marL="0" indent="0">
              <a:buNone/>
            </a:pPr>
            <a:r>
              <a:rPr lang="en-GB"/>
              <a:t>When to have the discussion:</a:t>
            </a:r>
          </a:p>
          <a:p>
            <a:pPr marL="954593" lvl="3" indent="-243411">
              <a:spcBef>
                <a:spcPts val="800"/>
              </a:spcBef>
            </a:pPr>
            <a:r>
              <a:rPr lang="en-GB">
                <a:solidFill>
                  <a:schemeClr val="accent1"/>
                </a:solidFill>
              </a:rPr>
              <a:t>Proactively in first call</a:t>
            </a:r>
            <a:r>
              <a:rPr lang="en-GB"/>
              <a:t> – when reaching convenience slide in campaign flow</a:t>
            </a:r>
          </a:p>
          <a:p>
            <a:pPr marL="954593" lvl="3" indent="-243411">
              <a:spcBef>
                <a:spcPts val="800"/>
              </a:spcBef>
            </a:pPr>
            <a:r>
              <a:rPr lang="en-GB">
                <a:solidFill>
                  <a:schemeClr val="accent1"/>
                </a:solidFill>
              </a:rPr>
              <a:t>Reactively thereafter</a:t>
            </a:r>
          </a:p>
          <a:p>
            <a:pPr marL="0" indent="0">
              <a:buNone/>
            </a:pPr>
            <a:r>
              <a:rPr lang="en-GB"/>
              <a:t>Guidance on how to discuss proactively:</a:t>
            </a:r>
            <a:endParaRPr lang="en-GB" sz="2400">
              <a:latin typeface="Calibri" panose="020F0502020204030204" pitchFamily="34" charset="0"/>
              <a:ea typeface="Calibri" panose="020F0502020204030204" pitchFamily="34" charset="0"/>
            </a:endParaRPr>
          </a:p>
          <a:p>
            <a:pPr marL="0" indent="0">
              <a:buNone/>
            </a:pPr>
            <a:endParaRPr lang="en-GB">
              <a:highlight>
                <a:srgbClr val="FFFF00"/>
              </a:highlight>
            </a:endParaRPr>
          </a:p>
        </p:txBody>
      </p:sp>
      <p:sp>
        <p:nvSpPr>
          <p:cNvPr id="9" name="TextBox 8">
            <a:extLst>
              <a:ext uri="{FF2B5EF4-FFF2-40B4-BE49-F238E27FC236}">
                <a16:creationId xmlns:a16="http://schemas.microsoft.com/office/drawing/2014/main" id="{4CBB2C56-313D-45CB-97EF-98747AD6086A}"/>
              </a:ext>
            </a:extLst>
          </p:cNvPr>
          <p:cNvSpPr txBox="1"/>
          <p:nvPr/>
        </p:nvSpPr>
        <p:spPr>
          <a:xfrm>
            <a:off x="836469" y="2864672"/>
            <a:ext cx="6251055" cy="3009478"/>
          </a:xfrm>
          <a:prstGeom prst="rect">
            <a:avLst/>
          </a:prstGeom>
          <a:noFill/>
        </p:spPr>
        <p:txBody>
          <a:bodyPr wrap="square">
            <a:spAutoFit/>
          </a:bodyPr>
          <a:lstStyle/>
          <a:p>
            <a:pPr defTabSz="914377"/>
            <a:r>
              <a:rPr lang="en-US" sz="1467" b="1">
                <a:solidFill>
                  <a:srgbClr val="005DAB"/>
                </a:solidFill>
                <a:latin typeface="Arial" panose="020B0604020202020204" pitchFamily="34" charset="0"/>
                <a:ea typeface="Calibri" panose="020F0502020204030204" pitchFamily="34" charset="0"/>
                <a:cs typeface="Arial" panose="020B0604020202020204" pitchFamily="34" charset="0"/>
              </a:rPr>
              <a:t>Sperm Health</a:t>
            </a:r>
          </a:p>
          <a:p>
            <a:pPr defTabSz="914377"/>
            <a:endParaRPr lang="en-GB" sz="1467" b="1">
              <a:solidFill>
                <a:srgbClr val="005DAB"/>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 would like to inform you about certain aspects that you need to take into consideration when prescribing JYSELECA </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In animal studies changes were observed in semen parameters and fertility  </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However, in humans, the potential effect of JYSELECA on sperm production and male fertility and the reversibility of these potential effects is unknown</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To address this, we have ongoing phase 2 studies, Manta and Manta-</a:t>
            </a:r>
            <a:r>
              <a:rPr lang="en-US" sz="1200" err="1">
                <a:solidFill>
                  <a:srgbClr val="585858"/>
                </a:solidFill>
                <a:latin typeface="Arial" panose="020B0604020202020204" pitchFamily="34" charset="0"/>
                <a:ea typeface="Times New Roman" panose="02020603050405020304" pitchFamily="18" charset="0"/>
                <a:cs typeface="Arial" panose="020B0604020202020204" pitchFamily="34" charset="0"/>
              </a:rPr>
              <a:t>RAy</a:t>
            </a: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 investigating whether this signal is also seen in humans. The primary objective of the studies is to evaluate the effect of JYSELECA on testicular function</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Until we can answer this question for you definitively, the potential risk of reduced fertility should be discussed with male patients before initiating treatment </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If you require additional information, I can put you in contact with your Medical Scientist</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D15D3F3-0A7F-446D-BBC9-C4364AA3FCB4}"/>
              </a:ext>
            </a:extLst>
          </p:cNvPr>
          <p:cNvSpPr txBox="1"/>
          <p:nvPr/>
        </p:nvSpPr>
        <p:spPr>
          <a:xfrm>
            <a:off x="7149912" y="2861855"/>
            <a:ext cx="4405139" cy="2182072"/>
          </a:xfrm>
          <a:prstGeom prst="rect">
            <a:avLst/>
          </a:prstGeom>
          <a:noFill/>
        </p:spPr>
        <p:txBody>
          <a:bodyPr wrap="square">
            <a:spAutoFit/>
          </a:bodyPr>
          <a:lstStyle/>
          <a:p>
            <a:pPr defTabSz="914377">
              <a:buSzPts val="1000"/>
              <a:tabLst>
                <a:tab pos="609585" algn="l"/>
              </a:tabLst>
            </a:pPr>
            <a:r>
              <a:rPr lang="en-US" sz="1467" b="1">
                <a:solidFill>
                  <a:srgbClr val="005DAB"/>
                </a:solidFill>
                <a:latin typeface="Arial" panose="020B0604020202020204" pitchFamily="34" charset="0"/>
                <a:ea typeface="Times New Roman" panose="02020603050405020304" pitchFamily="18" charset="0"/>
                <a:cs typeface="Arial" panose="020B0604020202020204" pitchFamily="34" charset="0"/>
              </a:rPr>
              <a:t>DDI</a:t>
            </a:r>
          </a:p>
          <a:p>
            <a:pPr defTabSz="914377">
              <a:buSzPts val="1000"/>
              <a:tabLst>
                <a:tab pos="609585" algn="l"/>
              </a:tabLst>
            </a:pPr>
            <a:endParaRPr lang="en-US" sz="1467" b="1">
              <a:solidFill>
                <a:srgbClr val="005DAB"/>
              </a:solidFill>
              <a:latin typeface="Arial" panose="020B0604020202020204" pitchFamily="34" charset="0"/>
              <a:ea typeface="Times New Roman" panose="02020603050405020304" pitchFamily="18"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In vitro trials could not exclude a potential interaction with OATP1B1 and B3 transporters. Therefore in the absence of in vivo data, co-administration with sensitive OATP1B1 or OATP1B3 substrates (e.g. valsartan, statins) is not recommended.  An in vivo clinical trial is ongoing, and we expect results in the 1</a:t>
            </a:r>
            <a:r>
              <a:rPr lang="en-US" sz="1200" baseline="30000">
                <a:solidFill>
                  <a:srgbClr val="585858"/>
                </a:solidFill>
                <a:latin typeface="Arial" panose="020B0604020202020204" pitchFamily="34" charset="0"/>
                <a:ea typeface="Times New Roman" panose="02020603050405020304" pitchFamily="18" charset="0"/>
                <a:cs typeface="Arial" panose="020B0604020202020204" pitchFamily="34" charset="0"/>
              </a:rPr>
              <a:t>st</a:t>
            </a: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 half of 2021.</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If you require additional information, I can put you in contact with your Medical Scientist</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91331AD-227D-447D-A41F-2A99CBFC023E}"/>
              </a:ext>
            </a:extLst>
          </p:cNvPr>
          <p:cNvSpPr/>
          <p:nvPr/>
        </p:nvSpPr>
        <p:spPr>
          <a:xfrm>
            <a:off x="859045" y="2767682"/>
            <a:ext cx="6188391" cy="31311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14" name="Rectangle 13">
            <a:extLst>
              <a:ext uri="{FF2B5EF4-FFF2-40B4-BE49-F238E27FC236}">
                <a16:creationId xmlns:a16="http://schemas.microsoft.com/office/drawing/2014/main" id="{522A1334-6450-4797-8D26-BCC811FF2323}"/>
              </a:ext>
            </a:extLst>
          </p:cNvPr>
          <p:cNvSpPr/>
          <p:nvPr/>
        </p:nvSpPr>
        <p:spPr>
          <a:xfrm>
            <a:off x="7166845" y="2764348"/>
            <a:ext cx="4530193" cy="3139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Tree>
    <p:extLst>
      <p:ext uri="{BB962C8B-B14F-4D97-AF65-F5344CB8AC3E}">
        <p14:creationId xmlns:p14="http://schemas.microsoft.com/office/powerpoint/2010/main" val="197294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EB3FAA-A8CA-4D0E-8191-68FC9696FB5A}"/>
              </a:ext>
            </a:extLst>
          </p:cNvPr>
          <p:cNvSpPr/>
          <p:nvPr/>
        </p:nvSpPr>
        <p:spPr>
          <a:xfrm>
            <a:off x="0" y="1105565"/>
            <a:ext cx="12192000" cy="530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le 3">
            <a:extLst>
              <a:ext uri="{FF2B5EF4-FFF2-40B4-BE49-F238E27FC236}">
                <a16:creationId xmlns:a16="http://schemas.microsoft.com/office/drawing/2014/main" id="{D83E317E-9B60-4CC7-B093-494DB4040E1F}"/>
              </a:ext>
            </a:extLst>
          </p:cNvPr>
          <p:cNvSpPr>
            <a:spLocks noGrp="1"/>
          </p:cNvSpPr>
          <p:nvPr>
            <p:ph type="title"/>
          </p:nvPr>
        </p:nvSpPr>
        <p:spPr>
          <a:xfrm>
            <a:off x="550200" y="0"/>
            <a:ext cx="10172569" cy="1104900"/>
          </a:xfrm>
        </p:spPr>
        <p:txBody>
          <a:bodyPr/>
          <a:lstStyle/>
          <a:p>
            <a:r>
              <a:rPr lang="fr-FR" sz="3200" dirty="0" err="1"/>
              <a:t>Omnichannel</a:t>
            </a:r>
            <a:r>
              <a:rPr lang="fr-FR" sz="3200" dirty="0"/>
              <a:t> at </a:t>
            </a:r>
            <a:r>
              <a:rPr lang="fr-FR" sz="3200" dirty="0" err="1"/>
              <a:t>Galapagos</a:t>
            </a:r>
            <a:endParaRPr lang="fr-FR" sz="3200" dirty="0"/>
          </a:p>
        </p:txBody>
      </p:sp>
      <p:sp>
        <p:nvSpPr>
          <p:cNvPr id="130" name="Teardrop 129">
            <a:extLst>
              <a:ext uri="{FF2B5EF4-FFF2-40B4-BE49-F238E27FC236}">
                <a16:creationId xmlns:a16="http://schemas.microsoft.com/office/drawing/2014/main" id="{EB65B6A8-FCBC-4022-A2C9-8D545722BE47}"/>
              </a:ext>
            </a:extLst>
          </p:cNvPr>
          <p:cNvSpPr/>
          <p:nvPr/>
        </p:nvSpPr>
        <p:spPr>
          <a:xfrm rot="18886568">
            <a:off x="1585509" y="2071591"/>
            <a:ext cx="3339165" cy="3339165"/>
          </a:xfrm>
          <a:prstGeom prst="teardrop">
            <a:avLst/>
          </a:prstGeom>
          <a:solidFill>
            <a:schemeClr val="accent2">
              <a:alpha val="1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Rectangle 132">
            <a:extLst>
              <a:ext uri="{FF2B5EF4-FFF2-40B4-BE49-F238E27FC236}">
                <a16:creationId xmlns:a16="http://schemas.microsoft.com/office/drawing/2014/main" id="{635953BE-740B-4A26-A309-313AACD3E2F1}"/>
              </a:ext>
            </a:extLst>
          </p:cNvPr>
          <p:cNvSpPr/>
          <p:nvPr/>
        </p:nvSpPr>
        <p:spPr>
          <a:xfrm rot="19372904" flipH="1" flipV="1">
            <a:off x="1609891" y="4111523"/>
            <a:ext cx="1394506" cy="54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DF39FA18-B752-46C1-B35D-E3A32EC13325}"/>
              </a:ext>
            </a:extLst>
          </p:cNvPr>
          <p:cNvSpPr/>
          <p:nvPr/>
        </p:nvSpPr>
        <p:spPr>
          <a:xfrm rot="5400000">
            <a:off x="2530937" y="4531055"/>
            <a:ext cx="1394506" cy="54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5D08C19D-AF2E-47E2-85E7-334F72BAA338}"/>
              </a:ext>
            </a:extLst>
          </p:cNvPr>
          <p:cNvSpPr/>
          <p:nvPr/>
        </p:nvSpPr>
        <p:spPr>
          <a:xfrm>
            <a:off x="993550" y="4569843"/>
            <a:ext cx="804251" cy="804251"/>
          </a:xfrm>
          <a:prstGeom prst="ellipse">
            <a:avLst/>
          </a:prstGeom>
          <a:solidFill>
            <a:schemeClr val="tx2">
              <a:lumMod val="10000"/>
              <a:lumOff val="9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rPr>
              <a:t>MSL</a:t>
            </a:r>
          </a:p>
        </p:txBody>
      </p:sp>
      <p:grpSp>
        <p:nvGrpSpPr>
          <p:cNvPr id="93" name="Group 92">
            <a:extLst>
              <a:ext uri="{FF2B5EF4-FFF2-40B4-BE49-F238E27FC236}">
                <a16:creationId xmlns:a16="http://schemas.microsoft.com/office/drawing/2014/main" id="{2A947100-5C8C-4F03-BD7B-9F979A43A69C}"/>
              </a:ext>
            </a:extLst>
          </p:cNvPr>
          <p:cNvGrpSpPr/>
          <p:nvPr/>
        </p:nvGrpSpPr>
        <p:grpSpPr>
          <a:xfrm rot="14588214">
            <a:off x="2823774" y="2138060"/>
            <a:ext cx="807400" cy="525580"/>
            <a:chOff x="7042954" y="5041169"/>
            <a:chExt cx="763921" cy="497278"/>
          </a:xfrm>
        </p:grpSpPr>
        <p:cxnSp>
          <p:nvCxnSpPr>
            <p:cNvPr id="94" name="Straight Arrow Connector 93">
              <a:extLst>
                <a:ext uri="{FF2B5EF4-FFF2-40B4-BE49-F238E27FC236}">
                  <a16:creationId xmlns:a16="http://schemas.microsoft.com/office/drawing/2014/main" id="{16382182-2D5D-4C79-90D1-486B3AEB68E4}"/>
                </a:ext>
              </a:extLst>
            </p:cNvPr>
            <p:cNvCxnSpPr>
              <a:cxnSpLocks/>
            </p:cNvCxnSpPr>
            <p:nvPr/>
          </p:nvCxnSpPr>
          <p:spPr>
            <a:xfrm>
              <a:off x="7139765" y="5041169"/>
              <a:ext cx="667110" cy="331519"/>
            </a:xfrm>
            <a:prstGeom prst="straightConnector1">
              <a:avLst/>
            </a:prstGeom>
            <a:ln w="38100">
              <a:solidFill>
                <a:srgbClr val="7CB3A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C3F0E2B-599A-4EED-8054-5D00FB06C9BA}"/>
                </a:ext>
              </a:extLst>
            </p:cNvPr>
            <p:cNvCxnSpPr>
              <a:cxnSpLocks/>
            </p:cNvCxnSpPr>
            <p:nvPr/>
          </p:nvCxnSpPr>
          <p:spPr>
            <a:xfrm flipH="1" flipV="1">
              <a:off x="7042954" y="5206928"/>
              <a:ext cx="667110" cy="331519"/>
            </a:xfrm>
            <a:prstGeom prst="straightConnector1">
              <a:avLst/>
            </a:prstGeom>
            <a:ln w="38100">
              <a:solidFill>
                <a:srgbClr val="7CB3A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81917CCB-0055-496D-8039-C1F3BEAC1687}"/>
              </a:ext>
            </a:extLst>
          </p:cNvPr>
          <p:cNvGrpSpPr/>
          <p:nvPr/>
        </p:nvGrpSpPr>
        <p:grpSpPr>
          <a:xfrm>
            <a:off x="2831808" y="5501639"/>
            <a:ext cx="804251" cy="804251"/>
            <a:chOff x="9636730" y="1682056"/>
            <a:chExt cx="914400" cy="914400"/>
          </a:xfrm>
        </p:grpSpPr>
        <p:sp>
          <p:nvSpPr>
            <p:cNvPr id="14" name="Oval 13">
              <a:extLst>
                <a:ext uri="{FF2B5EF4-FFF2-40B4-BE49-F238E27FC236}">
                  <a16:creationId xmlns:a16="http://schemas.microsoft.com/office/drawing/2014/main" id="{6FD70EA1-7A1B-47AC-81F9-8EF5A4EDC63C}"/>
                </a:ext>
              </a:extLst>
            </p:cNvPr>
            <p:cNvSpPr/>
            <p:nvPr/>
          </p:nvSpPr>
          <p:spPr>
            <a:xfrm>
              <a:off x="9636730" y="1682056"/>
              <a:ext cx="914400" cy="914400"/>
            </a:xfrm>
            <a:prstGeom prst="ellipse">
              <a:avLst/>
            </a:prstGeom>
            <a:solidFill>
              <a:schemeClr val="tx2">
                <a:lumMod val="10000"/>
                <a:lumOff val="9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96" name="Rectangle 95">
              <a:extLst>
                <a:ext uri="{FF2B5EF4-FFF2-40B4-BE49-F238E27FC236}">
                  <a16:creationId xmlns:a16="http://schemas.microsoft.com/office/drawing/2014/main" id="{24C318B7-5798-4FD3-BC87-1015F0A86DA3}"/>
                </a:ext>
              </a:extLst>
            </p:cNvPr>
            <p:cNvSpPr/>
            <p:nvPr/>
          </p:nvSpPr>
          <p:spPr>
            <a:xfrm>
              <a:off x="9822691" y="1874217"/>
              <a:ext cx="556243" cy="314936"/>
            </a:xfrm>
            <a:prstGeom prst="rect">
              <a:avLst/>
            </a:prstGeom>
            <a:ln w="28575">
              <a:noFill/>
            </a:ln>
          </p:spPr>
          <p:txBody>
            <a:bodyPr wrap="none">
              <a:spAutoFit/>
            </a:bodyPr>
            <a:lstStyle/>
            <a:p>
              <a:pPr lvl="0" algn="ctr"/>
              <a:r>
                <a:rPr lang="fr-FR" sz="1200" dirty="0">
                  <a:solidFill>
                    <a:prstClr val="black"/>
                  </a:solidFill>
                </a:rPr>
                <a:t>R&amp;D</a:t>
              </a:r>
            </a:p>
          </p:txBody>
        </p:sp>
      </p:grpSp>
      <p:grpSp>
        <p:nvGrpSpPr>
          <p:cNvPr id="108" name="Group 107">
            <a:extLst>
              <a:ext uri="{FF2B5EF4-FFF2-40B4-BE49-F238E27FC236}">
                <a16:creationId xmlns:a16="http://schemas.microsoft.com/office/drawing/2014/main" id="{C24A62A6-035C-48E4-A388-DAAC45ABF489}"/>
              </a:ext>
            </a:extLst>
          </p:cNvPr>
          <p:cNvGrpSpPr/>
          <p:nvPr/>
        </p:nvGrpSpPr>
        <p:grpSpPr>
          <a:xfrm rot="10800000" flipH="1">
            <a:off x="4024447" y="3014214"/>
            <a:ext cx="807400" cy="525580"/>
            <a:chOff x="7042954" y="5041169"/>
            <a:chExt cx="763921" cy="497278"/>
          </a:xfrm>
        </p:grpSpPr>
        <p:cxnSp>
          <p:nvCxnSpPr>
            <p:cNvPr id="109" name="Straight Arrow Connector 108">
              <a:extLst>
                <a:ext uri="{FF2B5EF4-FFF2-40B4-BE49-F238E27FC236}">
                  <a16:creationId xmlns:a16="http://schemas.microsoft.com/office/drawing/2014/main" id="{C13BFE0F-CDF1-40D3-996A-02BD4C681D3B}"/>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8291D2A-1DE1-4433-BE7B-D01C6B2C7E70}"/>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7C1AA529-12ED-44D0-8A54-C283DF8D5A58}"/>
              </a:ext>
            </a:extLst>
          </p:cNvPr>
          <p:cNvGrpSpPr/>
          <p:nvPr/>
        </p:nvGrpSpPr>
        <p:grpSpPr>
          <a:xfrm rot="14588214">
            <a:off x="2823774" y="4548231"/>
            <a:ext cx="807400" cy="525580"/>
            <a:chOff x="7042954" y="5041169"/>
            <a:chExt cx="763921" cy="497278"/>
          </a:xfrm>
        </p:grpSpPr>
        <p:cxnSp>
          <p:nvCxnSpPr>
            <p:cNvPr id="116" name="Straight Arrow Connector 115">
              <a:extLst>
                <a:ext uri="{FF2B5EF4-FFF2-40B4-BE49-F238E27FC236}">
                  <a16:creationId xmlns:a16="http://schemas.microsoft.com/office/drawing/2014/main" id="{CA4FD22D-8734-4EEA-959A-CFAD6266278E}"/>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E60E161-24F6-4EA8-9645-79A161C2492D}"/>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04959F8-DEEC-4159-9C9D-49E939D1428C}"/>
              </a:ext>
            </a:extLst>
          </p:cNvPr>
          <p:cNvGrpSpPr/>
          <p:nvPr/>
        </p:nvGrpSpPr>
        <p:grpSpPr>
          <a:xfrm>
            <a:off x="4627644" y="4569843"/>
            <a:ext cx="804251" cy="804251"/>
            <a:chOff x="4938557" y="2386325"/>
            <a:chExt cx="804251" cy="804251"/>
          </a:xfrm>
        </p:grpSpPr>
        <p:sp>
          <p:nvSpPr>
            <p:cNvPr id="120" name="Oval 119">
              <a:extLst>
                <a:ext uri="{FF2B5EF4-FFF2-40B4-BE49-F238E27FC236}">
                  <a16:creationId xmlns:a16="http://schemas.microsoft.com/office/drawing/2014/main" id="{86663106-3030-4846-B2E9-8DF5E489A987}"/>
                </a:ext>
              </a:extLst>
            </p:cNvPr>
            <p:cNvSpPr/>
            <p:nvPr/>
          </p:nvSpPr>
          <p:spPr>
            <a:xfrm>
              <a:off x="4938557" y="2386325"/>
              <a:ext cx="804251" cy="804251"/>
            </a:xfrm>
            <a:prstGeom prst="ellipse">
              <a:avLst/>
            </a:prstGeom>
            <a:solidFill>
              <a:srgbClr val="EBDFF4"/>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21" name="Rectangle 120">
              <a:extLst>
                <a:ext uri="{FF2B5EF4-FFF2-40B4-BE49-F238E27FC236}">
                  <a16:creationId xmlns:a16="http://schemas.microsoft.com/office/drawing/2014/main" id="{CD406609-E9B7-43C5-A698-3FE85C0139CF}"/>
                </a:ext>
              </a:extLst>
            </p:cNvPr>
            <p:cNvSpPr/>
            <p:nvPr/>
          </p:nvSpPr>
          <p:spPr>
            <a:xfrm>
              <a:off x="4995076" y="2649130"/>
              <a:ext cx="691215" cy="276999"/>
            </a:xfrm>
            <a:prstGeom prst="rect">
              <a:avLst/>
            </a:prstGeom>
          </p:spPr>
          <p:txBody>
            <a:bodyPr wrap="none">
              <a:spAutoFit/>
            </a:bodyPr>
            <a:lstStyle/>
            <a:p>
              <a:pPr lvl="0" algn="ctr"/>
              <a:r>
                <a:rPr lang="fr-FR" sz="1200" dirty="0" err="1"/>
                <a:t>Medical</a:t>
              </a:r>
              <a:endParaRPr lang="fr-FR" sz="1200" dirty="0"/>
            </a:p>
          </p:txBody>
        </p:sp>
      </p:grpSp>
      <p:grpSp>
        <p:nvGrpSpPr>
          <p:cNvPr id="3" name="Group 2">
            <a:extLst>
              <a:ext uri="{FF2B5EF4-FFF2-40B4-BE49-F238E27FC236}">
                <a16:creationId xmlns:a16="http://schemas.microsoft.com/office/drawing/2014/main" id="{83837F5F-C04B-4B04-A983-6DF4CAF1B4CD}"/>
              </a:ext>
            </a:extLst>
          </p:cNvPr>
          <p:cNvGrpSpPr/>
          <p:nvPr/>
        </p:nvGrpSpPr>
        <p:grpSpPr>
          <a:xfrm>
            <a:off x="4835761" y="2406908"/>
            <a:ext cx="836469" cy="804251"/>
            <a:chOff x="5058456" y="3809180"/>
            <a:chExt cx="836469" cy="804251"/>
          </a:xfrm>
        </p:grpSpPr>
        <p:sp>
          <p:nvSpPr>
            <p:cNvPr id="123" name="Oval 122">
              <a:extLst>
                <a:ext uri="{FF2B5EF4-FFF2-40B4-BE49-F238E27FC236}">
                  <a16:creationId xmlns:a16="http://schemas.microsoft.com/office/drawing/2014/main" id="{F75C1C9F-25D8-486F-80E3-A67B67BE0557}"/>
                </a:ext>
              </a:extLst>
            </p:cNvPr>
            <p:cNvSpPr/>
            <p:nvPr/>
          </p:nvSpPr>
          <p:spPr>
            <a:xfrm>
              <a:off x="5074563" y="3809180"/>
              <a:ext cx="804251" cy="804251"/>
            </a:xfrm>
            <a:prstGeom prst="ellipse">
              <a:avLst/>
            </a:prstGeom>
            <a:solidFill>
              <a:schemeClr val="accent3">
                <a:lumMod val="90000"/>
                <a:lumOff val="1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24" name="Rectangle 123">
              <a:extLst>
                <a:ext uri="{FF2B5EF4-FFF2-40B4-BE49-F238E27FC236}">
                  <a16:creationId xmlns:a16="http://schemas.microsoft.com/office/drawing/2014/main" id="{08339590-7F8D-474C-8226-164293198693}"/>
                </a:ext>
              </a:extLst>
            </p:cNvPr>
            <p:cNvSpPr/>
            <p:nvPr/>
          </p:nvSpPr>
          <p:spPr>
            <a:xfrm>
              <a:off x="5058456" y="4094314"/>
              <a:ext cx="836469" cy="243632"/>
            </a:xfrm>
            <a:prstGeom prst="rect">
              <a:avLst/>
            </a:prstGeom>
          </p:spPr>
          <p:txBody>
            <a:bodyPr wrap="none">
              <a:spAutoFit/>
            </a:bodyPr>
            <a:lstStyle/>
            <a:p>
              <a:pPr lvl="0" algn="ctr"/>
              <a:r>
                <a:rPr lang="fr-FR" sz="1200">
                  <a:solidFill>
                    <a:schemeClr val="bg1"/>
                  </a:solidFill>
                </a:rPr>
                <a:t>Marketing</a:t>
              </a:r>
            </a:p>
          </p:txBody>
        </p:sp>
      </p:grpSp>
      <p:grpSp>
        <p:nvGrpSpPr>
          <p:cNvPr id="125" name="Group 124">
            <a:extLst>
              <a:ext uri="{FF2B5EF4-FFF2-40B4-BE49-F238E27FC236}">
                <a16:creationId xmlns:a16="http://schemas.microsoft.com/office/drawing/2014/main" id="{DBCB59F4-9C8C-4E0B-AD33-DBBBB4A2A525}"/>
              </a:ext>
            </a:extLst>
          </p:cNvPr>
          <p:cNvGrpSpPr/>
          <p:nvPr/>
        </p:nvGrpSpPr>
        <p:grpSpPr>
          <a:xfrm rot="6876561">
            <a:off x="1790579" y="4169234"/>
            <a:ext cx="807400" cy="525580"/>
            <a:chOff x="7042954" y="5041169"/>
            <a:chExt cx="763921" cy="497278"/>
          </a:xfrm>
        </p:grpSpPr>
        <p:cxnSp>
          <p:nvCxnSpPr>
            <p:cNvPr id="126" name="Straight Arrow Connector 125">
              <a:extLst>
                <a:ext uri="{FF2B5EF4-FFF2-40B4-BE49-F238E27FC236}">
                  <a16:creationId xmlns:a16="http://schemas.microsoft.com/office/drawing/2014/main" id="{677EBE1B-FA21-4144-B723-35178397AD0D}"/>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A25FD22-5745-472C-8AAD-11A55666C3C0}"/>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A711B734-9944-44C4-BC02-1A1883DE7C33}"/>
              </a:ext>
            </a:extLst>
          </p:cNvPr>
          <p:cNvSpPr/>
          <p:nvPr/>
        </p:nvSpPr>
        <p:spPr>
          <a:xfrm>
            <a:off x="2842272" y="1104900"/>
            <a:ext cx="804251" cy="804251"/>
          </a:xfrm>
          <a:prstGeom prst="ellipse">
            <a:avLst/>
          </a:prstGeom>
          <a:solidFill>
            <a:schemeClr val="tx2"/>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600" b="1"/>
              <a:t>TSR</a:t>
            </a:r>
          </a:p>
        </p:txBody>
      </p:sp>
      <p:grpSp>
        <p:nvGrpSpPr>
          <p:cNvPr id="7" name="Group 6">
            <a:extLst>
              <a:ext uri="{FF2B5EF4-FFF2-40B4-BE49-F238E27FC236}">
                <a16:creationId xmlns:a16="http://schemas.microsoft.com/office/drawing/2014/main" id="{AAFAE5F7-3571-4F46-8D8C-13FC00E594B0}"/>
              </a:ext>
            </a:extLst>
          </p:cNvPr>
          <p:cNvGrpSpPr/>
          <p:nvPr/>
        </p:nvGrpSpPr>
        <p:grpSpPr>
          <a:xfrm>
            <a:off x="6205984" y="1922255"/>
            <a:ext cx="5553200" cy="3785652"/>
            <a:chOff x="6205984" y="1909151"/>
            <a:chExt cx="5553200" cy="3785652"/>
          </a:xfrm>
        </p:grpSpPr>
        <p:sp>
          <p:nvSpPr>
            <p:cNvPr id="136" name="TextBox 135">
              <a:extLst>
                <a:ext uri="{FF2B5EF4-FFF2-40B4-BE49-F238E27FC236}">
                  <a16:creationId xmlns:a16="http://schemas.microsoft.com/office/drawing/2014/main" id="{368CB348-0963-48D2-B145-8090CBF7DA8D}"/>
                </a:ext>
              </a:extLst>
            </p:cNvPr>
            <p:cNvSpPr txBox="1"/>
            <p:nvPr/>
          </p:nvSpPr>
          <p:spPr>
            <a:xfrm>
              <a:off x="6205984" y="1909151"/>
              <a:ext cx="5553200" cy="3785652"/>
            </a:xfrm>
            <a:prstGeom prst="rect">
              <a:avLst/>
            </a:prstGeom>
            <a:noFill/>
          </p:spPr>
          <p:txBody>
            <a:bodyPr wrap="square" rtlCol="0">
              <a:spAutoFit/>
            </a:bodyPr>
            <a:lstStyle/>
            <a:p>
              <a:r>
                <a:rPr lang="fr-FR" sz="1600" dirty="0" err="1"/>
                <a:t>Today</a:t>
              </a:r>
              <a:r>
                <a:rPr lang="fr-FR" sz="1600" dirty="0"/>
                <a:t> the </a:t>
              </a:r>
              <a:r>
                <a:rPr lang="fr-FR" sz="1600" dirty="0" err="1"/>
                <a:t>different</a:t>
              </a:r>
              <a:r>
                <a:rPr lang="fr-FR" sz="1600" dirty="0"/>
                <a:t> HCP profils have </a:t>
              </a:r>
              <a:r>
                <a:rPr lang="fr-FR" sz="1600" dirty="0" err="1"/>
                <a:t>different</a:t>
              </a:r>
              <a:r>
                <a:rPr lang="fr-FR" sz="1600" dirty="0"/>
                <a:t> </a:t>
              </a:r>
              <a:r>
                <a:rPr lang="fr-FR" sz="1600" dirty="0" err="1"/>
                <a:t>touchpoints</a:t>
              </a:r>
              <a:r>
                <a:rPr lang="fr-FR" sz="1600" dirty="0"/>
                <a:t> and interactions </a:t>
              </a:r>
              <a:r>
                <a:rPr lang="fr-FR" sz="1600" dirty="0" err="1"/>
                <a:t>with</a:t>
              </a:r>
              <a:r>
                <a:rPr lang="fr-FR" sz="1600" dirty="0"/>
                <a:t> </a:t>
              </a:r>
              <a:r>
                <a:rPr lang="fr-FR" sz="1600" dirty="0" err="1"/>
                <a:t>Galapagos</a:t>
              </a:r>
              <a:endParaRPr lang="fr-FR" sz="1600" dirty="0"/>
            </a:p>
            <a:p>
              <a:endParaRPr lang="fr-FR" sz="1600" dirty="0"/>
            </a:p>
            <a:p>
              <a:r>
                <a:rPr lang="fr-FR" sz="1600" dirty="0"/>
                <a:t>In an </a:t>
              </a:r>
              <a:r>
                <a:rPr lang="fr-FR" sz="1600" dirty="0" err="1"/>
                <a:t>omnichannel</a:t>
              </a:r>
              <a:r>
                <a:rPr lang="fr-FR" sz="1600" dirty="0"/>
                <a:t> model :</a:t>
              </a:r>
            </a:p>
            <a:p>
              <a:pPr marL="712788" lvl="1"/>
              <a:endParaRPr lang="fr-FR" sz="1600" dirty="0"/>
            </a:p>
            <a:p>
              <a:pPr marL="712788" lvl="1"/>
              <a:endParaRPr lang="fr-FR" sz="1600" dirty="0"/>
            </a:p>
            <a:p>
              <a:pPr marL="712788" lvl="1"/>
              <a:r>
                <a:rPr lang="fr-FR" sz="1600" dirty="0" err="1"/>
                <a:t>TSRs</a:t>
              </a:r>
              <a:r>
                <a:rPr lang="fr-FR" sz="1600" dirty="0"/>
                <a:t> have a </a:t>
              </a:r>
              <a:r>
                <a:rPr lang="fr-FR" sz="1600" dirty="0" err="1"/>
                <a:t>clear</a:t>
              </a:r>
              <a:r>
                <a:rPr lang="fr-FR" sz="1600" dirty="0"/>
                <a:t> vision of interactions </a:t>
              </a:r>
              <a:r>
                <a:rPr lang="fr-FR" sz="1600" dirty="0" err="1"/>
                <a:t>that</a:t>
              </a:r>
              <a:r>
                <a:rPr lang="fr-FR" sz="1600" dirty="0"/>
                <a:t> </a:t>
              </a:r>
              <a:r>
                <a:rPr lang="fr-FR" sz="1600" dirty="0" err="1"/>
                <a:t>take</a:t>
              </a:r>
              <a:r>
                <a:rPr lang="fr-FR" sz="1600" dirty="0"/>
                <a:t> place, </a:t>
              </a:r>
              <a:r>
                <a:rPr lang="fr-FR" sz="1600" dirty="0" err="1"/>
                <a:t>within</a:t>
              </a:r>
              <a:r>
                <a:rPr lang="fr-FR" sz="1600" dirty="0"/>
                <a:t> the </a:t>
              </a:r>
              <a:r>
                <a:rPr lang="fr-FR" sz="1600" dirty="0" err="1"/>
                <a:t>boundaries</a:t>
              </a:r>
              <a:r>
                <a:rPr lang="fr-FR" sz="1600" dirty="0"/>
                <a:t> of </a:t>
              </a:r>
              <a:r>
                <a:rPr lang="fr-FR" sz="1600" dirty="0" err="1"/>
                <a:t>ethics</a:t>
              </a:r>
              <a:r>
                <a:rPr lang="fr-FR" sz="1600" dirty="0"/>
                <a:t> &amp; compliance, </a:t>
              </a:r>
              <a:r>
                <a:rPr lang="fr-FR" sz="1600" dirty="0" err="1"/>
                <a:t>between</a:t>
              </a:r>
              <a:r>
                <a:rPr lang="fr-FR" sz="1600" dirty="0"/>
                <a:t> the HCP and </a:t>
              </a:r>
              <a:r>
                <a:rPr lang="fr-FR" sz="1600" dirty="0" err="1"/>
                <a:t>Galapagos</a:t>
              </a:r>
              <a:r>
                <a:rPr lang="fr-FR" sz="1600" dirty="0"/>
                <a:t> (content </a:t>
              </a:r>
              <a:r>
                <a:rPr lang="fr-FR" sz="1600" dirty="0" err="1"/>
                <a:t>shared</a:t>
              </a:r>
              <a:r>
                <a:rPr lang="fr-FR" sz="1600" dirty="0"/>
                <a:t>, services, etc…)</a:t>
              </a:r>
              <a:endParaRPr lang="fr-FR" sz="1600" strike="sngStrike" dirty="0"/>
            </a:p>
            <a:p>
              <a:pPr lvl="1"/>
              <a:endParaRPr lang="fr-FR" sz="1600" dirty="0"/>
            </a:p>
            <a:p>
              <a:r>
                <a:rPr lang="fr-FR" sz="1600" dirty="0"/>
                <a:t>…to </a:t>
              </a:r>
              <a:r>
                <a:rPr lang="fr-FR" sz="1600" dirty="0" err="1"/>
                <a:t>increase</a:t>
              </a:r>
              <a:r>
                <a:rPr lang="fr-FR" sz="1600" dirty="0"/>
                <a:t> the relevance of </a:t>
              </a:r>
              <a:r>
                <a:rPr lang="fr-FR" sz="1600" dirty="0" err="1"/>
                <a:t>his</a:t>
              </a:r>
              <a:r>
                <a:rPr lang="fr-FR" sz="1600" dirty="0"/>
                <a:t>/</a:t>
              </a:r>
              <a:r>
                <a:rPr lang="fr-FR" sz="1600" dirty="0" err="1"/>
                <a:t>her</a:t>
              </a:r>
              <a:r>
                <a:rPr lang="fr-FR" sz="1600" dirty="0"/>
                <a:t> interactions and </a:t>
              </a:r>
              <a:r>
                <a:rPr lang="fr-FR" sz="1600" dirty="0" err="1"/>
                <a:t>improve</a:t>
              </a:r>
              <a:r>
                <a:rPr lang="fr-FR" sz="1600" dirty="0"/>
                <a:t> the </a:t>
              </a:r>
              <a:r>
                <a:rPr lang="fr-FR" sz="1600" dirty="0" err="1"/>
                <a:t>HCP’s</a:t>
              </a:r>
              <a:r>
                <a:rPr lang="fr-FR" sz="1600" dirty="0"/>
                <a:t> </a:t>
              </a:r>
              <a:r>
                <a:rPr lang="fr-FR" sz="1600" dirty="0" err="1"/>
                <a:t>experience</a:t>
              </a:r>
              <a:endParaRPr lang="fr-FR" sz="1600" dirty="0"/>
            </a:p>
            <a:p>
              <a:endParaRPr lang="fr-FR" sz="1600" dirty="0"/>
            </a:p>
            <a:p>
              <a:endParaRPr lang="fr-FR" sz="1600" dirty="0"/>
            </a:p>
          </p:txBody>
        </p:sp>
        <p:sp>
          <p:nvSpPr>
            <p:cNvPr id="147" name="Teardrop 146">
              <a:extLst>
                <a:ext uri="{FF2B5EF4-FFF2-40B4-BE49-F238E27FC236}">
                  <a16:creationId xmlns:a16="http://schemas.microsoft.com/office/drawing/2014/main" id="{778666DC-193B-422D-9BBA-853523C7B7A1}"/>
                </a:ext>
              </a:extLst>
            </p:cNvPr>
            <p:cNvSpPr/>
            <p:nvPr/>
          </p:nvSpPr>
          <p:spPr>
            <a:xfrm rot="18886568">
              <a:off x="6471637" y="3480839"/>
              <a:ext cx="357254" cy="357254"/>
            </a:xfrm>
            <a:prstGeom prst="teardrop">
              <a:avLst/>
            </a:prstGeom>
            <a:solidFill>
              <a:schemeClr val="accent2">
                <a:alpha val="1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grpSp>
      <p:sp>
        <p:nvSpPr>
          <p:cNvPr id="59" name="Rectangle 58">
            <a:extLst>
              <a:ext uri="{FF2B5EF4-FFF2-40B4-BE49-F238E27FC236}">
                <a16:creationId xmlns:a16="http://schemas.microsoft.com/office/drawing/2014/main" id="{8DF512D4-71F6-4C03-8CAE-D2722E9D707F}"/>
              </a:ext>
            </a:extLst>
          </p:cNvPr>
          <p:cNvSpPr/>
          <p:nvPr/>
        </p:nvSpPr>
        <p:spPr>
          <a:xfrm rot="2227096" flipV="1">
            <a:off x="3429515" y="4071062"/>
            <a:ext cx="1394506" cy="54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1" name="Group 110">
            <a:extLst>
              <a:ext uri="{FF2B5EF4-FFF2-40B4-BE49-F238E27FC236}">
                <a16:creationId xmlns:a16="http://schemas.microsoft.com/office/drawing/2014/main" id="{DC0F60AB-B0A9-40D7-9C46-CAD883A6FBA5}"/>
              </a:ext>
            </a:extLst>
          </p:cNvPr>
          <p:cNvGrpSpPr/>
          <p:nvPr/>
        </p:nvGrpSpPr>
        <p:grpSpPr>
          <a:xfrm rot="14723439" flipH="1">
            <a:off x="3834583" y="4169234"/>
            <a:ext cx="807400" cy="525580"/>
            <a:chOff x="7042954" y="5041169"/>
            <a:chExt cx="763921" cy="497278"/>
          </a:xfrm>
        </p:grpSpPr>
        <p:cxnSp>
          <p:nvCxnSpPr>
            <p:cNvPr id="112" name="Straight Arrow Connector 111">
              <a:extLst>
                <a:ext uri="{FF2B5EF4-FFF2-40B4-BE49-F238E27FC236}">
                  <a16:creationId xmlns:a16="http://schemas.microsoft.com/office/drawing/2014/main" id="{CB4780EA-4E4C-4529-9A6E-3344D93E8A8C}"/>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C4F888B-E052-46FB-9A01-8B7814CB0C36}"/>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FDFA7044-B56E-41BB-B6EA-4F7BB724AB05}"/>
              </a:ext>
            </a:extLst>
          </p:cNvPr>
          <p:cNvSpPr/>
          <p:nvPr/>
        </p:nvSpPr>
        <p:spPr>
          <a:xfrm rot="1484011" flipV="1">
            <a:off x="1446482" y="3071786"/>
            <a:ext cx="1394506" cy="54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2" name="Group 101">
            <a:extLst>
              <a:ext uri="{FF2B5EF4-FFF2-40B4-BE49-F238E27FC236}">
                <a16:creationId xmlns:a16="http://schemas.microsoft.com/office/drawing/2014/main" id="{1F4DE76D-AE3B-4722-A17F-1DC96BB0C730}"/>
              </a:ext>
            </a:extLst>
          </p:cNvPr>
          <p:cNvGrpSpPr/>
          <p:nvPr/>
        </p:nvGrpSpPr>
        <p:grpSpPr>
          <a:xfrm rot="10800000">
            <a:off x="1678337" y="3016686"/>
            <a:ext cx="807400" cy="525580"/>
            <a:chOff x="7042954" y="5041169"/>
            <a:chExt cx="763921" cy="497278"/>
          </a:xfrm>
        </p:grpSpPr>
        <p:cxnSp>
          <p:nvCxnSpPr>
            <p:cNvPr id="103" name="Straight Arrow Connector 102">
              <a:extLst>
                <a:ext uri="{FF2B5EF4-FFF2-40B4-BE49-F238E27FC236}">
                  <a16:creationId xmlns:a16="http://schemas.microsoft.com/office/drawing/2014/main" id="{B5A47CD1-43F6-4F3B-8FF6-63E2A5822681}"/>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F315BA-8BBD-4A28-A907-FCC08EAD998A}"/>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7CAA91F2-C2F0-42D9-B9BA-76BC77ECA488}"/>
              </a:ext>
            </a:extLst>
          </p:cNvPr>
          <p:cNvGrpSpPr/>
          <p:nvPr/>
        </p:nvGrpSpPr>
        <p:grpSpPr>
          <a:xfrm>
            <a:off x="2568620" y="2907505"/>
            <a:ext cx="1372944" cy="1372944"/>
            <a:chOff x="7988583" y="2906046"/>
            <a:chExt cx="1124971" cy="1124971"/>
          </a:xfrm>
        </p:grpSpPr>
        <p:sp>
          <p:nvSpPr>
            <p:cNvPr id="85" name="Flowchart: Or 84">
              <a:extLst>
                <a:ext uri="{FF2B5EF4-FFF2-40B4-BE49-F238E27FC236}">
                  <a16:creationId xmlns:a16="http://schemas.microsoft.com/office/drawing/2014/main" id="{3303D61B-057A-4BF4-8A3E-F0C5E126A992}"/>
                </a:ext>
              </a:extLst>
            </p:cNvPr>
            <p:cNvSpPr/>
            <p:nvPr/>
          </p:nvSpPr>
          <p:spPr>
            <a:xfrm>
              <a:off x="7988583" y="2906046"/>
              <a:ext cx="1124971" cy="1124971"/>
            </a:xfrm>
            <a:prstGeom prst="flowChartOr">
              <a:avLst/>
            </a:prstGeom>
            <a:solidFill>
              <a:srgbClr val="00463E"/>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TextBox 85">
              <a:extLst>
                <a:ext uri="{FF2B5EF4-FFF2-40B4-BE49-F238E27FC236}">
                  <a16:creationId xmlns:a16="http://schemas.microsoft.com/office/drawing/2014/main" id="{B952A110-FBE6-422F-A359-235D1CA5AAD1}"/>
                </a:ext>
              </a:extLst>
            </p:cNvPr>
            <p:cNvSpPr txBox="1"/>
            <p:nvPr/>
          </p:nvSpPr>
          <p:spPr>
            <a:xfrm>
              <a:off x="8020027" y="3124492"/>
              <a:ext cx="620425" cy="214360"/>
            </a:xfrm>
            <a:prstGeom prst="rect">
              <a:avLst/>
            </a:prstGeom>
            <a:noFill/>
          </p:spPr>
          <p:txBody>
            <a:bodyPr wrap="square" rtlCol="0" anchor="ctr">
              <a:spAutoFit/>
            </a:bodyPr>
            <a:lstStyle/>
            <a:p>
              <a:pPr algn="ctr"/>
              <a:r>
                <a:rPr lang="fr-FR" sz="1100" b="1" dirty="0">
                  <a:solidFill>
                    <a:srgbClr val="FF6327"/>
                  </a:solidFill>
                </a:rPr>
                <a:t>HCP #1</a:t>
              </a:r>
            </a:p>
          </p:txBody>
        </p:sp>
        <p:sp>
          <p:nvSpPr>
            <p:cNvPr id="87" name="TextBox 86">
              <a:extLst>
                <a:ext uri="{FF2B5EF4-FFF2-40B4-BE49-F238E27FC236}">
                  <a16:creationId xmlns:a16="http://schemas.microsoft.com/office/drawing/2014/main" id="{80DA0188-1223-486F-A7FF-4CE946FC6952}"/>
                </a:ext>
              </a:extLst>
            </p:cNvPr>
            <p:cNvSpPr txBox="1"/>
            <p:nvPr/>
          </p:nvSpPr>
          <p:spPr>
            <a:xfrm>
              <a:off x="8476758" y="3124492"/>
              <a:ext cx="620425" cy="214360"/>
            </a:xfrm>
            <a:prstGeom prst="rect">
              <a:avLst/>
            </a:prstGeom>
            <a:noFill/>
          </p:spPr>
          <p:txBody>
            <a:bodyPr wrap="square" rtlCol="0" anchor="ctr">
              <a:spAutoFit/>
            </a:bodyPr>
            <a:lstStyle/>
            <a:p>
              <a:pPr algn="ctr"/>
              <a:r>
                <a:rPr lang="fr-FR" sz="1100" b="1" dirty="0">
                  <a:solidFill>
                    <a:srgbClr val="FF7E83"/>
                  </a:solidFill>
                </a:rPr>
                <a:t>HCP #2</a:t>
              </a:r>
            </a:p>
          </p:txBody>
        </p:sp>
        <p:sp>
          <p:nvSpPr>
            <p:cNvPr id="88" name="TextBox 87">
              <a:extLst>
                <a:ext uri="{FF2B5EF4-FFF2-40B4-BE49-F238E27FC236}">
                  <a16:creationId xmlns:a16="http://schemas.microsoft.com/office/drawing/2014/main" id="{99E51AD9-692B-4B2A-B2D3-E733F96F69A0}"/>
                </a:ext>
              </a:extLst>
            </p:cNvPr>
            <p:cNvSpPr txBox="1"/>
            <p:nvPr/>
          </p:nvSpPr>
          <p:spPr>
            <a:xfrm>
              <a:off x="8020027" y="3581171"/>
              <a:ext cx="620425" cy="214360"/>
            </a:xfrm>
            <a:prstGeom prst="rect">
              <a:avLst/>
            </a:prstGeom>
            <a:noFill/>
          </p:spPr>
          <p:txBody>
            <a:bodyPr wrap="square" rtlCol="0" anchor="ctr">
              <a:spAutoFit/>
            </a:bodyPr>
            <a:lstStyle/>
            <a:p>
              <a:pPr algn="ctr"/>
              <a:r>
                <a:rPr lang="fr-FR" sz="1100" b="1" dirty="0">
                  <a:solidFill>
                    <a:schemeClr val="accent4"/>
                  </a:solidFill>
                </a:rPr>
                <a:t>HCP #3</a:t>
              </a:r>
            </a:p>
          </p:txBody>
        </p:sp>
        <p:sp>
          <p:nvSpPr>
            <p:cNvPr id="89" name="TextBox 88">
              <a:extLst>
                <a:ext uri="{FF2B5EF4-FFF2-40B4-BE49-F238E27FC236}">
                  <a16:creationId xmlns:a16="http://schemas.microsoft.com/office/drawing/2014/main" id="{3D662D13-4437-4914-8C6B-EAF7F712BCB2}"/>
                </a:ext>
              </a:extLst>
            </p:cNvPr>
            <p:cNvSpPr txBox="1"/>
            <p:nvPr/>
          </p:nvSpPr>
          <p:spPr>
            <a:xfrm>
              <a:off x="8476758" y="3581171"/>
              <a:ext cx="620425" cy="214360"/>
            </a:xfrm>
            <a:prstGeom prst="rect">
              <a:avLst/>
            </a:prstGeom>
            <a:noFill/>
          </p:spPr>
          <p:txBody>
            <a:bodyPr wrap="square" rtlCol="0" anchor="ctr">
              <a:spAutoFit/>
            </a:bodyPr>
            <a:lstStyle/>
            <a:p>
              <a:pPr algn="ctr"/>
              <a:r>
                <a:rPr lang="fr-FR" sz="1100" b="1" dirty="0">
                  <a:solidFill>
                    <a:srgbClr val="CB2980"/>
                  </a:solidFill>
                </a:rPr>
                <a:t>HCP #4</a:t>
              </a:r>
            </a:p>
          </p:txBody>
        </p:sp>
      </p:grpSp>
      <p:grpSp>
        <p:nvGrpSpPr>
          <p:cNvPr id="5" name="Group 4">
            <a:extLst>
              <a:ext uri="{FF2B5EF4-FFF2-40B4-BE49-F238E27FC236}">
                <a16:creationId xmlns:a16="http://schemas.microsoft.com/office/drawing/2014/main" id="{3499CC12-C500-4192-9A99-143CFD0FE0FF}"/>
              </a:ext>
            </a:extLst>
          </p:cNvPr>
          <p:cNvGrpSpPr/>
          <p:nvPr/>
        </p:nvGrpSpPr>
        <p:grpSpPr>
          <a:xfrm>
            <a:off x="825225" y="2437685"/>
            <a:ext cx="804251" cy="909956"/>
            <a:chOff x="746377" y="2386326"/>
            <a:chExt cx="804251" cy="909956"/>
          </a:xfrm>
        </p:grpSpPr>
        <p:sp>
          <p:nvSpPr>
            <p:cNvPr id="13" name="Oval 12">
              <a:extLst>
                <a:ext uri="{FF2B5EF4-FFF2-40B4-BE49-F238E27FC236}">
                  <a16:creationId xmlns:a16="http://schemas.microsoft.com/office/drawing/2014/main" id="{B483335A-D56B-40D9-8D4B-96B308F9849D}"/>
                </a:ext>
              </a:extLst>
            </p:cNvPr>
            <p:cNvSpPr/>
            <p:nvPr/>
          </p:nvSpPr>
          <p:spPr>
            <a:xfrm>
              <a:off x="746377" y="2386326"/>
              <a:ext cx="804251" cy="804251"/>
            </a:xfrm>
            <a:prstGeom prst="ellipse">
              <a:avLst/>
            </a:prstGeom>
            <a:solidFill>
              <a:srgbClr val="EBDFF4"/>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98" name="Rectangle 97">
              <a:extLst>
                <a:ext uri="{FF2B5EF4-FFF2-40B4-BE49-F238E27FC236}">
                  <a16:creationId xmlns:a16="http://schemas.microsoft.com/office/drawing/2014/main" id="{4479E6F6-48C6-4CD8-81EA-80AE56271978}"/>
                </a:ext>
              </a:extLst>
            </p:cNvPr>
            <p:cNvSpPr/>
            <p:nvPr/>
          </p:nvSpPr>
          <p:spPr>
            <a:xfrm>
              <a:off x="759849" y="2465285"/>
              <a:ext cx="784189" cy="830997"/>
            </a:xfrm>
            <a:prstGeom prst="rect">
              <a:avLst/>
            </a:prstGeom>
          </p:spPr>
          <p:txBody>
            <a:bodyPr wrap="none">
              <a:spAutoFit/>
            </a:bodyPr>
            <a:lstStyle/>
            <a:p>
              <a:pPr lvl="0" algn="ctr"/>
              <a:r>
                <a:rPr lang="fr-FR" sz="1200" dirty="0" err="1"/>
                <a:t>Medical</a:t>
              </a:r>
              <a:endParaRPr lang="fr-FR" sz="1200" dirty="0"/>
            </a:p>
            <a:p>
              <a:pPr lvl="0" algn="ctr"/>
              <a:r>
                <a:rPr lang="fr-FR" sz="1200" dirty="0"/>
                <a:t>Informa-</a:t>
              </a:r>
              <a:br>
                <a:rPr lang="fr-FR" sz="1200" dirty="0"/>
              </a:br>
              <a:r>
                <a:rPr lang="fr-FR" sz="1200" dirty="0" err="1"/>
                <a:t>tion</a:t>
              </a:r>
              <a:r>
                <a:rPr lang="fr-FR" sz="1200" dirty="0"/>
                <a:t> </a:t>
              </a:r>
              <a:br>
                <a:rPr lang="fr-FR" sz="1200" dirty="0"/>
              </a:br>
              <a:endParaRPr lang="fr-FR" sz="1200" dirty="0"/>
            </a:p>
          </p:txBody>
        </p:sp>
      </p:grpSp>
    </p:spTree>
    <p:extLst>
      <p:ext uri="{BB962C8B-B14F-4D97-AF65-F5344CB8AC3E}">
        <p14:creationId xmlns:p14="http://schemas.microsoft.com/office/powerpoint/2010/main" val="2575344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124554" y="1008582"/>
            <a:ext cx="7779580" cy="31611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Summarise the next generation efficacy, differentiated safety profile &amp; broad applicability for patient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groups (depending on what they focused on the most and were most interested in)</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Ask a question to reinforce the area that they showed most interest in during the conversation</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Based on the patient profile close relating to your objective – </a:t>
            </a:r>
            <a:r>
              <a:rPr lang="en-GB" sz="1200" i="1">
                <a:solidFill>
                  <a:srgbClr val="585858"/>
                </a:solidFill>
                <a:latin typeface="Arial" panose="020B0604020202020204" pitchFamily="34" charset="0"/>
                <a:cs typeface="Arial" panose="020B0604020202020204" pitchFamily="34" charset="0"/>
              </a:rPr>
              <a:t>what needs to happen to ensure patients such as [patient type discussed] can receive JYSELECA? Which of your team need to be aware? How would you introduce JYSELECA to your patients?</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If this customer has not yet provided consent</a:t>
            </a:r>
            <a:r>
              <a:rPr lang="en-GB" sz="1200" i="1">
                <a:solidFill>
                  <a:srgbClr val="585858"/>
                </a:solidFill>
                <a:latin typeface="Arial" panose="020B0604020202020204" pitchFamily="34" charset="0"/>
                <a:cs typeface="Arial" panose="020B0604020202020204" pitchFamily="34" charset="0"/>
              </a:rPr>
              <a:t>: I can see you have a very busy schedule so it might be more convenient for you to receive some of the information I can share via email so that we can make the most of your time when we speak. Would you be willing to provide consent to receive emails from </a:t>
            </a:r>
            <a:r>
              <a:rPr lang="en-GB" sz="1200">
                <a:solidFill>
                  <a:srgbClr val="585858"/>
                </a:solidFill>
                <a:latin typeface="Arial" panose="020B0604020202020204" pitchFamily="34" charset="0"/>
                <a:cs typeface="Arial" panose="020B0604020202020204" pitchFamily="34" charset="0"/>
              </a:rPr>
              <a:t>… [insert as compliant / company relevant]</a:t>
            </a:r>
          </a:p>
        </p:txBody>
      </p:sp>
      <p:sp>
        <p:nvSpPr>
          <p:cNvPr id="14" name="Text Placeholder 13">
            <a:extLst>
              <a:ext uri="{FF2B5EF4-FFF2-40B4-BE49-F238E27FC236}">
                <a16:creationId xmlns:a16="http://schemas.microsoft.com/office/drawing/2014/main" id="{3510923D-E472-4734-AFB7-6DE4514384D4}"/>
              </a:ext>
            </a:extLst>
          </p:cNvPr>
          <p:cNvSpPr>
            <a:spLocks noGrp="1"/>
          </p:cNvSpPr>
          <p:nvPr>
            <p:ph type="body" sz="quarter" idx="26"/>
          </p:nvPr>
        </p:nvSpPr>
        <p:spPr/>
        <p:txBody>
          <a:bodyPr/>
          <a:lstStyle/>
          <a:p>
            <a:endParaRPr lang="en-GB"/>
          </a:p>
        </p:txBody>
      </p:sp>
      <p:sp>
        <p:nvSpPr>
          <p:cNvPr id="13" name="Text Placeholder 12">
            <a:extLst>
              <a:ext uri="{FF2B5EF4-FFF2-40B4-BE49-F238E27FC236}">
                <a16:creationId xmlns:a16="http://schemas.microsoft.com/office/drawing/2014/main" id="{AC80AB25-00FC-4A6E-B94E-9F8769096C82}"/>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5117" y="438589"/>
            <a:ext cx="10342033"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Patient-focused action </a:t>
            </a:r>
          </a:p>
        </p:txBody>
      </p:sp>
      <p:sp>
        <p:nvSpPr>
          <p:cNvPr id="11" name="Rectangle 10">
            <a:extLst>
              <a:ext uri="{FF2B5EF4-FFF2-40B4-BE49-F238E27FC236}">
                <a16:creationId xmlns:a16="http://schemas.microsoft.com/office/drawing/2014/main" id="{6721B435-6DD2-4F13-9867-DFC80054A2F2}"/>
              </a:ext>
            </a:extLst>
          </p:cNvPr>
          <p:cNvSpPr/>
          <p:nvPr/>
        </p:nvSpPr>
        <p:spPr>
          <a:xfrm>
            <a:off x="877870" y="2891467"/>
            <a:ext cx="3040220" cy="12782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Bring back the conversation to the patient profiles &amp; treatment goals</a:t>
            </a:r>
          </a:p>
          <a:p>
            <a:pPr algn="ctr" defTabSz="914377"/>
            <a:r>
              <a:rPr lang="en-GB" sz="1200">
                <a:solidFill>
                  <a:srgbClr val="585858"/>
                </a:solidFill>
                <a:latin typeface="Arial" panose="020B0604020202020204" pitchFamily="34" charset="0"/>
                <a:cs typeface="Arial" panose="020B0604020202020204" pitchFamily="34" charset="0"/>
              </a:rPr>
              <a:t>Revisit the behaviour change objective &amp; close the call with an agreement to act</a:t>
            </a:r>
          </a:p>
        </p:txBody>
      </p:sp>
      <p:pic>
        <p:nvPicPr>
          <p:cNvPr id="3" name="Picture 2">
            <a:extLst>
              <a:ext uri="{FF2B5EF4-FFF2-40B4-BE49-F238E27FC236}">
                <a16:creationId xmlns:a16="http://schemas.microsoft.com/office/drawing/2014/main" id="{BCD64A71-6CD0-4779-A305-115528FA2CF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080636" y="792583"/>
            <a:ext cx="495529" cy="432000"/>
          </a:xfrm>
          <a:prstGeom prst="rect">
            <a:avLst/>
          </a:prstGeom>
        </p:spPr>
      </p:pic>
      <p:sp>
        <p:nvSpPr>
          <p:cNvPr id="6" name="Rectangle 5">
            <a:extLst>
              <a:ext uri="{FF2B5EF4-FFF2-40B4-BE49-F238E27FC236}">
                <a16:creationId xmlns:a16="http://schemas.microsoft.com/office/drawing/2014/main" id="{028BD2DC-2A1C-47D2-BE00-9D7159987E47}"/>
              </a:ext>
            </a:extLst>
          </p:cNvPr>
          <p:cNvSpPr/>
          <p:nvPr/>
        </p:nvSpPr>
        <p:spPr>
          <a:xfrm>
            <a:off x="11061699" y="1300039"/>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sp>
        <p:nvSpPr>
          <p:cNvPr id="7" name="Rectangle 6">
            <a:extLst>
              <a:ext uri="{FF2B5EF4-FFF2-40B4-BE49-F238E27FC236}">
                <a16:creationId xmlns:a16="http://schemas.microsoft.com/office/drawing/2014/main" id="{D9F53861-19D4-46CC-B3DA-0262F2F9D636}"/>
              </a:ext>
            </a:extLst>
          </p:cNvPr>
          <p:cNvSpPr/>
          <p:nvPr/>
        </p:nvSpPr>
        <p:spPr>
          <a:xfrm>
            <a:off x="863599" y="6358552"/>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25" name="TextBox 24">
            <a:extLst>
              <a:ext uri="{FF2B5EF4-FFF2-40B4-BE49-F238E27FC236}">
                <a16:creationId xmlns:a16="http://schemas.microsoft.com/office/drawing/2014/main" id="{84FC737C-899A-40F9-9D01-7E6AF0B88D05}"/>
              </a:ext>
            </a:extLst>
          </p:cNvPr>
          <p:cNvSpPr txBox="1"/>
          <p:nvPr/>
        </p:nvSpPr>
        <p:spPr>
          <a:xfrm>
            <a:off x="878040" y="4582669"/>
            <a:ext cx="2258875" cy="1473956"/>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1219170">
              <a:defRPr/>
            </a:pPr>
            <a:r>
              <a:rPr lang="en-GB" sz="1067">
                <a:solidFill>
                  <a:srgbClr val="A15699"/>
                </a:solidFill>
                <a:latin typeface="Arial" panose="020B0604020202020204" pitchFamily="34" charset="0"/>
                <a:cs typeface="Arial" panose="020B0604020202020204" pitchFamily="34" charset="0"/>
              </a:rPr>
              <a:t>Through the </a:t>
            </a:r>
            <a:r>
              <a:rPr lang="en-GB" sz="1067" b="1">
                <a:solidFill>
                  <a:srgbClr val="A15699"/>
                </a:solidFill>
                <a:latin typeface="Arial" panose="020B0604020202020204" pitchFamily="34" charset="0"/>
                <a:cs typeface="Arial" panose="020B0604020202020204" pitchFamily="34" charset="0"/>
              </a:rPr>
              <a:t>advancement of science</a:t>
            </a:r>
            <a:r>
              <a:rPr lang="en-GB" sz="1067">
                <a:solidFill>
                  <a:srgbClr val="A15699"/>
                </a:solidFill>
                <a:latin typeface="Arial" panose="020B0604020202020204" pitchFamily="34" charset="0"/>
                <a:cs typeface="Arial" panose="020B0604020202020204" pitchFamily="34" charset="0"/>
              </a:rPr>
              <a:t>, the </a:t>
            </a:r>
            <a:r>
              <a:rPr lang="en-GB" sz="1067" b="1">
                <a:solidFill>
                  <a:srgbClr val="A15699"/>
                </a:solidFill>
                <a:latin typeface="Arial" panose="020B0604020202020204" pitchFamily="34" charset="0"/>
                <a:cs typeface="Arial" panose="020B0604020202020204" pitchFamily="34" charset="0"/>
              </a:rPr>
              <a:t>latest</a:t>
            </a:r>
            <a:r>
              <a:rPr lang="en-GB" sz="1067">
                <a:solidFill>
                  <a:srgbClr val="A15699"/>
                </a:solidFill>
                <a:latin typeface="Arial" panose="020B0604020202020204" pitchFamily="34" charset="0"/>
                <a:cs typeface="Arial" panose="020B0604020202020204" pitchFamily="34" charset="0"/>
              </a:rPr>
              <a:t> JAK1 offers you the </a:t>
            </a:r>
            <a:r>
              <a:rPr lang="en-GB" sz="1067" b="1">
                <a:solidFill>
                  <a:srgbClr val="A15699"/>
                </a:solidFill>
                <a:latin typeface="Arial" panose="020B0604020202020204" pitchFamily="34" charset="0"/>
                <a:cs typeface="Arial" panose="020B0604020202020204" pitchFamily="34" charset="0"/>
              </a:rPr>
              <a:t>strong efficacy </a:t>
            </a:r>
            <a:r>
              <a:rPr lang="en-GB" sz="1067">
                <a:solidFill>
                  <a:srgbClr val="A15699"/>
                </a:solidFill>
                <a:latin typeface="Arial" panose="020B0604020202020204" pitchFamily="34" charset="0"/>
                <a:cs typeface="Arial" panose="020B0604020202020204" pitchFamily="34" charset="0"/>
              </a:rPr>
              <a:t>you expect with </a:t>
            </a:r>
            <a:r>
              <a:rPr lang="en-GB" sz="1067" b="1">
                <a:solidFill>
                  <a:srgbClr val="A15699"/>
                </a:solidFill>
                <a:latin typeface="Arial" panose="020B0604020202020204" pitchFamily="34" charset="0"/>
                <a:cs typeface="Arial" panose="020B0604020202020204" pitchFamily="34" charset="0"/>
              </a:rPr>
              <a:t>unsurpassed safety </a:t>
            </a:r>
            <a:r>
              <a:rPr lang="en-GB" sz="1067">
                <a:solidFill>
                  <a:srgbClr val="A15699"/>
                </a:solidFill>
                <a:latin typeface="Arial" panose="020B0604020202020204" pitchFamily="34" charset="0"/>
                <a:cs typeface="Arial" panose="020B0604020202020204" pitchFamily="34" charset="0"/>
              </a:rPr>
              <a:t>and </a:t>
            </a:r>
            <a:r>
              <a:rPr lang="en-GB" sz="1067" b="1">
                <a:solidFill>
                  <a:srgbClr val="A15699"/>
                </a:solidFill>
                <a:latin typeface="Arial" panose="020B0604020202020204" pitchFamily="34" charset="0"/>
                <a:cs typeface="Arial" panose="020B0604020202020204" pitchFamily="34" charset="0"/>
              </a:rPr>
              <a:t>impressive patient outcomes</a:t>
            </a:r>
            <a:r>
              <a:rPr lang="en-GB" sz="1067">
                <a:solidFill>
                  <a:srgbClr val="A15699"/>
                </a:solidFill>
                <a:latin typeface="Arial" panose="020B0604020202020204" pitchFamily="34" charset="0"/>
                <a:cs typeface="Arial" panose="020B0604020202020204" pitchFamily="34" charset="0"/>
              </a:rPr>
              <a:t>, placing </a:t>
            </a:r>
            <a:r>
              <a:rPr lang="en-GB" sz="1067" b="1">
                <a:solidFill>
                  <a:srgbClr val="A15699"/>
                </a:solidFill>
                <a:latin typeface="Arial" panose="020B0604020202020204" pitchFamily="34" charset="0"/>
                <a:cs typeface="Arial" panose="020B0604020202020204" pitchFamily="34" charset="0"/>
              </a:rPr>
              <a:t>you</a:t>
            </a:r>
            <a:r>
              <a:rPr lang="en-GB" sz="1067">
                <a:solidFill>
                  <a:srgbClr val="A15699"/>
                </a:solidFill>
                <a:latin typeface="Arial" panose="020B0604020202020204" pitchFamily="34" charset="0"/>
                <a:cs typeface="Arial" panose="020B0604020202020204" pitchFamily="34" charset="0"/>
              </a:rPr>
              <a:t> at the </a:t>
            </a:r>
            <a:r>
              <a:rPr lang="en-GB" sz="1067" b="1">
                <a:solidFill>
                  <a:srgbClr val="A15699"/>
                </a:solidFill>
                <a:latin typeface="Arial" panose="020B0604020202020204" pitchFamily="34" charset="0"/>
                <a:cs typeface="Arial" panose="020B0604020202020204" pitchFamily="34" charset="0"/>
              </a:rPr>
              <a:t>forefront</a:t>
            </a:r>
            <a:r>
              <a:rPr lang="en-GB" sz="1067">
                <a:solidFill>
                  <a:srgbClr val="A15699"/>
                </a:solidFill>
                <a:latin typeface="Arial" panose="020B0604020202020204" pitchFamily="34" charset="0"/>
                <a:cs typeface="Arial" panose="020B0604020202020204" pitchFamily="34" charset="0"/>
              </a:rPr>
              <a:t> of RA management </a:t>
            </a:r>
          </a:p>
        </p:txBody>
      </p:sp>
      <p:pic>
        <p:nvPicPr>
          <p:cNvPr id="20" name="Picture 19" descr="A picture containing clock, drawing, room&#10;&#10;Description automatically generated">
            <a:extLst>
              <a:ext uri="{FF2B5EF4-FFF2-40B4-BE49-F238E27FC236}">
                <a16:creationId xmlns:a16="http://schemas.microsoft.com/office/drawing/2014/main" id="{B853A2CB-9DFD-4078-A8D3-52C247BEC69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5511" y="4486112"/>
            <a:ext cx="336000" cy="336000"/>
          </a:xfrm>
          <a:prstGeom prst="rect">
            <a:avLst/>
          </a:prstGeom>
        </p:spPr>
      </p:pic>
      <p:sp>
        <p:nvSpPr>
          <p:cNvPr id="26" name="TextBox 25">
            <a:extLst>
              <a:ext uri="{FF2B5EF4-FFF2-40B4-BE49-F238E27FC236}">
                <a16:creationId xmlns:a16="http://schemas.microsoft.com/office/drawing/2014/main" id="{D2B8540A-0AE5-4AF7-86C2-787D3471D62F}"/>
              </a:ext>
            </a:extLst>
          </p:cNvPr>
          <p:cNvSpPr txBox="1"/>
          <p:nvPr/>
        </p:nvSpPr>
        <p:spPr>
          <a:xfrm>
            <a:off x="248664" y="4199391"/>
            <a:ext cx="11847921" cy="276999"/>
          </a:xfrm>
          <a:prstGeom prst="rect">
            <a:avLst/>
          </a:prstGeom>
          <a:noFill/>
        </p:spPr>
        <p:txBody>
          <a:bodyPr wrap="square">
            <a:spAutoFit/>
          </a:bodyPr>
          <a:lstStyle/>
          <a:p>
            <a:pPr algn="ctr" defTabSz="914377"/>
            <a:r>
              <a:rPr lang="en-GB" sz="1200" b="1">
                <a:solidFill>
                  <a:srgbClr val="005DAB"/>
                </a:solidFill>
                <a:latin typeface="Arial" panose="020B0604020202020204" pitchFamily="34" charset="0"/>
                <a:cs typeface="Arial" panose="020B0604020202020204" pitchFamily="34" charset="0"/>
              </a:rPr>
              <a:t>Framing the JYSELECA promise for each segment</a:t>
            </a:r>
          </a:p>
        </p:txBody>
      </p:sp>
      <p:sp>
        <p:nvSpPr>
          <p:cNvPr id="27" name="TextBox 26">
            <a:extLst>
              <a:ext uri="{FF2B5EF4-FFF2-40B4-BE49-F238E27FC236}">
                <a16:creationId xmlns:a16="http://schemas.microsoft.com/office/drawing/2014/main" id="{377AD396-B5FB-4EC1-934A-DD5021D0521F}"/>
              </a:ext>
            </a:extLst>
          </p:cNvPr>
          <p:cNvSpPr txBox="1"/>
          <p:nvPr/>
        </p:nvSpPr>
        <p:spPr>
          <a:xfrm>
            <a:off x="3376789" y="4595590"/>
            <a:ext cx="2675099" cy="1473956"/>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914377"/>
            <a:r>
              <a:rPr lang="en-GB" sz="1067">
                <a:solidFill>
                  <a:srgbClr val="008986"/>
                </a:solidFill>
                <a:latin typeface="Arial" panose="020B0604020202020204" pitchFamily="34" charset="0"/>
                <a:cs typeface="Arial" panose="020B0604020202020204" pitchFamily="34" charset="0"/>
              </a:rPr>
              <a:t>Through </a:t>
            </a:r>
            <a:r>
              <a:rPr lang="en-GB" sz="1067" b="1">
                <a:solidFill>
                  <a:srgbClr val="008986"/>
                </a:solidFill>
                <a:latin typeface="Arial" panose="020B0604020202020204" pitchFamily="34" charset="0"/>
                <a:cs typeface="Arial" panose="020B0604020202020204" pitchFamily="34" charset="0"/>
              </a:rPr>
              <a:t>your own experience </a:t>
            </a:r>
            <a:r>
              <a:rPr lang="en-GB" sz="1067">
                <a:solidFill>
                  <a:srgbClr val="008986"/>
                </a:solidFill>
                <a:latin typeface="Arial" panose="020B0604020202020204" pitchFamily="34" charset="0"/>
                <a:cs typeface="Arial" panose="020B0604020202020204" pitchFamily="34" charset="0"/>
              </a:rPr>
              <a:t>of using JYSELECA, you will quickly see that this is the </a:t>
            </a:r>
            <a:r>
              <a:rPr lang="en-GB" sz="1067" b="1">
                <a:solidFill>
                  <a:srgbClr val="008986"/>
                </a:solidFill>
                <a:latin typeface="Arial" panose="020B0604020202020204" pitchFamily="34" charset="0"/>
                <a:cs typeface="Arial" panose="020B0604020202020204" pitchFamily="34" charset="0"/>
              </a:rPr>
              <a:t>safest JAKI available without compromising efficacy</a:t>
            </a:r>
            <a:r>
              <a:rPr lang="en-GB" sz="1067">
                <a:solidFill>
                  <a:srgbClr val="008986"/>
                </a:solidFill>
                <a:latin typeface="Arial" panose="020B0604020202020204" pitchFamily="34" charset="0"/>
                <a:cs typeface="Arial" panose="020B0604020202020204" pitchFamily="34" charset="0"/>
              </a:rPr>
              <a:t>, thereby giving you </a:t>
            </a:r>
            <a:r>
              <a:rPr lang="en-GB" sz="1067" b="1">
                <a:solidFill>
                  <a:srgbClr val="008986"/>
                </a:solidFill>
                <a:latin typeface="Arial" panose="020B0604020202020204" pitchFamily="34" charset="0"/>
                <a:cs typeface="Arial" panose="020B0604020202020204" pitchFamily="34" charset="0"/>
              </a:rPr>
              <a:t>full confidence </a:t>
            </a:r>
            <a:r>
              <a:rPr lang="en-GB" sz="1067">
                <a:solidFill>
                  <a:srgbClr val="008986"/>
                </a:solidFill>
                <a:latin typeface="Arial" panose="020B0604020202020204" pitchFamily="34" charset="0"/>
                <a:cs typeface="Arial" panose="020B0604020202020204" pitchFamily="34" charset="0"/>
              </a:rPr>
              <a:t>to prescribe it in a </a:t>
            </a:r>
            <a:r>
              <a:rPr lang="en-GB" sz="1067" b="1">
                <a:solidFill>
                  <a:srgbClr val="008986"/>
                </a:solidFill>
                <a:latin typeface="Arial" panose="020B0604020202020204" pitchFamily="34" charset="0"/>
                <a:cs typeface="Arial" panose="020B0604020202020204" pitchFamily="34" charset="0"/>
              </a:rPr>
              <a:t>wider group of patients</a:t>
            </a:r>
          </a:p>
        </p:txBody>
      </p:sp>
      <p:pic>
        <p:nvPicPr>
          <p:cNvPr id="21" name="Picture 20" descr="A close up of a sign&#10;&#10;Description automatically generated">
            <a:extLst>
              <a:ext uri="{FF2B5EF4-FFF2-40B4-BE49-F238E27FC236}">
                <a16:creationId xmlns:a16="http://schemas.microsoft.com/office/drawing/2014/main" id="{16084B8C-065E-4E76-8372-BFBB8D30BB4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34917" y="4497600"/>
            <a:ext cx="336000" cy="336000"/>
          </a:xfrm>
          <a:prstGeom prst="rect">
            <a:avLst/>
          </a:prstGeom>
        </p:spPr>
      </p:pic>
      <p:sp>
        <p:nvSpPr>
          <p:cNvPr id="28" name="TextBox 27">
            <a:extLst>
              <a:ext uri="{FF2B5EF4-FFF2-40B4-BE49-F238E27FC236}">
                <a16:creationId xmlns:a16="http://schemas.microsoft.com/office/drawing/2014/main" id="{90948418-BC69-48B3-B33D-168E87264C0C}"/>
              </a:ext>
            </a:extLst>
          </p:cNvPr>
          <p:cNvSpPr txBox="1"/>
          <p:nvPr/>
        </p:nvSpPr>
        <p:spPr>
          <a:xfrm>
            <a:off x="6364881" y="4595590"/>
            <a:ext cx="2675099" cy="1462167"/>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914377"/>
            <a:r>
              <a:rPr lang="en-GB" sz="1067" b="1">
                <a:solidFill>
                  <a:srgbClr val="7B8C46"/>
                </a:solidFill>
                <a:latin typeface="Arial" panose="020B0604020202020204" pitchFamily="34" charset="0"/>
                <a:cs typeface="Arial" panose="020B0604020202020204" pitchFamily="34" charset="0"/>
              </a:rPr>
              <a:t>Other rheumatologists </a:t>
            </a:r>
            <a:r>
              <a:rPr lang="en-GB" sz="1067">
                <a:solidFill>
                  <a:srgbClr val="7B8C46"/>
                </a:solidFill>
                <a:latin typeface="Arial" panose="020B0604020202020204" pitchFamily="34" charset="0"/>
                <a:cs typeface="Arial" panose="020B0604020202020204" pitchFamily="34" charset="0"/>
              </a:rPr>
              <a:t>have started to see </a:t>
            </a:r>
            <a:r>
              <a:rPr lang="en-GB" sz="1067" b="1">
                <a:solidFill>
                  <a:srgbClr val="7B8C46"/>
                </a:solidFill>
                <a:latin typeface="Arial" panose="020B0604020202020204" pitchFamily="34" charset="0"/>
                <a:cs typeface="Arial" panose="020B0604020202020204" pitchFamily="34" charset="0"/>
              </a:rPr>
              <a:t>great benefits </a:t>
            </a:r>
            <a:r>
              <a:rPr lang="en-GB" sz="1067">
                <a:solidFill>
                  <a:srgbClr val="7B8C46"/>
                </a:solidFill>
                <a:latin typeface="Arial" panose="020B0604020202020204" pitchFamily="34" charset="0"/>
                <a:cs typeface="Arial" panose="020B0604020202020204" pitchFamily="34" charset="0"/>
              </a:rPr>
              <a:t>in using JYSELECA through the </a:t>
            </a:r>
            <a:r>
              <a:rPr lang="en-GB" sz="1067" b="1">
                <a:solidFill>
                  <a:srgbClr val="7B8C46"/>
                </a:solidFill>
                <a:latin typeface="Arial" panose="020B0604020202020204" pitchFamily="34" charset="0"/>
                <a:cs typeface="Arial" panose="020B0604020202020204" pitchFamily="34" charset="0"/>
              </a:rPr>
              <a:t>optimal balance </a:t>
            </a:r>
            <a:r>
              <a:rPr lang="en-GB" sz="1067">
                <a:solidFill>
                  <a:srgbClr val="7B8C46"/>
                </a:solidFill>
                <a:latin typeface="Arial" panose="020B0604020202020204" pitchFamily="34" charset="0"/>
                <a:cs typeface="Arial" panose="020B0604020202020204" pitchFamily="34" charset="0"/>
              </a:rPr>
              <a:t>of strong efficacy, unsurpassed safety and </a:t>
            </a:r>
            <a:r>
              <a:rPr lang="en-GB" sz="1067" b="1">
                <a:solidFill>
                  <a:srgbClr val="7B8C46"/>
                </a:solidFill>
                <a:latin typeface="Arial" panose="020B0604020202020204" pitchFamily="34" charset="0"/>
                <a:cs typeface="Arial" panose="020B0604020202020204" pitchFamily="34" charset="0"/>
              </a:rPr>
              <a:t>simplicity </a:t>
            </a:r>
            <a:r>
              <a:rPr lang="en-GB" sz="1067">
                <a:solidFill>
                  <a:srgbClr val="7B8C46"/>
                </a:solidFill>
                <a:latin typeface="Arial" panose="020B0604020202020204" pitchFamily="34" charset="0"/>
                <a:cs typeface="Arial" panose="020B0604020202020204" pitchFamily="34" charset="0"/>
              </a:rPr>
              <a:t>of a once daily tablet </a:t>
            </a:r>
            <a:r>
              <a:rPr lang="en-GB" sz="1067" b="1">
                <a:solidFill>
                  <a:srgbClr val="7B8C46"/>
                </a:solidFill>
                <a:latin typeface="Arial" panose="020B0604020202020204" pitchFamily="34" charset="0"/>
                <a:cs typeface="Arial" panose="020B0604020202020204" pitchFamily="34" charset="0"/>
              </a:rPr>
              <a:t>allowing patients to get back to living as normal a life as possible</a:t>
            </a:r>
          </a:p>
        </p:txBody>
      </p:sp>
      <p:sp>
        <p:nvSpPr>
          <p:cNvPr id="29" name="TextBox 28">
            <a:extLst>
              <a:ext uri="{FF2B5EF4-FFF2-40B4-BE49-F238E27FC236}">
                <a16:creationId xmlns:a16="http://schemas.microsoft.com/office/drawing/2014/main" id="{EEF19DCD-CF1D-4FD7-AF2B-842E8BB7638F}"/>
              </a:ext>
            </a:extLst>
          </p:cNvPr>
          <p:cNvSpPr txBox="1"/>
          <p:nvPr/>
        </p:nvSpPr>
        <p:spPr>
          <a:xfrm>
            <a:off x="9334800" y="4595590"/>
            <a:ext cx="2614485" cy="1462165"/>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914377"/>
            <a:r>
              <a:rPr lang="en-GB" sz="1067">
                <a:solidFill>
                  <a:srgbClr val="1163BA"/>
                </a:solidFill>
                <a:latin typeface="Arial" panose="020B0604020202020204" pitchFamily="34" charset="0"/>
                <a:cs typeface="Arial" panose="020B0604020202020204" pitchFamily="34" charset="0"/>
              </a:rPr>
              <a:t>We know </a:t>
            </a:r>
            <a:r>
              <a:rPr lang="en-GB" sz="1067" b="1">
                <a:solidFill>
                  <a:srgbClr val="1163BA"/>
                </a:solidFill>
                <a:latin typeface="Arial" panose="020B0604020202020204" pitchFamily="34" charset="0"/>
                <a:cs typeface="Arial" panose="020B0604020202020204" pitchFamily="34" charset="0"/>
              </a:rPr>
              <a:t>your time is valuable </a:t>
            </a:r>
            <a:r>
              <a:rPr lang="en-GB" sz="1067">
                <a:solidFill>
                  <a:srgbClr val="1163BA"/>
                </a:solidFill>
                <a:latin typeface="Arial" panose="020B0604020202020204" pitchFamily="34" charset="0"/>
                <a:cs typeface="Arial" panose="020B0604020202020204" pitchFamily="34" charset="0"/>
              </a:rPr>
              <a:t>and recognise that </a:t>
            </a:r>
            <a:r>
              <a:rPr lang="en-GB" sz="1067" b="1">
                <a:solidFill>
                  <a:srgbClr val="1163BA"/>
                </a:solidFill>
                <a:latin typeface="Arial" panose="020B0604020202020204" pitchFamily="34" charset="0"/>
                <a:cs typeface="Arial" panose="020B0604020202020204" pitchFamily="34" charset="0"/>
              </a:rPr>
              <a:t>switching treatments can bring challenges </a:t>
            </a:r>
            <a:r>
              <a:rPr lang="en-GB" sz="1067">
                <a:solidFill>
                  <a:srgbClr val="1163BA"/>
                </a:solidFill>
                <a:latin typeface="Arial" panose="020B0604020202020204" pitchFamily="34" charset="0"/>
                <a:cs typeface="Arial" panose="020B0604020202020204" pitchFamily="34" charset="0"/>
              </a:rPr>
              <a:t>to you and your patients. </a:t>
            </a:r>
            <a:r>
              <a:rPr lang="en-GB" sz="1067" b="1">
                <a:solidFill>
                  <a:srgbClr val="1163BA"/>
                </a:solidFill>
                <a:latin typeface="Arial" panose="020B0604020202020204" pitchFamily="34" charset="0"/>
                <a:cs typeface="Arial" panose="020B0604020202020204" pitchFamily="34" charset="0"/>
              </a:rPr>
              <a:t>JYSELECA</a:t>
            </a:r>
            <a:r>
              <a:rPr lang="en-GB" sz="1067">
                <a:solidFill>
                  <a:srgbClr val="1163BA"/>
                </a:solidFill>
                <a:latin typeface="Arial" panose="020B0604020202020204" pitchFamily="34" charset="0"/>
                <a:cs typeface="Arial" panose="020B0604020202020204" pitchFamily="34" charset="0"/>
              </a:rPr>
              <a:t> </a:t>
            </a:r>
            <a:r>
              <a:rPr lang="en-GB" sz="1067" b="1">
                <a:solidFill>
                  <a:srgbClr val="1163BA"/>
                </a:solidFill>
                <a:latin typeface="Arial" panose="020B0604020202020204" pitchFamily="34" charset="0"/>
                <a:cs typeface="Arial" panose="020B0604020202020204" pitchFamily="34" charset="0"/>
              </a:rPr>
              <a:t>meets your needs </a:t>
            </a:r>
            <a:r>
              <a:rPr lang="en-GB" sz="1067">
                <a:solidFill>
                  <a:srgbClr val="1163BA"/>
                </a:solidFill>
                <a:latin typeface="Arial" panose="020B0604020202020204" pitchFamily="34" charset="0"/>
                <a:cs typeface="Arial" panose="020B0604020202020204" pitchFamily="34" charset="0"/>
              </a:rPr>
              <a:t>by </a:t>
            </a:r>
            <a:r>
              <a:rPr lang="en-GB" sz="1067" b="1">
                <a:solidFill>
                  <a:srgbClr val="1163BA"/>
                </a:solidFill>
                <a:latin typeface="Arial" panose="020B0604020202020204" pitchFamily="34" charset="0"/>
                <a:cs typeface="Arial" panose="020B0604020202020204" pitchFamily="34" charset="0"/>
              </a:rPr>
              <a:t>combining</a:t>
            </a:r>
            <a:r>
              <a:rPr lang="en-GB" sz="1067">
                <a:solidFill>
                  <a:srgbClr val="1163BA"/>
                </a:solidFill>
                <a:latin typeface="Arial" panose="020B0604020202020204" pitchFamily="34" charset="0"/>
                <a:cs typeface="Arial" panose="020B0604020202020204" pitchFamily="34" charset="0"/>
              </a:rPr>
              <a:t> unsurpassed safety, strong efficacy in a </a:t>
            </a:r>
            <a:r>
              <a:rPr lang="en-GB" sz="1067" b="1">
                <a:solidFill>
                  <a:srgbClr val="1163BA"/>
                </a:solidFill>
                <a:latin typeface="Arial" panose="020B0604020202020204" pitchFamily="34" charset="0"/>
                <a:cs typeface="Arial" panose="020B0604020202020204" pitchFamily="34" charset="0"/>
              </a:rPr>
              <a:t>simple once daily tablet </a:t>
            </a:r>
            <a:r>
              <a:rPr lang="en-GB" sz="1067">
                <a:solidFill>
                  <a:srgbClr val="1163BA"/>
                </a:solidFill>
                <a:latin typeface="Arial" panose="020B0604020202020204" pitchFamily="34" charset="0"/>
                <a:cs typeface="Arial" panose="020B0604020202020204" pitchFamily="34" charset="0"/>
              </a:rPr>
              <a:t>that </a:t>
            </a:r>
            <a:r>
              <a:rPr lang="en-GB" sz="1067" b="1">
                <a:solidFill>
                  <a:srgbClr val="1163BA"/>
                </a:solidFill>
                <a:latin typeface="Arial" panose="020B0604020202020204" pitchFamily="34" charset="0"/>
                <a:cs typeface="Arial" panose="020B0604020202020204" pitchFamily="34" charset="0"/>
              </a:rPr>
              <a:t>keeps patients on therapy</a:t>
            </a:r>
            <a:r>
              <a:rPr lang="en-GB" sz="1067">
                <a:solidFill>
                  <a:srgbClr val="1163BA"/>
                </a:solidFill>
                <a:latin typeface="Arial" panose="020B0604020202020204" pitchFamily="34" charset="0"/>
                <a:cs typeface="Arial" panose="020B0604020202020204" pitchFamily="34" charset="0"/>
              </a:rPr>
              <a:t> and </a:t>
            </a:r>
            <a:r>
              <a:rPr lang="en-GB" sz="1067" b="1">
                <a:solidFill>
                  <a:srgbClr val="1163BA"/>
                </a:solidFill>
                <a:latin typeface="Arial" panose="020B0604020202020204" pitchFamily="34" charset="0"/>
                <a:cs typeface="Arial" panose="020B0604020202020204" pitchFamily="34" charset="0"/>
              </a:rPr>
              <a:t>you in control </a:t>
            </a:r>
          </a:p>
        </p:txBody>
      </p:sp>
      <p:pic>
        <p:nvPicPr>
          <p:cNvPr id="19" name="Picture 18" descr="A picture containing drawing, sign&#10;&#10;Description automatically generated">
            <a:extLst>
              <a:ext uri="{FF2B5EF4-FFF2-40B4-BE49-F238E27FC236}">
                <a16:creationId xmlns:a16="http://schemas.microsoft.com/office/drawing/2014/main" id="{DCE3D5DE-0159-4957-AD3A-1310851B176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51859" y="4486112"/>
            <a:ext cx="335717" cy="336000"/>
          </a:xfrm>
          <a:prstGeom prst="rect">
            <a:avLst/>
          </a:prstGeom>
        </p:spPr>
      </p:pic>
      <p:pic>
        <p:nvPicPr>
          <p:cNvPr id="18" name="Picture 17" descr="A picture containing clock, room&#10;&#10;Description automatically generated">
            <a:extLst>
              <a:ext uri="{FF2B5EF4-FFF2-40B4-BE49-F238E27FC236}">
                <a16:creationId xmlns:a16="http://schemas.microsoft.com/office/drawing/2014/main" id="{8AF09D5A-0DBC-4066-BCF5-0F85AF60DD7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6575" y="4504589"/>
            <a:ext cx="336000" cy="336000"/>
          </a:xfrm>
          <a:prstGeom prst="rect">
            <a:avLst/>
          </a:prstGeom>
        </p:spPr>
      </p:pic>
      <p:pic>
        <p:nvPicPr>
          <p:cNvPr id="4" name="Picture 3">
            <a:extLst>
              <a:ext uri="{FF2B5EF4-FFF2-40B4-BE49-F238E27FC236}">
                <a16:creationId xmlns:a16="http://schemas.microsoft.com/office/drawing/2014/main" id="{63EDFE70-C61D-46DA-AB70-131FA0C8FBBA}"/>
              </a:ext>
            </a:extLst>
          </p:cNvPr>
          <p:cNvPicPr>
            <a:picLocks noChangeAspect="1"/>
          </p:cNvPicPr>
          <p:nvPr/>
        </p:nvPicPr>
        <p:blipFill>
          <a:blip r:embed="rId8"/>
          <a:stretch>
            <a:fillRect/>
          </a:stretch>
        </p:blipFill>
        <p:spPr>
          <a:xfrm>
            <a:off x="887623" y="1008583"/>
            <a:ext cx="3015328" cy="1698635"/>
          </a:xfrm>
          <a:prstGeom prst="rect">
            <a:avLst/>
          </a:prstGeom>
          <a:ln w="12700">
            <a:solidFill>
              <a:schemeClr val="accent2"/>
            </a:solidFill>
          </a:ln>
        </p:spPr>
      </p:pic>
      <p:sp>
        <p:nvSpPr>
          <p:cNvPr id="23" name="Slide Number Placeholder 1">
            <a:extLst>
              <a:ext uri="{FF2B5EF4-FFF2-40B4-BE49-F238E27FC236}">
                <a16:creationId xmlns:a16="http://schemas.microsoft.com/office/drawing/2014/main" id="{CFE768D8-AF92-4DCF-A4D9-57D6B338DADC}"/>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70</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55177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9F938C-4FB0-4F55-9ECE-500663037305}"/>
              </a:ext>
            </a:extLst>
          </p:cNvPr>
          <p:cNvSpPr>
            <a:spLocks noGrp="1"/>
          </p:cNvSpPr>
          <p:nvPr>
            <p:ph type="ctrTitle"/>
          </p:nvPr>
        </p:nvSpPr>
        <p:spPr/>
        <p:txBody>
          <a:bodyPr/>
          <a:lstStyle/>
          <a:p>
            <a:r>
              <a:rPr lang="en-GB"/>
              <a:t>Performance Analysis </a:t>
            </a:r>
          </a:p>
        </p:txBody>
      </p:sp>
    </p:spTree>
    <p:extLst>
      <p:ext uri="{BB962C8B-B14F-4D97-AF65-F5344CB8AC3E}">
        <p14:creationId xmlns:p14="http://schemas.microsoft.com/office/powerpoint/2010/main" val="2114504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7E74C-A11F-455A-B88A-4120CCCAC6B9}"/>
              </a:ext>
            </a:extLst>
          </p:cNvPr>
          <p:cNvSpPr>
            <a:spLocks noGrp="1"/>
          </p:cNvSpPr>
          <p:nvPr>
            <p:ph type="title"/>
          </p:nvPr>
        </p:nvSpPr>
        <p:spPr>
          <a:xfrm>
            <a:off x="835379" y="404765"/>
            <a:ext cx="10790767" cy="853279"/>
          </a:xfrm>
        </p:spPr>
        <p:txBody>
          <a:bodyPr/>
          <a:lstStyle/>
          <a:p>
            <a:r>
              <a:rPr lang="en-GB"/>
              <a:t>Performance analysis - </a:t>
            </a:r>
            <a:r>
              <a:rPr lang="en-US" altLang="en-US"/>
              <a:t>Link back to your Performance Planning</a:t>
            </a:r>
            <a:endParaRPr lang="en-GB"/>
          </a:p>
        </p:txBody>
      </p:sp>
      <p:sp>
        <p:nvSpPr>
          <p:cNvPr id="18" name="Text Placeholder 17">
            <a:extLst>
              <a:ext uri="{FF2B5EF4-FFF2-40B4-BE49-F238E27FC236}">
                <a16:creationId xmlns:a16="http://schemas.microsoft.com/office/drawing/2014/main" id="{78C632EA-CE3A-44F0-B376-772BDC861768}"/>
              </a:ext>
            </a:extLst>
          </p:cNvPr>
          <p:cNvSpPr>
            <a:spLocks noGrp="1"/>
          </p:cNvSpPr>
          <p:nvPr>
            <p:ph type="body" sz="quarter" idx="13"/>
          </p:nvPr>
        </p:nvSpPr>
        <p:spPr/>
        <p:txBody>
          <a:bodyPr/>
          <a:lstStyle/>
          <a:p>
            <a:endParaRPr lang="en-GB"/>
          </a:p>
        </p:txBody>
      </p:sp>
      <p:sp>
        <p:nvSpPr>
          <p:cNvPr id="20" name="Text Placeholder 19">
            <a:extLst>
              <a:ext uri="{FF2B5EF4-FFF2-40B4-BE49-F238E27FC236}">
                <a16:creationId xmlns:a16="http://schemas.microsoft.com/office/drawing/2014/main" id="{23450479-9058-4681-AB1C-FD7F4A298B2C}"/>
              </a:ext>
            </a:extLst>
          </p:cNvPr>
          <p:cNvSpPr>
            <a:spLocks noGrp="1"/>
          </p:cNvSpPr>
          <p:nvPr>
            <p:ph type="body" sz="quarter" idx="26"/>
          </p:nvPr>
        </p:nvSpPr>
        <p:spPr/>
        <p:txBody>
          <a:bodyPr/>
          <a:lstStyle/>
          <a:p>
            <a:endParaRPr lang="en-GB"/>
          </a:p>
        </p:txBody>
      </p:sp>
      <p:pic>
        <p:nvPicPr>
          <p:cNvPr id="14" name="Picture 10" descr="A close up of text on a white background&#10;&#10;Description automatically generated">
            <a:extLst>
              <a:ext uri="{FF2B5EF4-FFF2-40B4-BE49-F238E27FC236}">
                <a16:creationId xmlns:a16="http://schemas.microsoft.com/office/drawing/2014/main" id="{A3547979-0BEE-4066-9302-CDEB09430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95" y="2677079"/>
            <a:ext cx="2565400" cy="21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Diagram 14">
            <a:extLst>
              <a:ext uri="{FF2B5EF4-FFF2-40B4-BE49-F238E27FC236}">
                <a16:creationId xmlns:a16="http://schemas.microsoft.com/office/drawing/2014/main" id="{29BA14A9-997B-42B6-BF45-C0A1D8F04F1C}"/>
              </a:ext>
            </a:extLst>
          </p:cNvPr>
          <p:cNvGraphicFramePr/>
          <p:nvPr/>
        </p:nvGraphicFramePr>
        <p:xfrm>
          <a:off x="3881183" y="2179570"/>
          <a:ext cx="6532819" cy="3421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28400ACB-10EB-4E60-96BA-FB07D9698439}"/>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72</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507835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3">
            <a:extLst>
              <a:ext uri="{FF2B5EF4-FFF2-40B4-BE49-F238E27FC236}">
                <a16:creationId xmlns:a16="http://schemas.microsoft.com/office/drawing/2014/main" id="{377EEF42-B2A3-4235-A180-ABDA858996B8}"/>
              </a:ext>
            </a:extLst>
          </p:cNvPr>
          <p:cNvSpPr>
            <a:spLocks noGrp="1" noChangeArrowheads="1"/>
          </p:cNvSpPr>
          <p:nvPr>
            <p:ph type="title"/>
          </p:nvPr>
        </p:nvSpPr>
        <p:spPr>
          <a:xfrm>
            <a:off x="835380" y="404765"/>
            <a:ext cx="10464800" cy="853279"/>
          </a:xfrm>
        </p:spPr>
        <p:txBody>
          <a:bodyPr/>
          <a:lstStyle/>
          <a:p>
            <a:r>
              <a:rPr lang="en-US" altLang="en-US"/>
              <a:t>Post-Call Analysis – Key Considerations</a:t>
            </a:r>
            <a:endParaRPr lang="en-GB" altLang="en-US"/>
          </a:p>
        </p:txBody>
      </p:sp>
      <p:sp>
        <p:nvSpPr>
          <p:cNvPr id="3" name="Text Placeholder 2">
            <a:extLst>
              <a:ext uri="{FF2B5EF4-FFF2-40B4-BE49-F238E27FC236}">
                <a16:creationId xmlns:a16="http://schemas.microsoft.com/office/drawing/2014/main" id="{AFDD2F13-DA32-4EC3-BDB8-B7E5500A786C}"/>
              </a:ext>
            </a:extLst>
          </p:cNvPr>
          <p:cNvSpPr>
            <a:spLocks noGrp="1"/>
          </p:cNvSpPr>
          <p:nvPr>
            <p:ph type="body" sz="quarter" idx="13"/>
          </p:nvPr>
        </p:nvSpPr>
        <p:spPr/>
        <p:txBody>
          <a:bodyPr/>
          <a:lstStyle/>
          <a:p>
            <a:endParaRPr lang="en-GB"/>
          </a:p>
        </p:txBody>
      </p:sp>
      <p:sp>
        <p:nvSpPr>
          <p:cNvPr id="5" name="Text Placeholder 4">
            <a:extLst>
              <a:ext uri="{FF2B5EF4-FFF2-40B4-BE49-F238E27FC236}">
                <a16:creationId xmlns:a16="http://schemas.microsoft.com/office/drawing/2014/main" id="{3B26D67E-D634-4DF1-BF18-EFE31C29B17F}"/>
              </a:ext>
            </a:extLst>
          </p:cNvPr>
          <p:cNvSpPr>
            <a:spLocks noGrp="1"/>
          </p:cNvSpPr>
          <p:nvPr>
            <p:ph type="body" sz="quarter" idx="26"/>
          </p:nvPr>
        </p:nvSpPr>
        <p:spPr/>
        <p:txBody>
          <a:bodyPr/>
          <a:lstStyle/>
          <a:p>
            <a:endParaRPr lang="en-GB"/>
          </a:p>
        </p:txBody>
      </p:sp>
      <p:sp>
        <p:nvSpPr>
          <p:cNvPr id="6" name="Rectangle 5">
            <a:extLst>
              <a:ext uri="{FF2B5EF4-FFF2-40B4-BE49-F238E27FC236}">
                <a16:creationId xmlns:a16="http://schemas.microsoft.com/office/drawing/2014/main" id="{1CB0169E-533B-4E91-8B1F-6C658018BEE9}"/>
              </a:ext>
            </a:extLst>
          </p:cNvPr>
          <p:cNvSpPr/>
          <p:nvPr/>
        </p:nvSpPr>
        <p:spPr>
          <a:xfrm>
            <a:off x="9493251" y="1921933"/>
            <a:ext cx="2108200" cy="21844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What will </a:t>
            </a:r>
            <a:r>
              <a:rPr lang="en-US" sz="1467" b="1">
                <a:solidFill>
                  <a:srgbClr val="FFFFFF"/>
                </a:solidFill>
                <a:latin typeface="Arial" panose="020B0604020202020204" pitchFamily="34" charset="0"/>
                <a:cs typeface="Arial" panose="020B0604020202020204" pitchFamily="34" charset="0"/>
              </a:rPr>
              <a:t>your plan </a:t>
            </a:r>
            <a:r>
              <a:rPr lang="en-US" sz="1467">
                <a:solidFill>
                  <a:srgbClr val="FFFFFF"/>
                </a:solidFill>
                <a:latin typeface="Arial" panose="020B0604020202020204" pitchFamily="34" charset="0"/>
                <a:cs typeface="Arial" panose="020B0604020202020204" pitchFamily="34" charset="0"/>
              </a:rPr>
              <a:t>be for the </a:t>
            </a:r>
            <a:r>
              <a:rPr lang="en-US" sz="1467" b="1">
                <a:solidFill>
                  <a:srgbClr val="FFFFFF"/>
                </a:solidFill>
                <a:latin typeface="Arial" panose="020B0604020202020204" pitchFamily="34" charset="0"/>
                <a:cs typeface="Arial" panose="020B0604020202020204" pitchFamily="34" charset="0"/>
              </a:rPr>
              <a:t>next call </a:t>
            </a:r>
            <a:r>
              <a:rPr lang="en-US" sz="1467">
                <a:solidFill>
                  <a:srgbClr val="FFFFFF"/>
                </a:solidFill>
                <a:latin typeface="Arial" panose="020B0604020202020204" pitchFamily="34" charset="0"/>
                <a:cs typeface="Arial" panose="020B0604020202020204" pitchFamily="34" charset="0"/>
              </a:rPr>
              <a:t>with this HCP or in this account? </a:t>
            </a:r>
          </a:p>
        </p:txBody>
      </p:sp>
      <p:sp>
        <p:nvSpPr>
          <p:cNvPr id="7" name="Rectangle 6">
            <a:extLst>
              <a:ext uri="{FF2B5EF4-FFF2-40B4-BE49-F238E27FC236}">
                <a16:creationId xmlns:a16="http://schemas.microsoft.com/office/drawing/2014/main" id="{834CCE4A-3D9F-4D5D-B51D-669CF767A421}"/>
              </a:ext>
            </a:extLst>
          </p:cNvPr>
          <p:cNvSpPr/>
          <p:nvPr/>
        </p:nvSpPr>
        <p:spPr>
          <a:xfrm>
            <a:off x="7277100" y="1921933"/>
            <a:ext cx="2108200" cy="21844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What </a:t>
            </a:r>
            <a:r>
              <a:rPr lang="en-US" sz="1467" b="1">
                <a:solidFill>
                  <a:srgbClr val="FFFFFF"/>
                </a:solidFill>
                <a:latin typeface="Arial" panose="020B0604020202020204" pitchFamily="34" charset="0"/>
                <a:cs typeface="Arial" panose="020B0604020202020204" pitchFamily="34" charset="0"/>
              </a:rPr>
              <a:t>progress</a:t>
            </a:r>
            <a:r>
              <a:rPr lang="en-US" sz="1467">
                <a:solidFill>
                  <a:srgbClr val="FFFFFF"/>
                </a:solidFill>
                <a:latin typeface="Arial" panose="020B0604020202020204" pitchFamily="34" charset="0"/>
                <a:cs typeface="Arial" panose="020B0604020202020204" pitchFamily="34" charset="0"/>
              </a:rPr>
              <a:t> has now been made against the </a:t>
            </a:r>
            <a:r>
              <a:rPr lang="en-US" sz="1467" b="1">
                <a:solidFill>
                  <a:srgbClr val="FFFFFF"/>
                </a:solidFill>
                <a:latin typeface="Arial" panose="020B0604020202020204" pitchFamily="34" charset="0"/>
                <a:cs typeface="Arial" panose="020B0604020202020204" pitchFamily="34" charset="0"/>
              </a:rPr>
              <a:t>overall </a:t>
            </a:r>
            <a:r>
              <a:rPr lang="en-US" sz="1467">
                <a:solidFill>
                  <a:srgbClr val="FFFFFF"/>
                </a:solidFill>
                <a:latin typeface="Arial" panose="020B0604020202020204" pitchFamily="34" charset="0"/>
                <a:cs typeface="Arial" panose="020B0604020202020204" pitchFamily="34" charset="0"/>
              </a:rPr>
              <a:t>account </a:t>
            </a:r>
            <a:r>
              <a:rPr lang="en-US" sz="1467" b="1">
                <a:solidFill>
                  <a:srgbClr val="FFFFFF"/>
                </a:solidFill>
                <a:latin typeface="Arial" panose="020B0604020202020204" pitchFamily="34" charset="0"/>
                <a:cs typeface="Arial" panose="020B0604020202020204" pitchFamily="34" charset="0"/>
              </a:rPr>
              <a:t>goal or objective</a:t>
            </a:r>
            <a:r>
              <a:rPr lang="en-US" sz="1467">
                <a:solidFill>
                  <a:srgbClr val="FFFFFF"/>
                </a:solidFill>
                <a:latin typeface="Arial" panose="020B0604020202020204" pitchFamily="34" charset="0"/>
                <a:cs typeface="Arial" panose="020B0604020202020204" pitchFamily="34" charset="0"/>
              </a:rPr>
              <a:t>? And against the </a:t>
            </a:r>
            <a:r>
              <a:rPr lang="en-US" sz="1467" b="1" err="1">
                <a:solidFill>
                  <a:srgbClr val="FFFFFF"/>
                </a:solidFill>
                <a:latin typeface="Arial" panose="020B0604020202020204" pitchFamily="34" charset="0"/>
                <a:cs typeface="Arial" panose="020B0604020202020204" pitchFamily="34" charset="0"/>
              </a:rPr>
              <a:t>behavioural</a:t>
            </a:r>
            <a:r>
              <a:rPr lang="en-US" sz="1467" b="1">
                <a:solidFill>
                  <a:srgbClr val="FFFFFF"/>
                </a:solidFill>
                <a:latin typeface="Arial" panose="020B0604020202020204" pitchFamily="34" charset="0"/>
                <a:cs typeface="Arial" panose="020B0604020202020204" pitchFamily="34" charset="0"/>
              </a:rPr>
              <a:t> scale and beliefs</a:t>
            </a:r>
            <a:r>
              <a:rPr lang="en-US" sz="1467">
                <a:solidFill>
                  <a:srgbClr val="FFFFFF"/>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7BF9AD4-CBA4-4AD9-BA54-600DB1D56310}"/>
              </a:ext>
            </a:extLst>
          </p:cNvPr>
          <p:cNvSpPr/>
          <p:nvPr/>
        </p:nvSpPr>
        <p:spPr>
          <a:xfrm>
            <a:off x="5058833" y="1921933"/>
            <a:ext cx="2108200" cy="21844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How has this call </a:t>
            </a:r>
            <a:r>
              <a:rPr lang="en-US" sz="1467" b="1">
                <a:solidFill>
                  <a:srgbClr val="FFFFFF"/>
                </a:solidFill>
                <a:latin typeface="Arial" panose="020B0604020202020204" pitchFamily="34" charset="0"/>
                <a:cs typeface="Arial" panose="020B0604020202020204" pitchFamily="34" charset="0"/>
              </a:rPr>
              <a:t>impacted on your long-term goal</a:t>
            </a:r>
            <a:r>
              <a:rPr lang="en-US" sz="1467">
                <a:solidFill>
                  <a:srgbClr val="FFFFFF"/>
                </a:solidFill>
                <a:latin typeface="Arial" panose="020B0604020202020204" pitchFamily="34" charset="0"/>
                <a:cs typeface="Arial" panose="020B0604020202020204" pitchFamily="34" charset="0"/>
              </a:rPr>
              <a:t> for this HCP or account?</a:t>
            </a:r>
          </a:p>
        </p:txBody>
      </p:sp>
      <p:sp>
        <p:nvSpPr>
          <p:cNvPr id="8" name="Rectangle 7">
            <a:extLst>
              <a:ext uri="{FF2B5EF4-FFF2-40B4-BE49-F238E27FC236}">
                <a16:creationId xmlns:a16="http://schemas.microsoft.com/office/drawing/2014/main" id="{2B58E4E4-1B87-4BB8-8B8F-F1A8FDE34448}"/>
              </a:ext>
            </a:extLst>
          </p:cNvPr>
          <p:cNvSpPr/>
          <p:nvPr/>
        </p:nvSpPr>
        <p:spPr>
          <a:xfrm>
            <a:off x="8360836" y="4222753"/>
            <a:ext cx="3240617" cy="120438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b="1">
                <a:solidFill>
                  <a:srgbClr val="FFFFFF"/>
                </a:solidFill>
                <a:latin typeface="Arial" panose="020B0604020202020204" pitchFamily="34" charset="0"/>
                <a:cs typeface="Arial" panose="020B0604020202020204" pitchFamily="34" charset="0"/>
              </a:rPr>
              <a:t>When</a:t>
            </a:r>
            <a:r>
              <a:rPr lang="en-US" sz="1467">
                <a:solidFill>
                  <a:srgbClr val="FFFFFF"/>
                </a:solidFill>
                <a:latin typeface="Arial" panose="020B0604020202020204" pitchFamily="34" charset="0"/>
                <a:cs typeface="Arial" panose="020B0604020202020204" pitchFamily="34" charset="0"/>
              </a:rPr>
              <a:t> and </a:t>
            </a:r>
            <a:r>
              <a:rPr lang="en-US" sz="1467" b="1">
                <a:solidFill>
                  <a:srgbClr val="FFFFFF"/>
                </a:solidFill>
                <a:latin typeface="Arial" panose="020B0604020202020204" pitchFamily="34" charset="0"/>
                <a:cs typeface="Arial" panose="020B0604020202020204" pitchFamily="34" charset="0"/>
              </a:rPr>
              <a:t>how</a:t>
            </a:r>
            <a:r>
              <a:rPr lang="en-US" sz="1467">
                <a:solidFill>
                  <a:srgbClr val="FFFFFF"/>
                </a:solidFill>
                <a:latin typeface="Arial" panose="020B0604020202020204" pitchFamily="34" charset="0"/>
                <a:cs typeface="Arial" panose="020B0604020202020204" pitchFamily="34" charset="0"/>
              </a:rPr>
              <a:t> will you </a:t>
            </a:r>
            <a:br>
              <a:rPr lang="en-US" sz="1467">
                <a:solidFill>
                  <a:srgbClr val="FFFFFF"/>
                </a:solidFill>
                <a:latin typeface="Arial" panose="020B0604020202020204" pitchFamily="34" charset="0"/>
                <a:cs typeface="Arial" panose="020B0604020202020204" pitchFamily="34" charset="0"/>
              </a:rPr>
            </a:br>
            <a:r>
              <a:rPr lang="en-US" sz="1467" b="1">
                <a:solidFill>
                  <a:srgbClr val="FFFFFF"/>
                </a:solidFill>
                <a:latin typeface="Arial" panose="020B0604020202020204" pitchFamily="34" charset="0"/>
                <a:cs typeface="Arial" panose="020B0604020202020204" pitchFamily="34" charset="0"/>
              </a:rPr>
              <a:t>follow up with this HCP</a:t>
            </a:r>
            <a:r>
              <a:rPr lang="en-US" sz="1467">
                <a:solidFill>
                  <a:srgbClr val="FFFFFF"/>
                </a:solidFill>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5A08EDD-1C90-4D1B-864F-4C12903BE2B8}"/>
              </a:ext>
            </a:extLst>
          </p:cNvPr>
          <p:cNvSpPr/>
          <p:nvPr/>
        </p:nvSpPr>
        <p:spPr>
          <a:xfrm>
            <a:off x="5058833" y="4222753"/>
            <a:ext cx="3200400" cy="1204383"/>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How will this call </a:t>
            </a:r>
            <a:r>
              <a:rPr lang="en-US" sz="1467" b="1">
                <a:solidFill>
                  <a:srgbClr val="FFFFFF"/>
                </a:solidFill>
                <a:latin typeface="Arial" panose="020B0604020202020204" pitchFamily="34" charset="0"/>
                <a:cs typeface="Arial" panose="020B0604020202020204" pitchFamily="34" charset="0"/>
              </a:rPr>
              <a:t>impact your approach </a:t>
            </a:r>
            <a:r>
              <a:rPr lang="en-US" sz="1467">
                <a:solidFill>
                  <a:srgbClr val="FFFFFF"/>
                </a:solidFill>
                <a:latin typeface="Arial" panose="020B0604020202020204" pitchFamily="34" charset="0"/>
                <a:cs typeface="Arial" panose="020B0604020202020204" pitchFamily="34" charset="0"/>
              </a:rPr>
              <a:t>to </a:t>
            </a:r>
            <a:r>
              <a:rPr lang="en-US" sz="1467" b="1">
                <a:solidFill>
                  <a:srgbClr val="FFFFFF"/>
                </a:solidFill>
                <a:latin typeface="Arial" panose="020B0604020202020204" pitchFamily="34" charset="0"/>
                <a:cs typeface="Arial" panose="020B0604020202020204" pitchFamily="34" charset="0"/>
              </a:rPr>
              <a:t>other </a:t>
            </a:r>
            <a:r>
              <a:rPr lang="en-US" sz="1467" b="1">
                <a:solidFill>
                  <a:srgbClr val="FFFFFF"/>
                </a:solidFill>
                <a:latin typeface="Arial" panose="020B0604020202020204" pitchFamily="34" charset="0"/>
                <a:ea typeface="MS PGothic" panose="020B0600070205080204" pitchFamily="34" charset="-128"/>
                <a:cs typeface="Arial" panose="020B0604020202020204" pitchFamily="34" charset="0"/>
              </a:rPr>
              <a:t>HCPs</a:t>
            </a:r>
            <a:r>
              <a:rPr lang="en-US" sz="1467" b="1">
                <a:solidFill>
                  <a:srgbClr val="FFFFFF"/>
                </a:solidFill>
                <a:latin typeface="Arial" panose="020B0604020202020204" pitchFamily="34" charset="0"/>
                <a:cs typeface="Arial" panose="020B0604020202020204" pitchFamily="34" charset="0"/>
              </a:rPr>
              <a:t> in this account</a:t>
            </a:r>
            <a:r>
              <a:rPr lang="en-US" sz="1467">
                <a:solidFill>
                  <a:srgbClr val="FFFFFF"/>
                </a:solidFill>
                <a:latin typeface="Arial" panose="020B0604020202020204" pitchFamily="34" charset="0"/>
                <a:cs typeface="Arial" panose="020B0604020202020204" pitchFamily="34" charset="0"/>
              </a:rPr>
              <a:t>?</a:t>
            </a:r>
          </a:p>
        </p:txBody>
      </p:sp>
      <p:pic>
        <p:nvPicPr>
          <p:cNvPr id="71688" name="Picture 5" descr="A close up of text on a white background&#10;&#10;Description automatically generated">
            <a:extLst>
              <a:ext uri="{FF2B5EF4-FFF2-40B4-BE49-F238E27FC236}">
                <a16:creationId xmlns:a16="http://schemas.microsoft.com/office/drawing/2014/main" id="{9D440151-1A82-478F-9ACF-9B81C5C5A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2" y="1921933"/>
            <a:ext cx="3907367" cy="326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CD2F814-212F-4426-981C-0BF958351EE8}"/>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73</a:t>
            </a:fld>
            <a:endParaRPr lang="en-US" sz="933">
              <a:solidFill>
                <a:srgbClr val="A5A6A5"/>
              </a:solidFill>
              <a:latin typeface="Calibri" panose="020F050202020403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9F938C-4FB0-4F55-9ECE-500663037305}"/>
              </a:ext>
            </a:extLst>
          </p:cNvPr>
          <p:cNvSpPr>
            <a:spLocks noGrp="1"/>
          </p:cNvSpPr>
          <p:nvPr>
            <p:ph type="ctrTitle"/>
          </p:nvPr>
        </p:nvSpPr>
        <p:spPr/>
        <p:txBody>
          <a:bodyPr/>
          <a:lstStyle/>
          <a:p>
            <a:r>
              <a:rPr lang="en-GB"/>
              <a:t>Appendix – Detailed Patient Profiles</a:t>
            </a:r>
          </a:p>
        </p:txBody>
      </p:sp>
      <p:sp>
        <p:nvSpPr>
          <p:cNvPr id="4" name="Rectangle: Rounded Corners 3">
            <a:extLst>
              <a:ext uri="{FF2B5EF4-FFF2-40B4-BE49-F238E27FC236}">
                <a16:creationId xmlns:a16="http://schemas.microsoft.com/office/drawing/2014/main" id="{CBB3916F-9986-4A55-8BC2-0C23DACC3964}"/>
              </a:ext>
            </a:extLst>
          </p:cNvPr>
          <p:cNvSpPr/>
          <p:nvPr/>
        </p:nvSpPr>
        <p:spPr>
          <a:xfrm rot="20331117">
            <a:off x="2053865" y="2879507"/>
            <a:ext cx="8683291" cy="16073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FINAL PATIENT PORTRAITS UNDER REVIEW TO GET GLOBAL ALIGNEMENT  </a:t>
            </a:r>
          </a:p>
        </p:txBody>
      </p:sp>
    </p:spTree>
    <p:extLst>
      <p:ext uri="{BB962C8B-B14F-4D97-AF65-F5344CB8AC3E}">
        <p14:creationId xmlns:p14="http://schemas.microsoft.com/office/powerpoint/2010/main" val="65579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DFF8-06FE-BB4B-A7AB-9A472429C400}"/>
              </a:ext>
            </a:extLst>
          </p:cNvPr>
          <p:cNvSpPr>
            <a:spLocks noGrp="1"/>
          </p:cNvSpPr>
          <p:nvPr>
            <p:ph type="title"/>
          </p:nvPr>
        </p:nvSpPr>
        <p:spPr/>
        <p:txBody>
          <a:bodyPr/>
          <a:lstStyle/>
          <a:p>
            <a:r>
              <a:rPr lang="en-FR" dirty="0"/>
              <a:t>Reason why</a:t>
            </a:r>
          </a:p>
        </p:txBody>
      </p:sp>
      <p:sp>
        <p:nvSpPr>
          <p:cNvPr id="3" name="Content Placeholder 2">
            <a:extLst>
              <a:ext uri="{FF2B5EF4-FFF2-40B4-BE49-F238E27FC236}">
                <a16:creationId xmlns:a16="http://schemas.microsoft.com/office/drawing/2014/main" id="{71599BDD-D3AA-ED42-B110-695C6C91FB78}"/>
              </a:ext>
            </a:extLst>
          </p:cNvPr>
          <p:cNvSpPr>
            <a:spLocks noGrp="1"/>
          </p:cNvSpPr>
          <p:nvPr>
            <p:ph idx="10"/>
          </p:nvPr>
        </p:nvSpPr>
        <p:spPr/>
        <p:txBody>
          <a:bodyPr/>
          <a:lstStyle/>
          <a:p>
            <a:endParaRPr lang="en-FR"/>
          </a:p>
        </p:txBody>
      </p:sp>
    </p:spTree>
    <p:extLst>
      <p:ext uri="{BB962C8B-B14F-4D97-AF65-F5344CB8AC3E}">
        <p14:creationId xmlns:p14="http://schemas.microsoft.com/office/powerpoint/2010/main" val="1176478579"/>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930B4E-309D-4A59-94DD-37775FE9B2C3}"/>
              </a:ext>
            </a:extLst>
          </p:cNvPr>
          <p:cNvSpPr txBox="1"/>
          <p:nvPr/>
        </p:nvSpPr>
        <p:spPr>
          <a:xfrm>
            <a:off x="-23683" y="912634"/>
            <a:ext cx="3406140" cy="461665"/>
          </a:xfrm>
          <a:prstGeom prst="rect">
            <a:avLst/>
          </a:prstGeom>
          <a:noFill/>
        </p:spPr>
        <p:txBody>
          <a:bodyPr wrap="square" rtlCol="0">
            <a:spAutoFit/>
          </a:bodyPr>
          <a:lstStyle/>
          <a:p>
            <a:pPr algn="ctr"/>
            <a:r>
              <a:rPr lang="en-GB" sz="2400" b="1" dirty="0">
                <a:solidFill>
                  <a:schemeClr val="accent1"/>
                </a:solidFill>
              </a:rPr>
              <a:t>Adoption Ladder</a:t>
            </a:r>
          </a:p>
        </p:txBody>
      </p:sp>
      <p:sp>
        <p:nvSpPr>
          <p:cNvPr id="6" name="TextBox 5">
            <a:extLst>
              <a:ext uri="{FF2B5EF4-FFF2-40B4-BE49-F238E27FC236}">
                <a16:creationId xmlns:a16="http://schemas.microsoft.com/office/drawing/2014/main" id="{3DBA0410-5795-45EC-893C-8C933CAC3795}"/>
              </a:ext>
            </a:extLst>
          </p:cNvPr>
          <p:cNvSpPr txBox="1"/>
          <p:nvPr/>
        </p:nvSpPr>
        <p:spPr>
          <a:xfrm>
            <a:off x="3885243" y="925297"/>
            <a:ext cx="4421514" cy="461665"/>
          </a:xfrm>
          <a:prstGeom prst="rect">
            <a:avLst/>
          </a:prstGeom>
          <a:noFill/>
        </p:spPr>
        <p:txBody>
          <a:bodyPr wrap="square" lIns="91440" tIns="45720" rIns="91440" bIns="45720" rtlCol="0" anchor="t">
            <a:spAutoFit/>
          </a:bodyPr>
          <a:lstStyle/>
          <a:p>
            <a:pPr algn="ctr"/>
            <a:r>
              <a:rPr lang="en-GB" sz="2400" b="1" dirty="0">
                <a:solidFill>
                  <a:schemeClr val="accent1"/>
                </a:solidFill>
              </a:rPr>
              <a:t>HCP Journey</a:t>
            </a:r>
          </a:p>
        </p:txBody>
      </p:sp>
      <p:pic>
        <p:nvPicPr>
          <p:cNvPr id="9" name="Picture 8">
            <a:extLst>
              <a:ext uri="{FF2B5EF4-FFF2-40B4-BE49-F238E27FC236}">
                <a16:creationId xmlns:a16="http://schemas.microsoft.com/office/drawing/2014/main" id="{B62A6A67-3FA7-40A1-A17F-FC2F65CCC18C}"/>
              </a:ext>
            </a:extLst>
          </p:cNvPr>
          <p:cNvPicPr>
            <a:picLocks noChangeAspect="1"/>
          </p:cNvPicPr>
          <p:nvPr/>
        </p:nvPicPr>
        <p:blipFill>
          <a:blip r:embed="rId2"/>
          <a:stretch>
            <a:fillRect/>
          </a:stretch>
        </p:blipFill>
        <p:spPr>
          <a:xfrm>
            <a:off x="612769" y="3052382"/>
            <a:ext cx="2133237" cy="1035379"/>
          </a:xfrm>
          <a:prstGeom prst="rect">
            <a:avLst/>
          </a:prstGeom>
        </p:spPr>
      </p:pic>
      <p:sp>
        <p:nvSpPr>
          <p:cNvPr id="12" name="TextBox 11">
            <a:extLst>
              <a:ext uri="{FF2B5EF4-FFF2-40B4-BE49-F238E27FC236}">
                <a16:creationId xmlns:a16="http://schemas.microsoft.com/office/drawing/2014/main" id="{0DF71DE9-3A68-4EA1-8221-5A0F172EBE5A}"/>
              </a:ext>
            </a:extLst>
          </p:cNvPr>
          <p:cNvSpPr txBox="1"/>
          <p:nvPr/>
        </p:nvSpPr>
        <p:spPr>
          <a:xfrm>
            <a:off x="77451" y="1379650"/>
            <a:ext cx="3239632" cy="923330"/>
          </a:xfrm>
          <a:prstGeom prst="rect">
            <a:avLst/>
          </a:prstGeom>
          <a:noFill/>
        </p:spPr>
        <p:txBody>
          <a:bodyPr wrap="square" lIns="91440" tIns="45720" rIns="91440" bIns="45720" rtlCol="0" anchor="t">
            <a:spAutoFit/>
          </a:bodyPr>
          <a:lstStyle/>
          <a:p>
            <a:pPr algn="ctr"/>
            <a:r>
              <a:rPr lang="en-GB" b="1" dirty="0">
                <a:solidFill>
                  <a:schemeClr val="bg1">
                    <a:lumMod val="50000"/>
                  </a:schemeClr>
                </a:solidFill>
              </a:rPr>
              <a:t>The HCP-focused mapping of the level of product adoption.</a:t>
            </a:r>
          </a:p>
        </p:txBody>
      </p:sp>
      <p:sp>
        <p:nvSpPr>
          <p:cNvPr id="13" name="TextBox 12">
            <a:extLst>
              <a:ext uri="{FF2B5EF4-FFF2-40B4-BE49-F238E27FC236}">
                <a16:creationId xmlns:a16="http://schemas.microsoft.com/office/drawing/2014/main" id="{6B5CFAFF-68AD-43DB-9B0B-B50E8CC84109}"/>
              </a:ext>
            </a:extLst>
          </p:cNvPr>
          <p:cNvSpPr txBox="1"/>
          <p:nvPr/>
        </p:nvSpPr>
        <p:spPr>
          <a:xfrm>
            <a:off x="3549311" y="1439730"/>
            <a:ext cx="5590900" cy="646331"/>
          </a:xfrm>
          <a:prstGeom prst="rect">
            <a:avLst/>
          </a:prstGeom>
          <a:noFill/>
        </p:spPr>
        <p:txBody>
          <a:bodyPr wrap="square" lIns="91440" tIns="45720" rIns="91440" bIns="45720" rtlCol="0" anchor="t">
            <a:spAutoFit/>
          </a:bodyPr>
          <a:lstStyle/>
          <a:p>
            <a:pPr algn="ctr"/>
            <a:r>
              <a:rPr lang="en-GB" b="1" dirty="0">
                <a:solidFill>
                  <a:schemeClr val="bg1">
                    <a:lumMod val="50000"/>
                  </a:schemeClr>
                </a:solidFill>
              </a:rPr>
              <a:t>The articulation of the </a:t>
            </a:r>
          </a:p>
          <a:p>
            <a:pPr algn="ctr"/>
            <a:r>
              <a:rPr lang="en-GB" b="1" dirty="0">
                <a:solidFill>
                  <a:schemeClr val="bg1">
                    <a:lumMod val="50000"/>
                  </a:schemeClr>
                </a:solidFill>
              </a:rPr>
              <a:t>touchpoints with a HCP.</a:t>
            </a:r>
          </a:p>
        </p:txBody>
      </p:sp>
      <p:pic>
        <p:nvPicPr>
          <p:cNvPr id="17" name="Picture 16" descr="A picture containing text, electronics, screenshot, display&#10;&#10;Description automatically generated">
            <a:extLst>
              <a:ext uri="{FF2B5EF4-FFF2-40B4-BE49-F238E27FC236}">
                <a16:creationId xmlns:a16="http://schemas.microsoft.com/office/drawing/2014/main" id="{1DB6095E-0CDC-4CC6-82DD-48FE40C95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00" y="2803956"/>
            <a:ext cx="2836061" cy="1817395"/>
          </a:xfrm>
          <a:prstGeom prst="rect">
            <a:avLst/>
          </a:prstGeom>
        </p:spPr>
      </p:pic>
      <p:sp>
        <p:nvSpPr>
          <p:cNvPr id="18" name="TextBox 17">
            <a:extLst>
              <a:ext uri="{FF2B5EF4-FFF2-40B4-BE49-F238E27FC236}">
                <a16:creationId xmlns:a16="http://schemas.microsoft.com/office/drawing/2014/main" id="{B95E1E2C-F4FA-4D0F-9286-669DAB79EE0E}"/>
              </a:ext>
            </a:extLst>
          </p:cNvPr>
          <p:cNvSpPr txBox="1"/>
          <p:nvPr/>
        </p:nvSpPr>
        <p:spPr>
          <a:xfrm>
            <a:off x="7212446" y="983897"/>
            <a:ext cx="6764989" cy="461665"/>
          </a:xfrm>
          <a:prstGeom prst="rect">
            <a:avLst/>
          </a:prstGeom>
          <a:noFill/>
        </p:spPr>
        <p:txBody>
          <a:bodyPr wrap="square" lIns="91440" tIns="45720" rIns="91440" bIns="45720" rtlCol="0" anchor="t">
            <a:spAutoFit/>
          </a:bodyPr>
          <a:lstStyle/>
          <a:p>
            <a:pPr algn="ctr"/>
            <a:r>
              <a:rPr lang="en-GB" sz="2400" b="1" dirty="0">
                <a:solidFill>
                  <a:schemeClr val="accent1"/>
                </a:solidFill>
              </a:rPr>
              <a:t>Execution plan</a:t>
            </a:r>
          </a:p>
        </p:txBody>
      </p:sp>
      <p:grpSp>
        <p:nvGrpSpPr>
          <p:cNvPr id="11" name="Group 10">
            <a:extLst>
              <a:ext uri="{FF2B5EF4-FFF2-40B4-BE49-F238E27FC236}">
                <a16:creationId xmlns:a16="http://schemas.microsoft.com/office/drawing/2014/main" id="{9AD7DDAC-AE22-3A4B-BA4C-6FA7D8F4C673}"/>
              </a:ext>
            </a:extLst>
          </p:cNvPr>
          <p:cNvGrpSpPr/>
          <p:nvPr/>
        </p:nvGrpSpPr>
        <p:grpSpPr>
          <a:xfrm>
            <a:off x="9287060" y="2139504"/>
            <a:ext cx="2615762" cy="2481848"/>
            <a:chOff x="8183039" y="1471438"/>
            <a:chExt cx="3375784" cy="3202961"/>
          </a:xfrm>
        </p:grpSpPr>
        <p:grpSp>
          <p:nvGrpSpPr>
            <p:cNvPr id="35" name="Group 34">
              <a:extLst>
                <a:ext uri="{FF2B5EF4-FFF2-40B4-BE49-F238E27FC236}">
                  <a16:creationId xmlns:a16="http://schemas.microsoft.com/office/drawing/2014/main" id="{FB88CEC0-8507-B44F-8650-27363BA44916}"/>
                </a:ext>
              </a:extLst>
            </p:cNvPr>
            <p:cNvGrpSpPr/>
            <p:nvPr/>
          </p:nvGrpSpPr>
          <p:grpSpPr>
            <a:xfrm>
              <a:off x="8183039" y="1471438"/>
              <a:ext cx="3375784" cy="3202961"/>
              <a:chOff x="3013075" y="342900"/>
              <a:chExt cx="6218617" cy="6172199"/>
            </a:xfrm>
          </p:grpSpPr>
          <p:sp>
            <p:nvSpPr>
              <p:cNvPr id="36" name="Google Shape;493;p22">
                <a:extLst>
                  <a:ext uri="{FF2B5EF4-FFF2-40B4-BE49-F238E27FC236}">
                    <a16:creationId xmlns:a16="http://schemas.microsoft.com/office/drawing/2014/main" id="{01A82F43-64C2-D24B-A2A6-5FA8A3470252}"/>
                  </a:ext>
                </a:extLst>
              </p:cNvPr>
              <p:cNvSpPr/>
              <p:nvPr/>
            </p:nvSpPr>
            <p:spPr>
              <a:xfrm>
                <a:off x="3268662" y="4203700"/>
                <a:ext cx="5603875" cy="1017587"/>
              </a:xfrm>
              <a:custGeom>
                <a:avLst/>
                <a:gdLst/>
                <a:ahLst/>
                <a:cxnLst/>
                <a:rect l="l" t="t" r="r" b="b"/>
                <a:pathLst>
                  <a:path w="3530" h="641" extrusionOk="0">
                    <a:moveTo>
                      <a:pt x="2838" y="601"/>
                    </a:moveTo>
                    <a:lnTo>
                      <a:pt x="2838" y="601"/>
                    </a:lnTo>
                    <a:lnTo>
                      <a:pt x="2862" y="641"/>
                    </a:lnTo>
                    <a:lnTo>
                      <a:pt x="3530" y="636"/>
                    </a:lnTo>
                    <a:lnTo>
                      <a:pt x="2862" y="641"/>
                    </a:lnTo>
                    <a:lnTo>
                      <a:pt x="2838" y="601"/>
                    </a:lnTo>
                    <a:close/>
                    <a:moveTo>
                      <a:pt x="331" y="0"/>
                    </a:moveTo>
                    <a:lnTo>
                      <a:pt x="0" y="582"/>
                    </a:lnTo>
                    <a:lnTo>
                      <a:pt x="331" y="0"/>
                    </a:lnTo>
                    <a:lnTo>
                      <a:pt x="345" y="0"/>
                    </a:lnTo>
                    <a:lnTo>
                      <a:pt x="33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37" name="Google Shape;494;p22">
                <a:extLst>
                  <a:ext uri="{FF2B5EF4-FFF2-40B4-BE49-F238E27FC236}">
                    <a16:creationId xmlns:a16="http://schemas.microsoft.com/office/drawing/2014/main" id="{4A941B94-4D43-1747-84AA-420D5916E2C4}"/>
                  </a:ext>
                </a:extLst>
              </p:cNvPr>
              <p:cNvSpPr/>
              <p:nvPr/>
            </p:nvSpPr>
            <p:spPr>
              <a:xfrm>
                <a:off x="3268662" y="4203700"/>
                <a:ext cx="5603875" cy="1017587"/>
              </a:xfrm>
              <a:custGeom>
                <a:avLst/>
                <a:gdLst/>
                <a:ahLst/>
                <a:cxnLst/>
                <a:rect l="l" t="t" r="r" b="b"/>
                <a:pathLst>
                  <a:path w="3530" h="641" extrusionOk="0">
                    <a:moveTo>
                      <a:pt x="2838" y="601"/>
                    </a:moveTo>
                    <a:lnTo>
                      <a:pt x="2838" y="601"/>
                    </a:lnTo>
                    <a:lnTo>
                      <a:pt x="2862" y="641"/>
                    </a:lnTo>
                    <a:lnTo>
                      <a:pt x="3530" y="636"/>
                    </a:lnTo>
                    <a:lnTo>
                      <a:pt x="2862" y="641"/>
                    </a:lnTo>
                    <a:lnTo>
                      <a:pt x="2838" y="601"/>
                    </a:lnTo>
                    <a:moveTo>
                      <a:pt x="331" y="0"/>
                    </a:moveTo>
                    <a:lnTo>
                      <a:pt x="0" y="582"/>
                    </a:lnTo>
                    <a:lnTo>
                      <a:pt x="331" y="0"/>
                    </a:lnTo>
                    <a:lnTo>
                      <a:pt x="345" y="0"/>
                    </a:lnTo>
                    <a:lnTo>
                      <a:pt x="3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38" name="Google Shape;500;p22">
                <a:extLst>
                  <a:ext uri="{FF2B5EF4-FFF2-40B4-BE49-F238E27FC236}">
                    <a16:creationId xmlns:a16="http://schemas.microsoft.com/office/drawing/2014/main" id="{987C183E-A72B-EA40-BFF7-720EAEE7247C}"/>
                  </a:ext>
                </a:extLst>
              </p:cNvPr>
              <p:cNvSpPr/>
              <p:nvPr/>
            </p:nvSpPr>
            <p:spPr>
              <a:xfrm>
                <a:off x="4910137" y="342900"/>
                <a:ext cx="3436937" cy="2527300"/>
              </a:xfrm>
              <a:custGeom>
                <a:avLst/>
                <a:gdLst/>
                <a:ahLst/>
                <a:cxnLst/>
                <a:rect l="l" t="t" r="r" b="b"/>
                <a:pathLst>
                  <a:path w="442" h="325" extrusionOk="0">
                    <a:moveTo>
                      <a:pt x="104" y="236"/>
                    </a:moveTo>
                    <a:cubicBezTo>
                      <a:pt x="442" y="126"/>
                      <a:pt x="442" y="126"/>
                      <a:pt x="442" y="126"/>
                    </a:cubicBezTo>
                    <a:cubicBezTo>
                      <a:pt x="368" y="46"/>
                      <a:pt x="263" y="0"/>
                      <a:pt x="153" y="0"/>
                    </a:cubicBezTo>
                    <a:cubicBezTo>
                      <a:pt x="100" y="0"/>
                      <a:pt x="49" y="10"/>
                      <a:pt x="0" y="31"/>
                    </a:cubicBezTo>
                    <a:cubicBezTo>
                      <a:pt x="0" y="325"/>
                      <a:pt x="0" y="325"/>
                      <a:pt x="0" y="325"/>
                    </a:cubicBezTo>
                    <a:cubicBezTo>
                      <a:pt x="5" y="315"/>
                      <a:pt x="11" y="305"/>
                      <a:pt x="18" y="296"/>
                    </a:cubicBezTo>
                    <a:cubicBezTo>
                      <a:pt x="40" y="267"/>
                      <a:pt x="70" y="246"/>
                      <a:pt x="104" y="236"/>
                    </a:cubicBezTo>
                    <a:close/>
                  </a:path>
                </a:pathLst>
              </a:custGeom>
              <a:solidFill>
                <a:schemeClr val="accent5">
                  <a:lumMod val="60000"/>
                  <a:lumOff val="4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39" name="Google Shape;501;p22">
                <a:extLst>
                  <a:ext uri="{FF2B5EF4-FFF2-40B4-BE49-F238E27FC236}">
                    <a16:creationId xmlns:a16="http://schemas.microsoft.com/office/drawing/2014/main" id="{3C38C403-410B-8448-ABA0-A9B10BE9D7C2}"/>
                  </a:ext>
                </a:extLst>
              </p:cNvPr>
              <p:cNvSpPr/>
              <p:nvPr/>
            </p:nvSpPr>
            <p:spPr>
              <a:xfrm>
                <a:off x="3013075" y="638175"/>
                <a:ext cx="2192337" cy="3746500"/>
              </a:xfrm>
              <a:custGeom>
                <a:avLst/>
                <a:gdLst/>
                <a:ahLst/>
                <a:cxnLst/>
                <a:rect l="l" t="t" r="r" b="b"/>
                <a:pathLst>
                  <a:path w="282" h="482" extrusionOk="0">
                    <a:moveTo>
                      <a:pt x="0" y="359"/>
                    </a:moveTo>
                    <a:cubicBezTo>
                      <a:pt x="0" y="370"/>
                      <a:pt x="1" y="380"/>
                      <a:pt x="1" y="391"/>
                    </a:cubicBezTo>
                    <a:cubicBezTo>
                      <a:pt x="282" y="482"/>
                      <a:pt x="282" y="482"/>
                      <a:pt x="282" y="482"/>
                    </a:cubicBezTo>
                    <a:cubicBezTo>
                      <a:pt x="248" y="451"/>
                      <a:pt x="228" y="407"/>
                      <a:pt x="228" y="359"/>
                    </a:cubicBezTo>
                    <a:cubicBezTo>
                      <a:pt x="228" y="0"/>
                      <a:pt x="228" y="0"/>
                      <a:pt x="228" y="0"/>
                    </a:cubicBezTo>
                    <a:cubicBezTo>
                      <a:pt x="89" y="65"/>
                      <a:pt x="0" y="205"/>
                      <a:pt x="0" y="359"/>
                    </a:cubicBezTo>
                    <a:close/>
                  </a:path>
                </a:pathLst>
              </a:custGeom>
              <a:solidFill>
                <a:schemeClr val="accent6">
                  <a:lumMod val="60000"/>
                  <a:lumOff val="4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40" name="Google Shape;502;p22">
                <a:extLst>
                  <a:ext uri="{FF2B5EF4-FFF2-40B4-BE49-F238E27FC236}">
                    <a16:creationId xmlns:a16="http://schemas.microsoft.com/office/drawing/2014/main" id="{7A85C03A-13B9-7140-888C-B241213C72FD}"/>
                  </a:ext>
                </a:extLst>
              </p:cNvPr>
              <p:cNvSpPr/>
              <p:nvPr/>
            </p:nvSpPr>
            <p:spPr>
              <a:xfrm>
                <a:off x="6262687" y="1423987"/>
                <a:ext cx="2924175" cy="3497262"/>
              </a:xfrm>
              <a:custGeom>
                <a:avLst/>
                <a:gdLst/>
                <a:ahLst/>
                <a:cxnLst/>
                <a:rect l="l" t="t" r="r" b="b"/>
                <a:pathLst>
                  <a:path w="376" h="450" extrusionOk="0">
                    <a:moveTo>
                      <a:pt x="280" y="0"/>
                    </a:moveTo>
                    <a:cubicBezTo>
                      <a:pt x="0" y="91"/>
                      <a:pt x="0" y="91"/>
                      <a:pt x="0" y="91"/>
                    </a:cubicBezTo>
                    <a:cubicBezTo>
                      <a:pt x="46" y="96"/>
                      <a:pt x="88" y="121"/>
                      <a:pt x="115" y="159"/>
                    </a:cubicBezTo>
                    <a:cubicBezTo>
                      <a:pt x="117" y="160"/>
                      <a:pt x="117" y="160"/>
                      <a:pt x="117" y="160"/>
                    </a:cubicBezTo>
                    <a:cubicBezTo>
                      <a:pt x="327" y="450"/>
                      <a:pt x="327" y="450"/>
                      <a:pt x="327" y="450"/>
                    </a:cubicBezTo>
                    <a:cubicBezTo>
                      <a:pt x="359" y="391"/>
                      <a:pt x="376" y="325"/>
                      <a:pt x="376" y="258"/>
                    </a:cubicBezTo>
                    <a:cubicBezTo>
                      <a:pt x="376" y="163"/>
                      <a:pt x="342" y="71"/>
                      <a:pt x="280" y="0"/>
                    </a:cubicBezTo>
                    <a:close/>
                  </a:path>
                </a:pathLst>
              </a:custGeom>
              <a:solidFill>
                <a:schemeClr val="accent1"/>
              </a:solidFill>
              <a:ln w="38100">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41" name="Google Shape;503;p22">
                <a:extLst>
                  <a:ext uri="{FF2B5EF4-FFF2-40B4-BE49-F238E27FC236}">
                    <a16:creationId xmlns:a16="http://schemas.microsoft.com/office/drawing/2014/main" id="{A8AED92A-DE9B-4748-92DC-E98D4EE5B816}"/>
                  </a:ext>
                </a:extLst>
              </p:cNvPr>
              <p:cNvSpPr/>
              <p:nvPr/>
            </p:nvSpPr>
            <p:spPr>
              <a:xfrm>
                <a:off x="3035300" y="3810000"/>
                <a:ext cx="3702050" cy="2619375"/>
              </a:xfrm>
              <a:custGeom>
                <a:avLst/>
                <a:gdLst/>
                <a:ahLst/>
                <a:cxnLst/>
                <a:rect l="l" t="t" r="r" b="b"/>
                <a:pathLst>
                  <a:path w="476" h="337" extrusionOk="0">
                    <a:moveTo>
                      <a:pt x="302" y="337"/>
                    </a:moveTo>
                    <a:cubicBezTo>
                      <a:pt x="476" y="98"/>
                      <a:pt x="476" y="98"/>
                      <a:pt x="476" y="98"/>
                    </a:cubicBezTo>
                    <a:cubicBezTo>
                      <a:pt x="451" y="112"/>
                      <a:pt x="423" y="120"/>
                      <a:pt x="394" y="120"/>
                    </a:cubicBezTo>
                    <a:cubicBezTo>
                      <a:pt x="375" y="120"/>
                      <a:pt x="356" y="117"/>
                      <a:pt x="339" y="110"/>
                    </a:cubicBezTo>
                    <a:cubicBezTo>
                      <a:pt x="0" y="0"/>
                      <a:pt x="0" y="0"/>
                      <a:pt x="0" y="0"/>
                    </a:cubicBezTo>
                    <a:cubicBezTo>
                      <a:pt x="21" y="165"/>
                      <a:pt x="140" y="299"/>
                      <a:pt x="302" y="337"/>
                    </a:cubicBezTo>
                    <a:close/>
                  </a:path>
                </a:pathLst>
              </a:custGeom>
              <a:solidFill>
                <a:schemeClr val="accent6">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42" name="Google Shape;504;p22">
                <a:extLst>
                  <a:ext uri="{FF2B5EF4-FFF2-40B4-BE49-F238E27FC236}">
                    <a16:creationId xmlns:a16="http://schemas.microsoft.com/office/drawing/2014/main" id="{6972E35D-2BA6-B344-AC83-17DC9F1378C8}"/>
                  </a:ext>
                </a:extLst>
              </p:cNvPr>
              <p:cNvSpPr/>
              <p:nvPr/>
            </p:nvSpPr>
            <p:spPr>
              <a:xfrm>
                <a:off x="5516562" y="3179762"/>
                <a:ext cx="3219450" cy="3335337"/>
              </a:xfrm>
              <a:custGeom>
                <a:avLst/>
                <a:gdLst/>
                <a:ahLst/>
                <a:cxnLst/>
                <a:rect l="l" t="t" r="r" b="b"/>
                <a:pathLst>
                  <a:path w="414" h="429" extrusionOk="0">
                    <a:moveTo>
                      <a:pt x="75" y="429"/>
                    </a:moveTo>
                    <a:cubicBezTo>
                      <a:pt x="213" y="429"/>
                      <a:pt x="342" y="356"/>
                      <a:pt x="414" y="239"/>
                    </a:cubicBezTo>
                    <a:cubicBezTo>
                      <a:pt x="241" y="0"/>
                      <a:pt x="241" y="0"/>
                      <a:pt x="241" y="0"/>
                    </a:cubicBezTo>
                    <a:cubicBezTo>
                      <a:pt x="243" y="10"/>
                      <a:pt x="244" y="21"/>
                      <a:pt x="244" y="32"/>
                    </a:cubicBezTo>
                    <a:cubicBezTo>
                      <a:pt x="244" y="68"/>
                      <a:pt x="232" y="102"/>
                      <a:pt x="211" y="131"/>
                    </a:cubicBezTo>
                    <a:cubicBezTo>
                      <a:pt x="0" y="422"/>
                      <a:pt x="0" y="422"/>
                      <a:pt x="0" y="422"/>
                    </a:cubicBezTo>
                    <a:cubicBezTo>
                      <a:pt x="25" y="426"/>
                      <a:pt x="50" y="429"/>
                      <a:pt x="75" y="429"/>
                    </a:cubicBezTo>
                    <a:close/>
                  </a:path>
                </a:pathLst>
              </a:custGeom>
              <a:solidFill>
                <a:schemeClr val="accent5">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800" b="0" i="0" u="none">
                    <a:solidFill>
                      <a:schemeClr val="bg1"/>
                    </a:solidFill>
                    <a:latin typeface="Calibri"/>
                    <a:ea typeface="Calibri"/>
                    <a:cs typeface="Calibri"/>
                    <a:sym typeface="Calibri"/>
                  </a:rPr>
                  <a:t>t</a:t>
                </a:r>
                <a:endParaRPr sz="800">
                  <a:solidFill>
                    <a:schemeClr val="bg1"/>
                  </a:solidFill>
                </a:endParaRPr>
              </a:p>
            </p:txBody>
          </p:sp>
          <p:sp>
            <p:nvSpPr>
              <p:cNvPr id="43" name="Google Shape;510;p22">
                <a:extLst>
                  <a:ext uri="{FF2B5EF4-FFF2-40B4-BE49-F238E27FC236}">
                    <a16:creationId xmlns:a16="http://schemas.microsoft.com/office/drawing/2014/main" id="{4FD7B90E-D63F-3446-9BBC-3C456777F9FA}"/>
                  </a:ext>
                </a:extLst>
              </p:cNvPr>
              <p:cNvSpPr txBox="1"/>
              <p:nvPr/>
            </p:nvSpPr>
            <p:spPr>
              <a:xfrm>
                <a:off x="5091776" y="1660842"/>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i="0" u="none">
                    <a:solidFill>
                      <a:schemeClr val="bg1"/>
                    </a:solidFill>
                    <a:latin typeface="PT Sans"/>
                    <a:ea typeface="PT Sans"/>
                    <a:cs typeface="PT Sans"/>
                    <a:sym typeface="PT Sans"/>
                  </a:rPr>
                  <a:t>01</a:t>
                </a:r>
                <a:endParaRPr sz="1000">
                  <a:solidFill>
                    <a:schemeClr val="bg1"/>
                  </a:solidFill>
                </a:endParaRPr>
              </a:p>
            </p:txBody>
          </p:sp>
          <p:sp>
            <p:nvSpPr>
              <p:cNvPr id="44" name="Google Shape;511;p22">
                <a:extLst>
                  <a:ext uri="{FF2B5EF4-FFF2-40B4-BE49-F238E27FC236}">
                    <a16:creationId xmlns:a16="http://schemas.microsoft.com/office/drawing/2014/main" id="{388081CE-7578-5546-B3E8-D24C81B454C2}"/>
                  </a:ext>
                </a:extLst>
              </p:cNvPr>
              <p:cNvSpPr txBox="1"/>
              <p:nvPr/>
            </p:nvSpPr>
            <p:spPr>
              <a:xfrm>
                <a:off x="7026273" y="1948178"/>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02</a:t>
                </a:r>
                <a:endParaRPr>
                  <a:solidFill>
                    <a:schemeClr val="bg1"/>
                  </a:solidFill>
                </a:endParaRPr>
              </a:p>
            </p:txBody>
          </p:sp>
          <p:sp>
            <p:nvSpPr>
              <p:cNvPr id="45" name="Google Shape;512;p22">
                <a:extLst>
                  <a:ext uri="{FF2B5EF4-FFF2-40B4-BE49-F238E27FC236}">
                    <a16:creationId xmlns:a16="http://schemas.microsoft.com/office/drawing/2014/main" id="{462A6843-5BCF-3D4D-BACF-0C10EC80AD48}"/>
                  </a:ext>
                </a:extLst>
              </p:cNvPr>
              <p:cNvSpPr txBox="1"/>
              <p:nvPr/>
            </p:nvSpPr>
            <p:spPr>
              <a:xfrm>
                <a:off x="7392986" y="3894693"/>
                <a:ext cx="687871" cy="54554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36363"/>
                  </a:buClr>
                  <a:buSzPts val="3900"/>
                  <a:buFont typeface="PT Sans"/>
                  <a:buNone/>
                </a:pPr>
                <a:r>
                  <a:rPr lang="en-US" b="0" i="0" u="none">
                    <a:solidFill>
                      <a:schemeClr val="bg1"/>
                    </a:solidFill>
                    <a:latin typeface="PT Sans"/>
                    <a:ea typeface="PT Sans"/>
                    <a:cs typeface="PT Sans"/>
                    <a:sym typeface="PT Sans"/>
                  </a:rPr>
                  <a:t>03</a:t>
                </a:r>
                <a:endParaRPr>
                  <a:solidFill>
                    <a:schemeClr val="bg1"/>
                  </a:solidFill>
                </a:endParaRPr>
              </a:p>
            </p:txBody>
          </p:sp>
          <p:sp>
            <p:nvSpPr>
              <p:cNvPr id="46" name="Google Shape;513;p22">
                <a:extLst>
                  <a:ext uri="{FF2B5EF4-FFF2-40B4-BE49-F238E27FC236}">
                    <a16:creationId xmlns:a16="http://schemas.microsoft.com/office/drawing/2014/main" id="{C4AB92AF-326E-E443-9157-64CB2C3D1597}"/>
                  </a:ext>
                </a:extLst>
              </p:cNvPr>
              <p:cNvSpPr txBox="1"/>
              <p:nvPr/>
            </p:nvSpPr>
            <p:spPr>
              <a:xfrm>
                <a:off x="5782204" y="4789085"/>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04</a:t>
                </a:r>
                <a:endParaRPr>
                  <a:solidFill>
                    <a:schemeClr val="bg1"/>
                  </a:solidFill>
                </a:endParaRPr>
              </a:p>
            </p:txBody>
          </p:sp>
          <p:sp>
            <p:nvSpPr>
              <p:cNvPr id="47" name="Google Shape;514;p22">
                <a:extLst>
                  <a:ext uri="{FF2B5EF4-FFF2-40B4-BE49-F238E27FC236}">
                    <a16:creationId xmlns:a16="http://schemas.microsoft.com/office/drawing/2014/main" id="{4720DB01-2206-6F4C-AEA1-17F746BD6455}"/>
                  </a:ext>
                </a:extLst>
              </p:cNvPr>
              <p:cNvSpPr txBox="1"/>
              <p:nvPr/>
            </p:nvSpPr>
            <p:spPr>
              <a:xfrm>
                <a:off x="4136268" y="3424334"/>
                <a:ext cx="815976" cy="7937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05</a:t>
                </a:r>
                <a:endParaRPr>
                  <a:solidFill>
                    <a:schemeClr val="bg1"/>
                  </a:solidFill>
                </a:endParaRPr>
              </a:p>
            </p:txBody>
          </p:sp>
          <p:sp>
            <p:nvSpPr>
              <p:cNvPr id="48" name="Google Shape;516;p22">
                <a:extLst>
                  <a:ext uri="{FF2B5EF4-FFF2-40B4-BE49-F238E27FC236}">
                    <a16:creationId xmlns:a16="http://schemas.microsoft.com/office/drawing/2014/main" id="{4E1F5048-0D82-8049-9A32-2346D08B54D1}"/>
                  </a:ext>
                </a:extLst>
              </p:cNvPr>
              <p:cNvSpPr txBox="1"/>
              <p:nvPr/>
            </p:nvSpPr>
            <p:spPr>
              <a:xfrm>
                <a:off x="5152779" y="668408"/>
                <a:ext cx="1830540" cy="9540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Open Sans"/>
                  <a:buNone/>
                </a:pPr>
                <a:r>
                  <a:rPr lang="en-US" sz="900" b="1" i="0" u="none" dirty="0">
                    <a:solidFill>
                      <a:schemeClr val="bg1"/>
                    </a:solidFill>
                    <a:latin typeface="Open Sans"/>
                    <a:ea typeface="Open Sans"/>
                    <a:cs typeface="Open Sans"/>
                    <a:sym typeface="Open Sans"/>
                  </a:rPr>
                  <a:t>Journey discovery</a:t>
                </a:r>
                <a:endParaRPr sz="1050" b="1" dirty="0">
                  <a:solidFill>
                    <a:schemeClr val="bg1"/>
                  </a:solidFill>
                </a:endParaRPr>
              </a:p>
            </p:txBody>
          </p:sp>
          <p:sp>
            <p:nvSpPr>
              <p:cNvPr id="49" name="Google Shape;517;p22">
                <a:extLst>
                  <a:ext uri="{FF2B5EF4-FFF2-40B4-BE49-F238E27FC236}">
                    <a16:creationId xmlns:a16="http://schemas.microsoft.com/office/drawing/2014/main" id="{92B93679-BFAC-A445-BBC0-DD46E0456FFA}"/>
                  </a:ext>
                </a:extLst>
              </p:cNvPr>
              <p:cNvSpPr txBox="1"/>
              <p:nvPr/>
            </p:nvSpPr>
            <p:spPr>
              <a:xfrm>
                <a:off x="7186195" y="2162175"/>
                <a:ext cx="2045497" cy="9540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a:solidFill>
                      <a:schemeClr val="bg1"/>
                    </a:solidFill>
                    <a:latin typeface="Open Sans"/>
                    <a:ea typeface="Open Sans"/>
                    <a:cs typeface="Open Sans"/>
                    <a:sym typeface="Open Sans"/>
                  </a:rPr>
                  <a:t>Journey Mapping</a:t>
                </a:r>
                <a:endParaRPr sz="900" b="1">
                  <a:solidFill>
                    <a:schemeClr val="bg1"/>
                  </a:solidFill>
                </a:endParaRPr>
              </a:p>
            </p:txBody>
          </p:sp>
          <p:sp>
            <p:nvSpPr>
              <p:cNvPr id="50" name="Google Shape;498;p22">
                <a:extLst>
                  <a:ext uri="{FF2B5EF4-FFF2-40B4-BE49-F238E27FC236}">
                    <a16:creationId xmlns:a16="http://schemas.microsoft.com/office/drawing/2014/main" id="{C76F73A1-B47B-764E-A70B-8BF6D5DB31AE}"/>
                  </a:ext>
                </a:extLst>
              </p:cNvPr>
              <p:cNvSpPr txBox="1"/>
              <p:nvPr/>
            </p:nvSpPr>
            <p:spPr>
              <a:xfrm>
                <a:off x="5074968" y="3020291"/>
                <a:ext cx="2099826" cy="890525"/>
              </a:xfrm>
              <a:prstGeom prst="rect">
                <a:avLst/>
              </a:prstGeom>
              <a:solidFill>
                <a:schemeClr val="bg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SzPts val="2300"/>
                  <a:buFont typeface="PT Sans"/>
                  <a:buNone/>
                </a:pPr>
                <a:r>
                  <a:rPr lang="en-US" sz="900" b="1" i="0" u="none" dirty="0">
                    <a:solidFill>
                      <a:srgbClr val="000000"/>
                    </a:solidFill>
                    <a:latin typeface="PT Sans"/>
                    <a:ea typeface="PT Sans"/>
                    <a:cs typeface="PT Sans"/>
                    <a:sym typeface="PT Sans"/>
                  </a:rPr>
                  <a:t>HCP Journey Capabilities </a:t>
                </a:r>
                <a:endParaRPr sz="700" dirty="0">
                  <a:solidFill>
                    <a:srgbClr val="000000"/>
                  </a:solidFill>
                </a:endParaRPr>
              </a:p>
            </p:txBody>
          </p:sp>
        </p:grpSp>
        <p:sp>
          <p:nvSpPr>
            <p:cNvPr id="51" name="Google Shape;517;p22">
              <a:extLst>
                <a:ext uri="{FF2B5EF4-FFF2-40B4-BE49-F238E27FC236}">
                  <a16:creationId xmlns:a16="http://schemas.microsoft.com/office/drawing/2014/main" id="{7A250661-9D51-7849-A7F1-3F8D1AD1190D}"/>
                </a:ext>
              </a:extLst>
            </p:cNvPr>
            <p:cNvSpPr txBox="1"/>
            <p:nvPr/>
          </p:nvSpPr>
          <p:spPr>
            <a:xfrm>
              <a:off x="9866721" y="3768807"/>
              <a:ext cx="1338591"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dirty="0">
                  <a:solidFill>
                    <a:schemeClr val="bg1"/>
                  </a:solidFill>
                  <a:latin typeface="Open Sans"/>
                  <a:ea typeface="Open Sans"/>
                  <a:cs typeface="Open Sans"/>
                  <a:sym typeface="Open Sans"/>
                </a:rPr>
                <a:t>Journey Orchestration</a:t>
              </a:r>
              <a:endParaRPr sz="900" b="1" dirty="0">
                <a:solidFill>
                  <a:schemeClr val="bg1"/>
                </a:solidFill>
              </a:endParaRPr>
            </a:p>
          </p:txBody>
        </p:sp>
        <p:sp>
          <p:nvSpPr>
            <p:cNvPr id="52" name="Google Shape;517;p22">
              <a:extLst>
                <a:ext uri="{FF2B5EF4-FFF2-40B4-BE49-F238E27FC236}">
                  <a16:creationId xmlns:a16="http://schemas.microsoft.com/office/drawing/2014/main" id="{771AE81D-F5B7-0142-9E2F-AC36F5CB1B69}"/>
                </a:ext>
              </a:extLst>
            </p:cNvPr>
            <p:cNvSpPr txBox="1"/>
            <p:nvPr/>
          </p:nvSpPr>
          <p:spPr>
            <a:xfrm>
              <a:off x="8542628" y="3823053"/>
              <a:ext cx="1290516"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dirty="0">
                  <a:solidFill>
                    <a:schemeClr val="bg1"/>
                  </a:solidFill>
                  <a:latin typeface="Open Sans"/>
                  <a:ea typeface="Open Sans"/>
                  <a:cs typeface="Open Sans"/>
                  <a:sym typeface="Open Sans"/>
                </a:rPr>
                <a:t>Journey Optimization</a:t>
              </a:r>
              <a:endParaRPr sz="900" b="1" dirty="0">
                <a:solidFill>
                  <a:schemeClr val="bg1"/>
                </a:solidFill>
              </a:endParaRPr>
            </a:p>
          </p:txBody>
        </p:sp>
        <p:sp>
          <p:nvSpPr>
            <p:cNvPr id="53" name="Google Shape;517;p22">
              <a:extLst>
                <a:ext uri="{FF2B5EF4-FFF2-40B4-BE49-F238E27FC236}">
                  <a16:creationId xmlns:a16="http://schemas.microsoft.com/office/drawing/2014/main" id="{98F608EF-3921-2D4C-9FB5-69D871367197}"/>
                </a:ext>
              </a:extLst>
            </p:cNvPr>
            <p:cNvSpPr txBox="1"/>
            <p:nvPr/>
          </p:nvSpPr>
          <p:spPr>
            <a:xfrm>
              <a:off x="8190866" y="2465051"/>
              <a:ext cx="1110400"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a:solidFill>
                    <a:schemeClr val="bg1"/>
                  </a:solidFill>
                  <a:latin typeface="Open Sans"/>
                  <a:ea typeface="Open Sans"/>
                  <a:cs typeface="Open Sans"/>
                  <a:sym typeface="Open Sans"/>
                </a:rPr>
                <a:t>Journey Insights</a:t>
              </a:r>
              <a:endParaRPr sz="900" b="1">
                <a:solidFill>
                  <a:schemeClr val="bg1"/>
                </a:solidFill>
              </a:endParaRPr>
            </a:p>
          </p:txBody>
        </p:sp>
        <p:pic>
          <p:nvPicPr>
            <p:cNvPr id="54" name="Graphic 53" descr="Magnifying glass with solid fill">
              <a:extLst>
                <a:ext uri="{FF2B5EF4-FFF2-40B4-BE49-F238E27FC236}">
                  <a16:creationId xmlns:a16="http://schemas.microsoft.com/office/drawing/2014/main" id="{43330E3A-D15C-F64A-BD1D-1D1A97995B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69703" y="1682413"/>
              <a:ext cx="366967" cy="363860"/>
            </a:xfrm>
            <a:prstGeom prst="rect">
              <a:avLst/>
            </a:prstGeom>
          </p:spPr>
        </p:pic>
        <p:pic>
          <p:nvPicPr>
            <p:cNvPr id="55" name="Graphic 54" descr="Route (Two Pins With A Path) with solid fill">
              <a:extLst>
                <a:ext uri="{FF2B5EF4-FFF2-40B4-BE49-F238E27FC236}">
                  <a16:creationId xmlns:a16="http://schemas.microsoft.com/office/drawing/2014/main" id="{39204698-A9EB-AE4F-A433-EA7BF4EA40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23474" y="2958033"/>
              <a:ext cx="499335" cy="495107"/>
            </a:xfrm>
            <a:prstGeom prst="rect">
              <a:avLst/>
            </a:prstGeom>
          </p:spPr>
        </p:pic>
        <p:pic>
          <p:nvPicPr>
            <p:cNvPr id="56" name="Graphic 55" descr="Cheers with solid fill">
              <a:extLst>
                <a:ext uri="{FF2B5EF4-FFF2-40B4-BE49-F238E27FC236}">
                  <a16:creationId xmlns:a16="http://schemas.microsoft.com/office/drawing/2014/main" id="{95156E14-507C-8144-8163-F78A24BCA9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36191" y="4281897"/>
              <a:ext cx="319264" cy="316561"/>
            </a:xfrm>
            <a:prstGeom prst="rect">
              <a:avLst/>
            </a:prstGeom>
          </p:spPr>
        </p:pic>
        <p:pic>
          <p:nvPicPr>
            <p:cNvPr id="57" name="Graphic 56" descr="Continuous Improvement with solid fill">
              <a:extLst>
                <a:ext uri="{FF2B5EF4-FFF2-40B4-BE49-F238E27FC236}">
                  <a16:creationId xmlns:a16="http://schemas.microsoft.com/office/drawing/2014/main" id="{2CDBC1C8-5A0D-9B43-BB12-0ABE5C3976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94555" y="3404299"/>
              <a:ext cx="440238" cy="436511"/>
            </a:xfrm>
            <a:prstGeom prst="rect">
              <a:avLst/>
            </a:prstGeom>
          </p:spPr>
        </p:pic>
        <p:pic>
          <p:nvPicPr>
            <p:cNvPr id="58" name="Graphic 57" descr="Lights On with solid fill">
              <a:extLst>
                <a:ext uri="{FF2B5EF4-FFF2-40B4-BE49-F238E27FC236}">
                  <a16:creationId xmlns:a16="http://schemas.microsoft.com/office/drawing/2014/main" id="{73855F4D-C14C-4848-90CF-42E35F7602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1332" y="1894021"/>
              <a:ext cx="367909" cy="364794"/>
            </a:xfrm>
            <a:prstGeom prst="rect">
              <a:avLst/>
            </a:prstGeom>
          </p:spPr>
        </p:pic>
      </p:grpSp>
      <p:sp>
        <p:nvSpPr>
          <p:cNvPr id="14" name="Chevron 13">
            <a:extLst>
              <a:ext uri="{FF2B5EF4-FFF2-40B4-BE49-F238E27FC236}">
                <a16:creationId xmlns:a16="http://schemas.microsoft.com/office/drawing/2014/main" id="{55A65946-A50B-D343-8D24-E0046F48D1DC}"/>
              </a:ext>
            </a:extLst>
          </p:cNvPr>
          <p:cNvSpPr/>
          <p:nvPr/>
        </p:nvSpPr>
        <p:spPr bwMode="auto">
          <a:xfrm>
            <a:off x="3677809" y="2584921"/>
            <a:ext cx="791321" cy="225224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FR" sz="2400" b="0" i="0" u="none" strike="noStrike" cap="none" normalizeH="0" baseline="0">
              <a:ln>
                <a:noFill/>
              </a:ln>
              <a:solidFill>
                <a:schemeClr val="tx1"/>
              </a:solidFill>
              <a:effectLst/>
              <a:latin typeface="Tahoma" pitchFamily="-107" charset="0"/>
            </a:endParaRPr>
          </a:p>
        </p:txBody>
      </p:sp>
      <p:sp>
        <p:nvSpPr>
          <p:cNvPr id="59" name="Chevron 58">
            <a:extLst>
              <a:ext uri="{FF2B5EF4-FFF2-40B4-BE49-F238E27FC236}">
                <a16:creationId xmlns:a16="http://schemas.microsoft.com/office/drawing/2014/main" id="{9A4B2D16-B6D1-3245-AFAC-2D001DDC2DE8}"/>
              </a:ext>
            </a:extLst>
          </p:cNvPr>
          <p:cNvSpPr/>
          <p:nvPr/>
        </p:nvSpPr>
        <p:spPr bwMode="auto">
          <a:xfrm>
            <a:off x="8115928" y="2578786"/>
            <a:ext cx="791321" cy="225224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FR" sz="2400" b="0" i="0" u="none" strike="noStrike" cap="none" normalizeH="0" baseline="0">
              <a:ln>
                <a:noFill/>
              </a:ln>
              <a:solidFill>
                <a:schemeClr val="tx1"/>
              </a:solidFill>
              <a:effectLst/>
              <a:latin typeface="Tahoma" pitchFamily="-107" charset="0"/>
            </a:endParaRPr>
          </a:p>
        </p:txBody>
      </p:sp>
      <p:sp>
        <p:nvSpPr>
          <p:cNvPr id="60" name="TextBox 59">
            <a:extLst>
              <a:ext uri="{FF2B5EF4-FFF2-40B4-BE49-F238E27FC236}">
                <a16:creationId xmlns:a16="http://schemas.microsoft.com/office/drawing/2014/main" id="{542DB8F0-4683-E247-BEB0-CD484BC8790F}"/>
              </a:ext>
            </a:extLst>
          </p:cNvPr>
          <p:cNvSpPr txBox="1"/>
          <p:nvPr/>
        </p:nvSpPr>
        <p:spPr>
          <a:xfrm>
            <a:off x="7709209" y="1442646"/>
            <a:ext cx="5590900" cy="646331"/>
          </a:xfrm>
          <a:prstGeom prst="rect">
            <a:avLst/>
          </a:prstGeom>
          <a:noFill/>
        </p:spPr>
        <p:txBody>
          <a:bodyPr wrap="square" lIns="91440" tIns="45720" rIns="91440" bIns="45720" rtlCol="0" anchor="t">
            <a:spAutoFit/>
          </a:bodyPr>
          <a:lstStyle/>
          <a:p>
            <a:pPr algn="ctr"/>
            <a:r>
              <a:rPr lang="en-GB" b="1" dirty="0">
                <a:solidFill>
                  <a:schemeClr val="bg1">
                    <a:lumMod val="50000"/>
                  </a:schemeClr>
                </a:solidFill>
              </a:rPr>
              <a:t>The implementation by the </a:t>
            </a:r>
          </a:p>
          <a:p>
            <a:pPr algn="ctr"/>
            <a:r>
              <a:rPr lang="en-GB" b="1" dirty="0">
                <a:solidFill>
                  <a:schemeClr val="bg1">
                    <a:lumMod val="50000"/>
                  </a:schemeClr>
                </a:solidFill>
              </a:rPr>
              <a:t>country teams with HCPs</a:t>
            </a:r>
          </a:p>
        </p:txBody>
      </p:sp>
    </p:spTree>
    <p:extLst>
      <p:ext uri="{BB962C8B-B14F-4D97-AF65-F5344CB8AC3E}">
        <p14:creationId xmlns:p14="http://schemas.microsoft.com/office/powerpoint/2010/main" val="3059973575"/>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2.xml><?xml version="1.0" encoding="utf-8"?>
<a:theme xmlns:a="http://schemas.openxmlformats.org/drawingml/2006/main" name="9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3.xml><?xml version="1.0" encoding="utf-8"?>
<a:theme xmlns:a="http://schemas.openxmlformats.org/drawingml/2006/main" name="16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4.xml><?xml version="1.0" encoding="utf-8"?>
<a:theme xmlns:a="http://schemas.openxmlformats.org/drawingml/2006/main" name="10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5.xml><?xml version="1.0" encoding="utf-8"?>
<a:theme xmlns:a="http://schemas.openxmlformats.org/drawingml/2006/main" name="1_Office Theme">
  <a:themeElements>
    <a:clrScheme name="BRAND X_edit">
      <a:dk1>
        <a:srgbClr val="000000"/>
      </a:dk1>
      <a:lt1>
        <a:srgbClr val="FFFFFF"/>
      </a:lt1>
      <a:dk2>
        <a:srgbClr val="585858"/>
      </a:dk2>
      <a:lt2>
        <a:srgbClr val="F4F4F4"/>
      </a:lt2>
      <a:accent1>
        <a:srgbClr val="005DAB"/>
      </a:accent1>
      <a:accent2>
        <a:srgbClr val="A3C8C8"/>
      </a:accent2>
      <a:accent3>
        <a:srgbClr val="A5A6A5"/>
      </a:accent3>
      <a:accent4>
        <a:srgbClr val="A0B266"/>
      </a:accent4>
      <a:accent5>
        <a:srgbClr val="DEB3A8"/>
      </a:accent5>
      <a:accent6>
        <a:srgbClr val="C1B29C"/>
      </a:accent6>
      <a:hlink>
        <a:srgbClr val="005DAB"/>
      </a:hlink>
      <a:folHlink>
        <a:srgbClr val="A4C8C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9D17E572A9014CA98EF55A5E8319AA" ma:contentTypeVersion="11" ma:contentTypeDescription="Create a new document." ma:contentTypeScope="" ma:versionID="d6b5e727e98f570f0574fc3565af7e9e">
  <xsd:schema xmlns:xsd="http://www.w3.org/2001/XMLSchema" xmlns:xs="http://www.w3.org/2001/XMLSchema" xmlns:p="http://schemas.microsoft.com/office/2006/metadata/properties" xmlns:ns2="0d8c423f-ad67-45a2-8b05-97a43a5b7821" xmlns:ns3="ead0e857-dec6-4b1e-afd3-48dbfac7dd48" targetNamespace="http://schemas.microsoft.com/office/2006/metadata/properties" ma:root="true" ma:fieldsID="6f3db167e660a116f7b51cc0c02ca9e8" ns2:_="" ns3:_="">
    <xsd:import namespace="0d8c423f-ad67-45a2-8b05-97a43a5b7821"/>
    <xsd:import namespace="ead0e857-dec6-4b1e-afd3-48dbfac7dd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c423f-ad67-45a2-8b05-97a43a5b78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d0e857-dec6-4b1e-afd3-48dbfac7dd4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DBC45DE-C19C-4CE4-946A-1E602C99AF67}">
  <ds:schemaRefs>
    <ds:schemaRef ds:uri="http://schemas.microsoft.com/sharepoint/v3/contenttype/forms"/>
  </ds:schemaRefs>
</ds:datastoreItem>
</file>

<file path=customXml/itemProps2.xml><?xml version="1.0" encoding="utf-8"?>
<ds:datastoreItem xmlns:ds="http://schemas.openxmlformats.org/officeDocument/2006/customXml" ds:itemID="{E32E8A18-3918-47B5-9233-40180F41F915}">
  <ds:schemaRefs>
    <ds:schemaRef ds:uri="0d8c423f-ad67-45a2-8b05-97a43a5b7821"/>
    <ds:schemaRef ds:uri="ead0e857-dec6-4b1e-afd3-48dbfac7dd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6BC718-F74B-4813-A1DE-F21DD9659DBA}">
  <ds:schemaRefs>
    <ds:schemaRef ds:uri="0d8c423f-ad67-45a2-8b05-97a43a5b7821"/>
    <ds:schemaRef ds:uri="http://purl.org/dc/elements/1.1/"/>
    <ds:schemaRef ds:uri="http://schemas.microsoft.com/office/2006/documentManagement/types"/>
    <ds:schemaRef ds:uri="http://purl.org/dc/terms/"/>
    <ds:schemaRef ds:uri="http://www.w3.org/XML/1998/namespace"/>
    <ds:schemaRef ds:uri="ead0e857-dec6-4b1e-afd3-48dbfac7dd48"/>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6697</TotalTime>
  <Words>12502</Words>
  <Application>Microsoft Macintosh PowerPoint</Application>
  <PresentationFormat>Widescreen</PresentationFormat>
  <Paragraphs>1274</Paragraphs>
  <Slides>74</Slides>
  <Notes>22</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2</vt:i4>
      </vt:variant>
      <vt:variant>
        <vt:lpstr>Slide Titles</vt:lpstr>
      </vt:variant>
      <vt:variant>
        <vt:i4>74</vt:i4>
      </vt:variant>
    </vt:vector>
  </HeadingPairs>
  <TitlesOfParts>
    <vt:vector size="91" baseType="lpstr">
      <vt:lpstr>Arial</vt:lpstr>
      <vt:lpstr>Calibri</vt:lpstr>
      <vt:lpstr>Calibri Light</vt:lpstr>
      <vt:lpstr>Gill Sans MT</vt:lpstr>
      <vt:lpstr>Helvetica Neue Light</vt:lpstr>
      <vt:lpstr>Open Sans</vt:lpstr>
      <vt:lpstr>PT Sans</vt:lpstr>
      <vt:lpstr>Tahoma</vt:lpstr>
      <vt:lpstr>Times</vt:lpstr>
      <vt:lpstr>Wingdings</vt:lpstr>
      <vt:lpstr>Galapagos_template_Basic</vt:lpstr>
      <vt:lpstr>9_Galapagos_template_Basic</vt:lpstr>
      <vt:lpstr>16_Galapagos_template_Basic</vt:lpstr>
      <vt:lpstr>10_Galapagos_template_Basic</vt:lpstr>
      <vt:lpstr>1_Office Theme</vt:lpstr>
      <vt:lpstr>think-cell Slide</vt:lpstr>
      <vt:lpstr>Document</vt:lpstr>
      <vt:lpstr>PowerPoint Presentation</vt:lpstr>
      <vt:lpstr>Summary of decisions and open items</vt:lpstr>
      <vt:lpstr>Workshop Context</vt:lpstr>
      <vt:lpstr>Let’s have an efficient session!</vt:lpstr>
      <vt:lpstr>PowerPoint Presentation</vt:lpstr>
      <vt:lpstr>Omnichannal at Galapagos</vt:lpstr>
      <vt:lpstr>Omnichannel at Galapagos</vt:lpstr>
      <vt:lpstr>Reason why</vt:lpstr>
      <vt:lpstr>PowerPoint Presentation</vt:lpstr>
      <vt:lpstr>PowerPoint Presentation</vt:lpstr>
      <vt:lpstr>Galapagos Goals</vt:lpstr>
      <vt:lpstr>PowerPoint Presentation</vt:lpstr>
      <vt:lpstr>Barriers</vt:lpstr>
      <vt:lpstr>PowerPoint Presentation</vt:lpstr>
      <vt:lpstr>Messages to Mavericks + Message sources</vt:lpstr>
      <vt:lpstr>PowerPoint Presentation</vt:lpstr>
      <vt:lpstr>Messages to Pragmatists + Message sources</vt:lpstr>
      <vt:lpstr>PowerPoint Presentation</vt:lpstr>
      <vt:lpstr>Messages to Compassionates + Message sources</vt:lpstr>
      <vt:lpstr>PowerPoint Presentation</vt:lpstr>
      <vt:lpstr>Appendix</vt:lpstr>
      <vt:lpstr>PowerPoint Presentation</vt:lpstr>
      <vt:lpstr>Adoption Ladder Constituents – To do</vt:lpstr>
      <vt:lpstr>PowerPoint Presentation</vt:lpstr>
      <vt:lpstr>Patient Profiles</vt:lpstr>
      <vt:lpstr>PowerPoint Presentation</vt:lpstr>
      <vt:lpstr>PowerPoint Presentation</vt:lpstr>
      <vt:lpstr>PowerPoint Presentation</vt:lpstr>
      <vt:lpstr>Preparation steps for success with JYSELECA</vt:lpstr>
      <vt:lpstr>Winning Mindset narrative </vt:lpstr>
      <vt:lpstr>Belief Maps</vt:lpstr>
      <vt:lpstr>Customer Segmentation</vt:lpstr>
      <vt:lpstr>Snapshot of segments through a behavioural lens</vt:lpstr>
      <vt:lpstr>PowerPoint Presentation</vt:lpstr>
      <vt:lpstr>Behavioural scale – Mavericks  Leverage as early adopters &amp; encourage advocacy</vt:lpstr>
      <vt:lpstr>PowerPoint Presentation</vt:lpstr>
      <vt:lpstr>PowerPoint Presentation</vt:lpstr>
      <vt:lpstr>Behavioural scale – Pragmatists Gradually develop depth of experience &amp;  JYSELECA will become JAK inhibitor of choice</vt:lpstr>
      <vt:lpstr>PowerPoint Presentation</vt:lpstr>
      <vt:lpstr>PowerPoint Presentation</vt:lpstr>
      <vt:lpstr>Behavioural scale – Compassionates Start gradually, driven by patient need &amp; confidence of  guideline inclusion – slowly becoming first line JAKi </vt:lpstr>
      <vt:lpstr>PowerPoint Presentation</vt:lpstr>
      <vt:lpstr>PowerPoint Presentation</vt:lpstr>
      <vt:lpstr>Behavioural scale – Conformists Slow to gain first experience, will cautiously move  towards JYSELECA use </vt:lpstr>
      <vt:lpstr>PowerPoint Presentation</vt:lpstr>
      <vt:lpstr>ELITE Performance core campaign </vt:lpstr>
      <vt:lpstr>Campaign – core story</vt:lpstr>
      <vt:lpstr>Campaign – core story</vt:lpstr>
      <vt:lpstr>Story flow – short call </vt:lpstr>
      <vt:lpstr>Core story -  page by page Including suggested ELITE Performance questions  &amp;  segment key highlights from market research</vt:lpstr>
      <vt:lpstr>Introduction </vt:lpstr>
      <vt:lpstr>Unmet need </vt:lpstr>
      <vt:lpstr>Patient type</vt:lpstr>
      <vt:lpstr>PowerPoint Presentation</vt:lpstr>
      <vt:lpstr>Mode of action – Introduction </vt:lpstr>
      <vt:lpstr>Efficacy -  Phase 3 program</vt:lpstr>
      <vt:lpstr>PowerPoint Presentation</vt:lpstr>
      <vt:lpstr>PowerPoint Presentation</vt:lpstr>
      <vt:lpstr>PowerPoint Presentation</vt:lpstr>
      <vt:lpstr>PowerPoint Presentation</vt:lpstr>
      <vt:lpstr>PowerPoint Presentation</vt:lpstr>
      <vt:lpstr>Back up slide – Clinical Remission</vt:lpstr>
      <vt:lpstr>Efficacy – Compared to Standard of Care </vt:lpstr>
      <vt:lpstr>Back up slide - Head-to-head results, patient reported outcomes</vt:lpstr>
      <vt:lpstr>Safety – JAKi associated AE</vt:lpstr>
      <vt:lpstr>PowerPoint Presentation</vt:lpstr>
      <vt:lpstr>PowerPoint Presentation</vt:lpstr>
      <vt:lpstr>Convenience – for you and your patients </vt:lpstr>
      <vt:lpstr>Male fertility &amp; DDI discussion</vt:lpstr>
      <vt:lpstr>Patient-focused action </vt:lpstr>
      <vt:lpstr>Performance Analysis </vt:lpstr>
      <vt:lpstr>Performance analysis - Link back to your Performance Planning</vt:lpstr>
      <vt:lpstr>Post-Call Analysis – Key Considerations</vt:lpstr>
      <vt:lpstr>Appendix – Detailed Patient Profiles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Adoption Ladder Workshop 1</dc:title>
  <dc:creator>Gareth Allott</dc:creator>
  <cp:lastModifiedBy>Alexandre Raynaud</cp:lastModifiedBy>
  <cp:revision>3</cp:revision>
  <dcterms:created xsi:type="dcterms:W3CDTF">2021-03-21T09:15:38Z</dcterms:created>
  <dcterms:modified xsi:type="dcterms:W3CDTF">2021-03-29T07:11:00Z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0x010100009D17E572A9014CA98EF55A5E8319AA</vt:lpwstr>
  </property>
</Properties>
</file>